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71" r:id="rId4"/>
    <p:sldId id="269"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8" r:id="rId39"/>
    <p:sldId id="309" r:id="rId40"/>
    <p:sldId id="310" r:id="rId41"/>
  </p:sldIdLst>
  <p:sldSz cx="9144000" cy="5143500" type="screen16x9"/>
  <p:notesSz cx="6858000" cy="9144000"/>
  <p:embeddedFontLst>
    <p:embeddedFont>
      <p:font typeface="Cambria" panose="02040503050406030204" pitchFamily="18" charset="0"/>
      <p:regular r:id="rId43"/>
      <p:bold r:id="rId44"/>
      <p:italic r:id="rId45"/>
      <p:boldItalic r:id="rId46"/>
    </p:embeddedFont>
    <p:embeddedFont>
      <p:font typeface="Helvetica Neue" panose="02000503000000020004" pitchFamily="2" charset="0"/>
      <p:regular r:id="rId47"/>
      <p:bold r:id="rId48"/>
      <p:italic r:id="rId49"/>
      <p:boldItalic r:id="rId50"/>
    </p:embeddedFont>
    <p:embeddedFont>
      <p:font typeface="Montserrat" pitchFamily="2" charset="77"/>
      <p:regular r:id="rId51"/>
      <p:bold r:id="rId52"/>
      <p:italic r:id="rId53"/>
      <p:boldItalic r:id="rId54"/>
    </p:embeddedFont>
    <p:embeddedFont>
      <p:font typeface="Roboto" panose="020000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j7Hx53PNOmd5VherWUOcc45jvo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3"/>
  </p:normalViewPr>
  <p:slideViewPr>
    <p:cSldViewPr snapToGrid="0">
      <p:cViewPr varScale="1">
        <p:scale>
          <a:sx n="137" d="100"/>
          <a:sy n="137" d="100"/>
        </p:scale>
        <p:origin x="82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79" Type="http://schemas.openxmlformats.org/officeDocument/2006/relationships/presProps" Target="presProps.xml"/><Relationship Id="rId5" Type="http://schemas.openxmlformats.org/officeDocument/2006/relationships/slide" Target="slides/slide4.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4069&amp;idArticle=LEGIARTI000006796907&amp;dateTexte=&amp;categorieLien=cid"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ofpra.gouv.fr/fr/textes-documents/liste-des-pays-d-origine-sur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25b501c3db_0_3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fr" u="sng"/>
              <a:t>Race</a:t>
            </a:r>
            <a:r>
              <a:rPr lang="fr"/>
              <a:t> : </a:t>
            </a:r>
            <a:endParaRPr/>
          </a:p>
          <a:p>
            <a:pPr marL="158750" lvl="0" indent="0" algn="l" rtl="0">
              <a:lnSpc>
                <a:spcPct val="100000"/>
              </a:lnSpc>
              <a:spcBef>
                <a:spcPts val="0"/>
              </a:spcBef>
              <a:spcAft>
                <a:spcPts val="0"/>
              </a:spcAft>
              <a:buSzPts val="1100"/>
              <a:buNone/>
            </a:pPr>
            <a:endParaRPr/>
          </a:p>
          <a:p>
            <a:pPr marL="359" lvl="0" indent="0" algn="l" rtl="0">
              <a:lnSpc>
                <a:spcPct val="100000"/>
              </a:lnSpc>
              <a:spcBef>
                <a:spcPts val="0"/>
              </a:spcBef>
              <a:spcAft>
                <a:spcPts val="0"/>
              </a:spcAft>
              <a:buClr>
                <a:srgbClr val="000000"/>
              </a:buClr>
              <a:buSzPts val="1100"/>
              <a:buNone/>
            </a:pPr>
            <a:r>
              <a:rPr lang="fr"/>
              <a:t>- Doit s’entendre dans son </a:t>
            </a:r>
            <a:r>
              <a:rPr lang="fr" b="1"/>
              <a:t>sens large, </a:t>
            </a:r>
            <a:r>
              <a:rPr lang="fr"/>
              <a:t>c’est à dire au sens de l’appartenance à un </a:t>
            </a:r>
            <a:r>
              <a:rPr lang="fr" b="1">
                <a:solidFill>
                  <a:srgbClr val="0079C2"/>
                </a:solidFill>
              </a:rPr>
              <a:t>groupe ethnique</a:t>
            </a:r>
            <a:r>
              <a:rPr lang="fr"/>
              <a:t>. Souvent cette notion s’entendra comme incluant un </a:t>
            </a:r>
            <a:r>
              <a:rPr lang="fr" b="1"/>
              <a:t>groupe ayant une origine, une langue, des coutumes communes</a:t>
            </a:r>
            <a:r>
              <a:rPr lang="fr"/>
              <a:t>. </a:t>
            </a:r>
            <a:endParaRPr>
              <a:latin typeface="Arial"/>
              <a:ea typeface="Arial"/>
              <a:cs typeface="Arial"/>
              <a:sym typeface="Arial"/>
            </a:endParaRPr>
          </a:p>
          <a:p>
            <a:pPr marL="359" lvl="0" indent="0" algn="l" rtl="0">
              <a:lnSpc>
                <a:spcPct val="100000"/>
              </a:lnSpc>
              <a:spcBef>
                <a:spcPts val="0"/>
              </a:spcBef>
              <a:spcAft>
                <a:spcPts val="0"/>
              </a:spcAft>
              <a:buClr>
                <a:srgbClr val="000000"/>
              </a:buClr>
              <a:buSzPts val="1100"/>
              <a:buNone/>
            </a:pPr>
            <a:r>
              <a:rPr lang="fr"/>
              <a:t>- Le simple fait d’appartenir un groupe “racial” ne suffit pas à établir le bien-fondé d’une demande de reconnaissance du statut de réfugié. </a:t>
            </a:r>
            <a:endParaRPr>
              <a:latin typeface="Arial"/>
              <a:ea typeface="Arial"/>
              <a:cs typeface="Arial"/>
              <a:sym typeface="Arial"/>
            </a:endParaRPr>
          </a:p>
          <a:p>
            <a:pPr marL="359" lvl="0" indent="0" algn="l" rtl="0">
              <a:lnSpc>
                <a:spcPct val="100000"/>
              </a:lnSpc>
              <a:spcBef>
                <a:spcPts val="0"/>
              </a:spcBef>
              <a:spcAft>
                <a:spcPts val="0"/>
              </a:spcAft>
              <a:buClr>
                <a:srgbClr val="000000"/>
              </a:buClr>
              <a:buSzPts val="1100"/>
              <a:buFont typeface="Arial"/>
              <a:buNone/>
            </a:pPr>
            <a:r>
              <a:rPr lang="fr"/>
              <a:t>- Mais il peut y avoir des cas où la simple appartenance à ce groupe en question justifie la crainte de persécution. </a:t>
            </a:r>
            <a:endParaRPr/>
          </a:p>
          <a:p>
            <a:pPr marL="171809" lvl="0" indent="-101600" algn="l" rtl="0">
              <a:lnSpc>
                <a:spcPct val="100000"/>
              </a:lnSpc>
              <a:spcBef>
                <a:spcPts val="0"/>
              </a:spcBef>
              <a:spcAft>
                <a:spcPts val="0"/>
              </a:spcAft>
              <a:buClr>
                <a:srgbClr val="000000"/>
              </a:buClr>
              <a:buSzPts val="1100"/>
              <a:buFont typeface="Arial"/>
              <a:buNone/>
            </a:pPr>
            <a:endParaRPr>
              <a:solidFill>
                <a:srgbClr val="3A729A"/>
              </a:solidFill>
            </a:endParaRPr>
          </a:p>
          <a:p>
            <a:pPr marL="0" lvl="0" indent="0" algn="just" rtl="0">
              <a:lnSpc>
                <a:spcPct val="107000"/>
              </a:lnSpc>
              <a:spcBef>
                <a:spcPts val="0"/>
              </a:spcBef>
              <a:spcAft>
                <a:spcPts val="0"/>
              </a:spcAft>
              <a:buSzPts val="1100"/>
              <a:buNone/>
            </a:pPr>
            <a:r>
              <a:rPr lang="fr" sz="1800" u="sng">
                <a:latin typeface="Calibri"/>
                <a:ea typeface="Calibri"/>
                <a:cs typeface="Calibri"/>
                <a:sym typeface="Calibri"/>
              </a:rPr>
              <a:t>Exemples de craintes de persécutions fondées sur l’appartenance à un groupe ethnique : </a:t>
            </a:r>
            <a:endParaRPr sz="1800">
              <a:latin typeface="Calibri"/>
              <a:ea typeface="Calibri"/>
              <a:cs typeface="Calibri"/>
              <a:sym typeface="Calibri"/>
            </a:endParaRPr>
          </a:p>
          <a:p>
            <a:pPr marL="0" lvl="0" indent="0" algn="just" rtl="0">
              <a:lnSpc>
                <a:spcPct val="107000"/>
              </a:lnSpc>
              <a:spcBef>
                <a:spcPts val="800"/>
              </a:spcBef>
              <a:spcAft>
                <a:spcPts val="0"/>
              </a:spcAft>
              <a:buSzPts val="1100"/>
              <a:buNone/>
            </a:pPr>
            <a:r>
              <a:rPr lang="fr" sz="1800" u="none" strike="noStrike">
                <a:latin typeface="Calibri"/>
                <a:ea typeface="Calibri"/>
                <a:cs typeface="Calibri"/>
                <a:sym typeface="Calibri"/>
              </a:rPr>
              <a:t> </a:t>
            </a:r>
            <a:endParaRPr sz="1800">
              <a:latin typeface="Calibri"/>
              <a:ea typeface="Calibri"/>
              <a:cs typeface="Calibri"/>
              <a:sym typeface="Calibri"/>
            </a:endParaRPr>
          </a:p>
          <a:p>
            <a:pPr marL="342900" lvl="0" indent="-342900" algn="just" rtl="0">
              <a:lnSpc>
                <a:spcPct val="107000"/>
              </a:lnSpc>
              <a:spcBef>
                <a:spcPts val="800"/>
              </a:spcBef>
              <a:spcAft>
                <a:spcPts val="0"/>
              </a:spcAft>
              <a:buSzPts val="1100"/>
              <a:buFont typeface="Calibri"/>
              <a:buChar char="-"/>
            </a:pPr>
            <a:r>
              <a:rPr lang="fr" sz="1800">
                <a:latin typeface="Calibri"/>
                <a:ea typeface="Calibri"/>
                <a:cs typeface="Calibri"/>
                <a:sym typeface="Calibri"/>
              </a:rPr>
              <a:t>Des enfants appartenant à un groupe ethnique identifié qui se voient de se fait privés par les autorités de leur pays de leur droit d’être enregistré à la naissance, de leur droit à l’éducation ou de leur accès à la santé. </a:t>
            </a:r>
            <a:endParaRPr/>
          </a:p>
          <a:p>
            <a:pPr marL="342900" lvl="0" indent="-342900" algn="just" rtl="0">
              <a:lnSpc>
                <a:spcPct val="107000"/>
              </a:lnSpc>
              <a:spcBef>
                <a:spcPts val="0"/>
              </a:spcBef>
              <a:spcAft>
                <a:spcPts val="0"/>
              </a:spcAft>
              <a:buSzPts val="1100"/>
              <a:buFont typeface="Calibri"/>
              <a:buChar char="-"/>
            </a:pPr>
            <a:r>
              <a:rPr lang="fr" sz="1800">
                <a:latin typeface="Calibri"/>
                <a:ea typeface="Calibri"/>
                <a:cs typeface="Calibri"/>
                <a:sym typeface="Calibri"/>
              </a:rPr>
              <a:t>Des filles identifiées comme faisant parties de minorités ethniques peuvent être exposées de ce fait, à des viols, à la traite ou à l’enrôlement dans des forces ou groupes armés. </a:t>
            </a:r>
            <a:endParaRPr/>
          </a:p>
          <a:p>
            <a:pPr marL="359" lvl="0" indent="0" algn="l" rtl="0">
              <a:lnSpc>
                <a:spcPct val="100000"/>
              </a:lnSpc>
              <a:spcBef>
                <a:spcPts val="800"/>
              </a:spcBef>
              <a:spcAft>
                <a:spcPts val="0"/>
              </a:spcAft>
              <a:buClr>
                <a:srgbClr val="000000"/>
              </a:buClr>
              <a:buSzPts val="1100"/>
              <a:buNone/>
            </a:pPr>
            <a:endParaRPr/>
          </a:p>
          <a:p>
            <a:pPr marL="158750" lvl="0" indent="0" algn="l" rtl="0">
              <a:lnSpc>
                <a:spcPct val="100000"/>
              </a:lnSpc>
              <a:spcBef>
                <a:spcPts val="0"/>
              </a:spcBef>
              <a:spcAft>
                <a:spcPts val="0"/>
              </a:spcAft>
              <a:buSzPts val="1100"/>
              <a:buNone/>
            </a:pPr>
            <a:endParaRPr/>
          </a:p>
        </p:txBody>
      </p:sp>
      <p:sp>
        <p:nvSpPr>
          <p:cNvPr id="283" name="Google Shape;283;g325b501c3db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25b501c3db_0_4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
        <p:nvSpPr>
          <p:cNvPr id="296" name="Google Shape;296;g325b501c3db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25b501c3db_0_4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fr"/>
              <a:t>L'opinion politique réelle d'un mineur devra être évaluée en fonction de la maturité de celui-ci, de son éducation, sa scolarité, l'activité de ses parents, famille. </a:t>
            </a:r>
            <a:endParaRPr/>
          </a:p>
          <a:p>
            <a:pPr marL="158750" marR="0" lvl="0" indent="0" algn="l" rtl="0">
              <a:lnSpc>
                <a:spcPct val="100000"/>
              </a:lnSpc>
              <a:spcBef>
                <a:spcPts val="0"/>
              </a:spcBef>
              <a:spcAft>
                <a:spcPts val="0"/>
              </a:spcAft>
              <a:buClr>
                <a:srgbClr val="000000"/>
              </a:buClr>
              <a:buSzPts val="1100"/>
              <a:buFont typeface="Arial"/>
              <a:buNone/>
            </a:pPr>
            <a:endParaRPr/>
          </a:p>
          <a:p>
            <a:pPr marL="158750" marR="0" lvl="0" indent="0" algn="l" rtl="0">
              <a:lnSpc>
                <a:spcPct val="100000"/>
              </a:lnSpc>
              <a:spcBef>
                <a:spcPts val="0"/>
              </a:spcBef>
              <a:spcAft>
                <a:spcPts val="0"/>
              </a:spcAft>
              <a:buClr>
                <a:srgbClr val="000000"/>
              </a:buClr>
              <a:buSzPts val="1100"/>
              <a:buFont typeface="Arial"/>
              <a:buNone/>
            </a:pPr>
            <a:r>
              <a:rPr lang="fr"/>
              <a:t>Opinion politique et religieuse peuvent parfois êtres « superposées »: </a:t>
            </a:r>
            <a:r>
              <a:rPr lang="fr">
                <a:latin typeface="Calibri"/>
                <a:ea typeface="Calibri"/>
                <a:cs typeface="Calibri"/>
                <a:sym typeface="Calibri"/>
              </a:rPr>
              <a:t>Un refus de respecter certains ordres, traditions religieuses, peut être perçu comme un acte politique également et représente une menace pour le pouvoir en place. Tout acte de répression politique, acte de mutilation etc. peut être fait dans certains pays au nom de la religion ; Dans ce cas, un mineur pourra se prévaloir des deux fondements conventionnels. </a:t>
            </a:r>
            <a:endParaRPr/>
          </a:p>
          <a:p>
            <a:pPr marL="158750" lvl="0" indent="0" algn="l" rtl="0">
              <a:lnSpc>
                <a:spcPct val="100000"/>
              </a:lnSpc>
              <a:spcBef>
                <a:spcPts val="0"/>
              </a:spcBef>
              <a:spcAft>
                <a:spcPts val="0"/>
              </a:spcAft>
              <a:buSzPts val="1100"/>
              <a:buNone/>
            </a:pPr>
            <a:endParaRPr/>
          </a:p>
        </p:txBody>
      </p:sp>
      <p:sp>
        <p:nvSpPr>
          <p:cNvPr id="307" name="Google Shape;307;g325b501c3db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25b501c3db_0_5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fr"/>
              <a:t>L'opinion politique réelle d'un mineur devra être évaluée en fonction de la maturité de celui-ci, de son éducation, sa scolarité, l'activité de ses parents, famille. </a:t>
            </a:r>
            <a:endParaRPr/>
          </a:p>
          <a:p>
            <a:pPr marL="158750" marR="0" lvl="0" indent="0" algn="l" rtl="0">
              <a:lnSpc>
                <a:spcPct val="100000"/>
              </a:lnSpc>
              <a:spcBef>
                <a:spcPts val="0"/>
              </a:spcBef>
              <a:spcAft>
                <a:spcPts val="0"/>
              </a:spcAft>
              <a:buClr>
                <a:srgbClr val="000000"/>
              </a:buClr>
              <a:buSzPts val="1100"/>
              <a:buFont typeface="Arial"/>
              <a:buNone/>
            </a:pPr>
            <a:endParaRPr/>
          </a:p>
          <a:p>
            <a:pPr marL="158750" marR="0" lvl="0" indent="0" algn="l" rtl="0">
              <a:lnSpc>
                <a:spcPct val="100000"/>
              </a:lnSpc>
              <a:spcBef>
                <a:spcPts val="0"/>
              </a:spcBef>
              <a:spcAft>
                <a:spcPts val="0"/>
              </a:spcAft>
              <a:buClr>
                <a:srgbClr val="000000"/>
              </a:buClr>
              <a:buSzPts val="1100"/>
              <a:buFont typeface="Arial"/>
              <a:buNone/>
            </a:pPr>
            <a:r>
              <a:rPr lang="fr"/>
              <a:t>Opinion politique et religieuse peuvent parfois êtres « superposées »: </a:t>
            </a:r>
            <a:r>
              <a:rPr lang="fr">
                <a:latin typeface="Calibri"/>
                <a:ea typeface="Calibri"/>
                <a:cs typeface="Calibri"/>
                <a:sym typeface="Calibri"/>
              </a:rPr>
              <a:t>Un refus de respecter certains ordres, traditions religieuses, peut être perçu comme un acte politique également et représente une menace pour le pouvoir en place. Tout acte de répression politique, acte de mutilation etc. peut être fait dans certains pays au nom de la religion ; Dans ce cas, un mineur pourra se prévaloir des deux fondements conventionnels. </a:t>
            </a:r>
            <a:endParaRPr/>
          </a:p>
          <a:p>
            <a:pPr marL="158750" lvl="0" indent="0" algn="l" rtl="0">
              <a:lnSpc>
                <a:spcPct val="100000"/>
              </a:lnSpc>
              <a:spcBef>
                <a:spcPts val="0"/>
              </a:spcBef>
              <a:spcAft>
                <a:spcPts val="0"/>
              </a:spcAft>
              <a:buSzPts val="1100"/>
              <a:buNone/>
            </a:pPr>
            <a:endParaRPr/>
          </a:p>
        </p:txBody>
      </p:sp>
      <p:sp>
        <p:nvSpPr>
          <p:cNvPr id="319" name="Google Shape;319;g325b501c3db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073f338217_0_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0" name="Google Shape;330;g3073f338217_0_3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fr" sz="1000" b="1">
                <a:solidFill>
                  <a:srgbClr val="0079C2"/>
                </a:solidFill>
              </a:rPr>
              <a:t>Sources : Guide et principes directeurs sur les procédures et critères à appliquer pour déterminer le statut des réfugiés + Principes directeurs sur la protection internationale (demandes d’asile d’enfants, UNHCR). </a:t>
            </a:r>
            <a:endParaRPr sz="1000"/>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Il s’agit d’établir si oui ou non la crainte fondée de persécution de l’enfant est liée à un ou plusieurs des 5 motifs cités à l’article 1A(2) de la Convention de 1951.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Il suffit que le motif de la Convention soit un facteur pertinent de la persécution, </a:t>
            </a:r>
            <a:r>
              <a:rPr lang="fr" b="1"/>
              <a:t>sans qu’il soit nécessaire que ce motif soit la seule cause, ou même la cause dominante de cette persécution. </a:t>
            </a:r>
            <a:endParaRPr b="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fr" b="1" u="sng"/>
              <a:t>Race et nationalité: </a:t>
            </a:r>
            <a:endParaRPr b="1" u="sng"/>
          </a:p>
          <a:p>
            <a:pPr marL="0" lvl="0" indent="0" algn="l" rtl="0">
              <a:lnSpc>
                <a:spcPct val="100000"/>
              </a:lnSpc>
              <a:spcBef>
                <a:spcPts val="0"/>
              </a:spcBef>
              <a:spcAft>
                <a:spcPts val="0"/>
              </a:spcAft>
              <a:buSzPts val="1100"/>
              <a:buNone/>
            </a:pPr>
            <a:endParaRPr b="1" u="sng"/>
          </a:p>
          <a:p>
            <a:pPr marL="28575" lvl="0" indent="0" algn="just" rtl="0">
              <a:lnSpc>
                <a:spcPct val="107916"/>
              </a:lnSpc>
              <a:spcBef>
                <a:spcPts val="0"/>
              </a:spcBef>
              <a:spcAft>
                <a:spcPts val="0"/>
              </a:spcAft>
              <a:buClr>
                <a:schemeClr val="dk1"/>
              </a:buClr>
              <a:buSzPts val="1100"/>
              <a:buFont typeface="Arial"/>
              <a:buNone/>
            </a:pPr>
            <a:r>
              <a:rPr lang="fr">
                <a:solidFill>
                  <a:schemeClr val="dk1"/>
                </a:solidFill>
                <a:latin typeface="Calibri"/>
                <a:ea typeface="Calibri"/>
                <a:cs typeface="Calibri"/>
                <a:sym typeface="Calibri"/>
              </a:rPr>
              <a:t>Ces deux motifs de persécution doivent être compris dans leur </a:t>
            </a:r>
            <a:r>
              <a:rPr lang="fr" b="1">
                <a:solidFill>
                  <a:schemeClr val="dk1"/>
                </a:solidFill>
                <a:latin typeface="Calibri"/>
                <a:ea typeface="Calibri"/>
                <a:cs typeface="Calibri"/>
                <a:sym typeface="Calibri"/>
              </a:rPr>
              <a:t>sens large</a:t>
            </a:r>
            <a:r>
              <a:rPr lang="fr" baseline="30000">
                <a:solidFill>
                  <a:schemeClr val="dk1"/>
                </a:solidFill>
                <a:latin typeface="Calibri"/>
                <a:ea typeface="Calibri"/>
                <a:cs typeface="Calibri"/>
                <a:sym typeface="Calibri"/>
              </a:rPr>
              <a:t> </a:t>
            </a:r>
            <a:r>
              <a:rPr lang="fr" b="1">
                <a:solidFill>
                  <a:schemeClr val="dk1"/>
                </a:solidFill>
                <a:latin typeface="Calibri"/>
                <a:ea typeface="Calibri"/>
                <a:cs typeface="Calibri"/>
                <a:sym typeface="Calibri"/>
              </a:rPr>
              <a:t> </a:t>
            </a:r>
            <a:r>
              <a:rPr lang="fr">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85775" lvl="0" indent="-295275" algn="just" rtl="0">
              <a:lnSpc>
                <a:spcPct val="107916"/>
              </a:lnSpc>
              <a:spcBef>
                <a:spcPts val="800"/>
              </a:spcBef>
              <a:spcAft>
                <a:spcPts val="0"/>
              </a:spcAft>
              <a:buClr>
                <a:schemeClr val="dk1"/>
              </a:buClr>
              <a:buSzPts val="1050"/>
              <a:buFont typeface="Calibri"/>
              <a:buChar char="⮚"/>
            </a:pPr>
            <a:r>
              <a:rPr lang="fr" sz="1050">
                <a:solidFill>
                  <a:schemeClr val="dk1"/>
                </a:solidFill>
                <a:latin typeface="Calibri"/>
                <a:ea typeface="Calibri"/>
                <a:cs typeface="Calibri"/>
                <a:sym typeface="Calibri"/>
              </a:rPr>
              <a:t>La notion de race renvoie ainsi en particulier à des considérations de </a:t>
            </a:r>
            <a:r>
              <a:rPr lang="fr" sz="1050" i="1">
                <a:solidFill>
                  <a:schemeClr val="dk1"/>
                </a:solidFill>
                <a:latin typeface="Calibri"/>
                <a:ea typeface="Calibri"/>
                <a:cs typeface="Calibri"/>
                <a:sym typeface="Calibri"/>
              </a:rPr>
              <a:t>couleur</a:t>
            </a:r>
            <a:r>
              <a:rPr lang="fr" sz="1050">
                <a:solidFill>
                  <a:schemeClr val="dk1"/>
                </a:solidFill>
                <a:latin typeface="Calibri"/>
                <a:ea typeface="Calibri"/>
                <a:cs typeface="Calibri"/>
                <a:sym typeface="Calibri"/>
              </a:rPr>
              <a:t>, </a:t>
            </a:r>
            <a:r>
              <a:rPr lang="fr" sz="1050" i="1">
                <a:solidFill>
                  <a:schemeClr val="dk1"/>
                </a:solidFill>
                <a:latin typeface="Calibri"/>
                <a:ea typeface="Calibri"/>
                <a:cs typeface="Calibri"/>
                <a:sym typeface="Calibri"/>
              </a:rPr>
              <a:t>d’ascendance</a:t>
            </a:r>
            <a:r>
              <a:rPr lang="fr" sz="1050">
                <a:solidFill>
                  <a:schemeClr val="dk1"/>
                </a:solidFill>
                <a:latin typeface="Calibri"/>
                <a:ea typeface="Calibri"/>
                <a:cs typeface="Calibri"/>
                <a:sym typeface="Calibri"/>
              </a:rPr>
              <a:t> ou </a:t>
            </a:r>
            <a:r>
              <a:rPr lang="fr" sz="1050" i="1">
                <a:solidFill>
                  <a:schemeClr val="dk1"/>
                </a:solidFill>
                <a:latin typeface="Calibri"/>
                <a:ea typeface="Calibri"/>
                <a:cs typeface="Calibri"/>
                <a:sym typeface="Calibri"/>
              </a:rPr>
              <a:t>d’appartenance à un certain groupe ethnique</a:t>
            </a:r>
            <a:r>
              <a:rPr lang="fr" sz="1050">
                <a:solidFill>
                  <a:schemeClr val="dk1"/>
                </a:solidFill>
                <a:latin typeface="Calibri"/>
                <a:ea typeface="Calibri"/>
                <a:cs typeface="Calibri"/>
                <a:sym typeface="Calibri"/>
              </a:rPr>
              <a:t>. </a:t>
            </a:r>
            <a:endParaRPr sz="1050">
              <a:solidFill>
                <a:schemeClr val="dk1"/>
              </a:solidFill>
              <a:latin typeface="Calibri"/>
              <a:ea typeface="Calibri"/>
              <a:cs typeface="Calibri"/>
              <a:sym typeface="Calibri"/>
            </a:endParaRPr>
          </a:p>
          <a:p>
            <a:pPr marL="485775" lvl="0" indent="-295275" algn="just" rtl="0">
              <a:lnSpc>
                <a:spcPct val="107916"/>
              </a:lnSpc>
              <a:spcBef>
                <a:spcPts val="0"/>
              </a:spcBef>
              <a:spcAft>
                <a:spcPts val="0"/>
              </a:spcAft>
              <a:buClr>
                <a:schemeClr val="dk1"/>
              </a:buClr>
              <a:buSzPts val="1050"/>
              <a:buFont typeface="Calibri"/>
              <a:buChar char="⮚"/>
            </a:pPr>
            <a:r>
              <a:rPr lang="fr" sz="1050">
                <a:solidFill>
                  <a:schemeClr val="dk1"/>
                </a:solidFill>
                <a:latin typeface="Calibri"/>
                <a:ea typeface="Calibri"/>
                <a:cs typeface="Calibri"/>
                <a:sym typeface="Calibri"/>
              </a:rPr>
              <a:t>La notion de nationalité ne se</a:t>
            </a:r>
            <a:r>
              <a:rPr lang="fr" sz="1050" i="1">
                <a:solidFill>
                  <a:schemeClr val="dk1"/>
                </a:solidFill>
                <a:latin typeface="Calibri"/>
                <a:ea typeface="Calibri"/>
                <a:cs typeface="Calibri"/>
                <a:sym typeface="Calibri"/>
              </a:rPr>
              <a:t> limite pas au lien juridique</a:t>
            </a:r>
            <a:r>
              <a:rPr lang="fr" sz="1050">
                <a:solidFill>
                  <a:schemeClr val="dk1"/>
                </a:solidFill>
                <a:latin typeface="Calibri"/>
                <a:ea typeface="Calibri"/>
                <a:cs typeface="Calibri"/>
                <a:sym typeface="Calibri"/>
              </a:rPr>
              <a:t> entre un individu et l’Etat (nationalité, citoyenneté). </a:t>
            </a:r>
            <a:endParaRPr sz="1050">
              <a:solidFill>
                <a:schemeClr val="dk1"/>
              </a:solidFill>
              <a:latin typeface="Calibri"/>
              <a:ea typeface="Calibri"/>
              <a:cs typeface="Calibri"/>
              <a:sym typeface="Calibri"/>
            </a:endParaRPr>
          </a:p>
          <a:p>
            <a:pPr marL="28575" lvl="0" indent="0" algn="just" rtl="0">
              <a:lnSpc>
                <a:spcPct val="107916"/>
              </a:lnSpc>
              <a:spcBef>
                <a:spcPts val="800"/>
              </a:spcBef>
              <a:spcAft>
                <a:spcPts val="0"/>
              </a:spcAft>
              <a:buSzPts val="1100"/>
              <a:buNone/>
            </a:pPr>
            <a:r>
              <a:rPr lang="fr">
                <a:solidFill>
                  <a:schemeClr val="dk1"/>
                </a:solidFill>
                <a:latin typeface="Calibri"/>
                <a:ea typeface="Calibri"/>
                <a:cs typeface="Calibri"/>
                <a:sym typeface="Calibri"/>
              </a:rPr>
              <a:t>Les notions de race et de nationalité sont assimilés par l’Ofpra et la CNDA et renvoient le plus souvent à l’appartenance à un </a:t>
            </a:r>
            <a:r>
              <a:rPr lang="fr">
                <a:solidFill>
                  <a:srgbClr val="4472C4"/>
                </a:solidFill>
                <a:latin typeface="Calibri"/>
                <a:ea typeface="Calibri"/>
                <a:cs typeface="Calibri"/>
                <a:sym typeface="Calibri"/>
              </a:rPr>
              <a:t>« </a:t>
            </a:r>
            <a:r>
              <a:rPr lang="fr" b="1" u="sng">
                <a:solidFill>
                  <a:srgbClr val="4472C4"/>
                </a:solidFill>
                <a:latin typeface="Calibri"/>
                <a:ea typeface="Calibri"/>
                <a:cs typeface="Calibri"/>
                <a:sym typeface="Calibri"/>
              </a:rPr>
              <a:t>groupe ethnique  </a:t>
            </a:r>
            <a:r>
              <a:rPr lang="fr">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28575" lvl="0" indent="0" algn="just" rtl="0">
              <a:lnSpc>
                <a:spcPct val="107916"/>
              </a:lnSpc>
              <a:spcBef>
                <a:spcPts val="800"/>
              </a:spcBef>
              <a:spcAft>
                <a:spcPts val="0"/>
              </a:spcAft>
              <a:buSzPts val="1100"/>
              <a:buNone/>
            </a:pPr>
            <a:r>
              <a:rPr lang="fr" sz="1050" u="sng">
                <a:solidFill>
                  <a:schemeClr val="dk1"/>
                </a:solidFill>
                <a:latin typeface="Calibri"/>
                <a:ea typeface="Calibri"/>
                <a:cs typeface="Calibri"/>
                <a:sym typeface="Calibri"/>
              </a:rPr>
              <a:t>Exemples de persécutions fondées sur l’appartenance à un groupe ethnique : </a:t>
            </a:r>
            <a:endParaRPr sz="1050" u="sng">
              <a:solidFill>
                <a:schemeClr val="dk1"/>
              </a:solidFill>
              <a:latin typeface="Calibri"/>
              <a:ea typeface="Calibri"/>
              <a:cs typeface="Calibri"/>
              <a:sym typeface="Calibri"/>
            </a:endParaRPr>
          </a:p>
          <a:p>
            <a:pPr marL="28575" lvl="0" indent="0" algn="just" rtl="0">
              <a:lnSpc>
                <a:spcPct val="107916"/>
              </a:lnSpc>
              <a:spcBef>
                <a:spcPts val="0"/>
              </a:spcBef>
              <a:spcAft>
                <a:spcPts val="0"/>
              </a:spcAft>
              <a:buSzPts val="1100"/>
              <a:buNone/>
            </a:pPr>
            <a:endParaRPr sz="550" u="sng">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050"/>
              <a:buFont typeface="Calibri"/>
              <a:buChar char="-"/>
            </a:pPr>
            <a:r>
              <a:rPr lang="fr" sz="1050">
                <a:solidFill>
                  <a:schemeClr val="dk1"/>
                </a:solidFill>
                <a:latin typeface="Calibri"/>
                <a:ea typeface="Calibri"/>
                <a:cs typeface="Calibri"/>
                <a:sym typeface="Calibri"/>
              </a:rPr>
              <a:t>Enfants privés par les autorités de leur pays de certains droits (ex: droit d’être enregistré à la naissance, droit à l’éducation ou à l’accès à la santé) </a:t>
            </a:r>
            <a:r>
              <a:rPr lang="fr">
                <a:solidFill>
                  <a:schemeClr val="dk1"/>
                </a:solidFill>
                <a:latin typeface="Calibri"/>
                <a:ea typeface="Calibri"/>
                <a:cs typeface="Calibri"/>
                <a:sym typeface="Calibri"/>
              </a:rPr>
              <a:t>en raison de leur appartenance à un certain groupe ethnique. </a:t>
            </a:r>
            <a:endParaRPr>
              <a:solidFill>
                <a:schemeClr val="dk1"/>
              </a:solidFill>
              <a:latin typeface="Calibri"/>
              <a:ea typeface="Calibri"/>
              <a:cs typeface="Calibri"/>
              <a:sym typeface="Calibri"/>
            </a:endParaRPr>
          </a:p>
          <a:p>
            <a:pPr marL="257175" lvl="0" indent="0" algn="just" rtl="0">
              <a:lnSpc>
                <a:spcPct val="107916"/>
              </a:lnSpc>
              <a:spcBef>
                <a:spcPts val="0"/>
              </a:spcBef>
              <a:spcAft>
                <a:spcPts val="0"/>
              </a:spcAft>
              <a:buSzPts val="1100"/>
              <a:buNone/>
            </a:pPr>
            <a:endParaRPr>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050"/>
              <a:buFont typeface="Calibri"/>
              <a:buChar char="-"/>
            </a:pPr>
            <a:r>
              <a:rPr lang="fr">
                <a:solidFill>
                  <a:schemeClr val="dk1"/>
                </a:solidFill>
                <a:latin typeface="Calibri"/>
                <a:ea typeface="Calibri"/>
                <a:cs typeface="Calibri"/>
                <a:sym typeface="Calibri"/>
              </a:rPr>
              <a:t>Enfants subissant une attaque de leur village ou de leur communauté en raison de leur appartenance ethnique. </a:t>
            </a:r>
            <a:endParaRPr>
              <a:solidFill>
                <a:schemeClr val="dk1"/>
              </a:solidFill>
              <a:latin typeface="Calibri"/>
              <a:ea typeface="Calibri"/>
              <a:cs typeface="Calibri"/>
              <a:sym typeface="Calibri"/>
            </a:endParaRPr>
          </a:p>
          <a:p>
            <a:pPr marL="257175" lvl="0" indent="0" algn="just" rtl="0">
              <a:lnSpc>
                <a:spcPct val="107916"/>
              </a:lnSpc>
              <a:spcBef>
                <a:spcPts val="0"/>
              </a:spcBef>
              <a:spcAft>
                <a:spcPts val="0"/>
              </a:spcAft>
              <a:buSzPts val="1100"/>
              <a:buNone/>
            </a:pPr>
            <a:endParaRPr sz="650">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050"/>
              <a:buFont typeface="Calibri"/>
              <a:buChar char="-"/>
            </a:pPr>
            <a:r>
              <a:rPr lang="fr" sz="1050">
                <a:solidFill>
                  <a:schemeClr val="dk1"/>
                </a:solidFill>
                <a:latin typeface="Calibri"/>
                <a:ea typeface="Calibri"/>
                <a:cs typeface="Calibri"/>
                <a:sym typeface="Calibri"/>
              </a:rPr>
              <a:t>Jeunes filles exposées  à des viols, à la traite ou à l'enrôlement dans des forces ou groupes armés du fait de leur appartenance à des minorités ethniques. </a:t>
            </a:r>
            <a:endParaRPr sz="1050">
              <a:solidFill>
                <a:schemeClr val="dk1"/>
              </a:solidFill>
              <a:latin typeface="Calibri"/>
              <a:ea typeface="Calibri"/>
              <a:cs typeface="Calibri"/>
              <a:sym typeface="Calibri"/>
            </a:endParaRPr>
          </a:p>
          <a:p>
            <a:pPr marL="28575" lvl="0" indent="0" algn="just" rtl="0">
              <a:lnSpc>
                <a:spcPct val="107916"/>
              </a:lnSpc>
              <a:spcBef>
                <a:spcPts val="0"/>
              </a:spcBef>
              <a:spcAft>
                <a:spcPts val="0"/>
              </a:spcAft>
              <a:buSzPts val="1100"/>
              <a:buNone/>
            </a:pPr>
            <a:endParaRPr>
              <a:solidFill>
                <a:schemeClr val="dk1"/>
              </a:solidFill>
              <a:latin typeface="Calibri"/>
              <a:ea typeface="Calibri"/>
              <a:cs typeface="Calibri"/>
              <a:sym typeface="Calibri"/>
            </a:endParaRPr>
          </a:p>
          <a:p>
            <a:pPr marL="28575" lvl="0" indent="0" algn="just" rtl="0">
              <a:lnSpc>
                <a:spcPct val="107916"/>
              </a:lnSpc>
              <a:spcBef>
                <a:spcPts val="800"/>
              </a:spcBef>
              <a:spcAft>
                <a:spcPts val="0"/>
              </a:spcAft>
              <a:buSzPts val="1100"/>
              <a:buNone/>
            </a:pPr>
            <a:r>
              <a:rPr lang="fr" b="1" u="sng">
                <a:solidFill>
                  <a:schemeClr val="dk1"/>
                </a:solidFill>
              </a:rPr>
              <a:t>Religion: </a:t>
            </a:r>
            <a:endParaRPr b="1" u="sng">
              <a:solidFill>
                <a:schemeClr val="dk1"/>
              </a:solidFill>
            </a:endParaRPr>
          </a:p>
          <a:p>
            <a:pPr marL="0" lvl="0" indent="0" algn="just" rtl="0">
              <a:lnSpc>
                <a:spcPct val="107916"/>
              </a:lnSpc>
              <a:spcBef>
                <a:spcPts val="800"/>
              </a:spcBef>
              <a:spcAft>
                <a:spcPts val="0"/>
              </a:spcAft>
              <a:buSzPts val="1100"/>
              <a:buNone/>
            </a:pPr>
            <a:r>
              <a:rPr lang="fr" u="sng">
                <a:solidFill>
                  <a:schemeClr val="dk1"/>
                </a:solidFill>
                <a:latin typeface="Calibri"/>
                <a:ea typeface="Calibri"/>
                <a:cs typeface="Calibri"/>
                <a:sym typeface="Calibri"/>
              </a:rPr>
              <a:t>Les persécutions fondées sur la religion peuvent entraver: </a:t>
            </a:r>
            <a:endParaRPr u="sng">
              <a:solidFill>
                <a:schemeClr val="dk1"/>
              </a:solidFill>
              <a:latin typeface="Calibri"/>
              <a:ea typeface="Calibri"/>
              <a:cs typeface="Calibri"/>
              <a:sym typeface="Calibri"/>
            </a:endParaRPr>
          </a:p>
          <a:p>
            <a:pPr marL="257175" lvl="0" indent="-257175" algn="just" rtl="0">
              <a:lnSpc>
                <a:spcPct val="107916"/>
              </a:lnSpc>
              <a:spcBef>
                <a:spcPts val="800"/>
              </a:spcBef>
              <a:spcAft>
                <a:spcPts val="0"/>
              </a:spcAft>
              <a:buClr>
                <a:schemeClr val="dk1"/>
              </a:buClr>
              <a:buSzPts val="1100"/>
              <a:buFont typeface="Calibri"/>
              <a:buChar char="-"/>
            </a:pPr>
            <a:r>
              <a:rPr lang="fr">
                <a:solidFill>
                  <a:schemeClr val="dk1"/>
                </a:solidFill>
                <a:latin typeface="Calibri"/>
                <a:ea typeface="Calibri"/>
                <a:cs typeface="Calibri"/>
                <a:sym typeface="Calibri"/>
              </a:rPr>
              <a:t>le droit de croire et de pratiquer une religion ;</a:t>
            </a:r>
            <a:endParaRPr>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100"/>
              <a:buFont typeface="Calibri"/>
              <a:buChar char="-"/>
            </a:pPr>
            <a:r>
              <a:rPr lang="fr">
                <a:solidFill>
                  <a:schemeClr val="dk1"/>
                </a:solidFill>
                <a:latin typeface="Calibri"/>
                <a:ea typeface="Calibri"/>
                <a:cs typeface="Calibri"/>
                <a:sym typeface="Calibri"/>
              </a:rPr>
              <a:t>le droit ne pas avoir de religion, de ne pas pratiquer ou de refuser de pratiquer une religion ;</a:t>
            </a:r>
            <a:endParaRPr>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100"/>
              <a:buFont typeface="Calibri"/>
              <a:buChar char="-"/>
            </a:pPr>
            <a:r>
              <a:rPr lang="fr">
                <a:solidFill>
                  <a:schemeClr val="dk1"/>
                </a:solidFill>
                <a:latin typeface="Calibri"/>
                <a:ea typeface="Calibri"/>
                <a:cs typeface="Calibri"/>
                <a:sym typeface="Calibri"/>
              </a:rPr>
              <a:t>le droit de changer de religion ;</a:t>
            </a:r>
            <a:endParaRPr>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100"/>
              <a:buFont typeface="Calibri"/>
              <a:buChar char="-"/>
            </a:pPr>
            <a:r>
              <a:rPr lang="fr">
                <a:solidFill>
                  <a:schemeClr val="dk1"/>
                </a:solidFill>
                <a:latin typeface="Calibri"/>
                <a:ea typeface="Calibri"/>
                <a:cs typeface="Calibri"/>
                <a:sym typeface="Calibri"/>
              </a:rPr>
              <a:t>le droit de l’individu de vivre selon cette croyance. </a:t>
            </a:r>
            <a:endParaRPr>
              <a:solidFill>
                <a:schemeClr val="dk1"/>
              </a:solidFill>
              <a:latin typeface="Calibri"/>
              <a:ea typeface="Calibri"/>
              <a:cs typeface="Calibri"/>
              <a:sym typeface="Calibri"/>
            </a:endParaRPr>
          </a:p>
          <a:p>
            <a:pPr marL="28575" lvl="0" indent="0" algn="just" rtl="0">
              <a:lnSpc>
                <a:spcPct val="107916"/>
              </a:lnSpc>
              <a:spcBef>
                <a:spcPts val="800"/>
              </a:spcBef>
              <a:spcAft>
                <a:spcPts val="0"/>
              </a:spcAft>
              <a:buSzPts val="1100"/>
              <a:buNone/>
            </a:pPr>
            <a:r>
              <a:rPr lang="fr" sz="1050">
                <a:solidFill>
                  <a:schemeClr val="dk1"/>
                </a:solidFill>
                <a:latin typeface="Calibri"/>
                <a:ea typeface="Calibri"/>
                <a:cs typeface="Calibri"/>
                <a:sym typeface="Calibri"/>
              </a:rPr>
              <a:t>Ex : Hindous au Bangladesh ; Chrétiens de Syrie ; Yézidis d'Irak ; Rohingyas du Myanmar ; Pentecôtistes d’Erythrée, etc. </a:t>
            </a:r>
            <a:endParaRPr sz="1050">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u="sng">
                <a:solidFill>
                  <a:schemeClr val="dk1"/>
                </a:solidFill>
                <a:latin typeface="Calibri"/>
                <a:ea typeface="Calibri"/>
                <a:cs typeface="Calibri"/>
                <a:sym typeface="Calibri"/>
              </a:rPr>
              <a:t>La persécution du fait de la religion peut ainsi prendre des </a:t>
            </a:r>
            <a:r>
              <a:rPr lang="fr" b="1" u="sng">
                <a:solidFill>
                  <a:schemeClr val="dk1"/>
                </a:solidFill>
                <a:latin typeface="Calibri"/>
                <a:ea typeface="Calibri"/>
                <a:cs typeface="Calibri"/>
                <a:sym typeface="Calibri"/>
              </a:rPr>
              <a:t>formes diverses </a:t>
            </a:r>
            <a:r>
              <a:rPr lang="fr" u="sng">
                <a:solidFill>
                  <a:schemeClr val="dk1"/>
                </a:solidFill>
                <a:latin typeface="Calibri"/>
                <a:ea typeface="Calibri"/>
                <a:cs typeface="Calibri"/>
                <a:sym typeface="Calibri"/>
              </a:rPr>
              <a:t>telles que </a:t>
            </a:r>
            <a:r>
              <a:rPr lang="fr">
                <a:solidFill>
                  <a:schemeClr val="dk1"/>
                </a:solidFill>
                <a:latin typeface="Calibri"/>
                <a:ea typeface="Calibri"/>
                <a:cs typeface="Calibri"/>
                <a:sym typeface="Calibri"/>
              </a:rPr>
              <a:t>: des mesures discriminatoires en raison d’une croyance ou pratique religieuse; l’interdiction de faire partie d’une communauté religieuse ; une conversion forcée </a:t>
            </a:r>
            <a:r>
              <a:rPr lang="fr" sz="1000">
                <a:solidFill>
                  <a:schemeClr val="dk1"/>
                </a:solidFill>
                <a:latin typeface="Calibri"/>
                <a:ea typeface="Calibri"/>
                <a:cs typeface="Calibri"/>
                <a:sym typeface="Calibri"/>
              </a:rPr>
              <a:t>(liste non exhaustive)</a:t>
            </a:r>
            <a:r>
              <a:rPr lang="fr">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a:solidFill>
                  <a:schemeClr val="dk1"/>
                </a:solidFill>
                <a:latin typeface="Calibri"/>
                <a:ea typeface="Calibri"/>
                <a:cs typeface="Calibri"/>
                <a:sym typeface="Calibri"/>
              </a:rPr>
              <a:t>Des </a:t>
            </a:r>
            <a:r>
              <a:rPr lang="fr" b="1">
                <a:solidFill>
                  <a:schemeClr val="dk1"/>
                </a:solidFill>
                <a:latin typeface="Calibri"/>
                <a:ea typeface="Calibri"/>
                <a:cs typeface="Calibri"/>
                <a:sym typeface="Calibri"/>
              </a:rPr>
              <a:t>rôles et comportements peuvent également être assignés aux enfants au nom de la religion</a:t>
            </a:r>
            <a:r>
              <a:rPr lang="fr">
                <a:solidFill>
                  <a:schemeClr val="dk1"/>
                </a:solidFill>
                <a:latin typeface="Calibri"/>
                <a:ea typeface="Calibri"/>
                <a:cs typeface="Calibri"/>
                <a:sym typeface="Calibri"/>
              </a:rPr>
              <a:t>. Le fait de ne pas s’y conformer ou de refuser de le faire peut alors les exposer à des risques de persécutions fondées sur la religion. </a:t>
            </a:r>
            <a:endParaRPr>
              <a:solidFill>
                <a:schemeClr val="dk1"/>
              </a:solidFill>
              <a:latin typeface="Calibri"/>
              <a:ea typeface="Calibri"/>
              <a:cs typeface="Calibri"/>
              <a:sym typeface="Calibri"/>
            </a:endParaRPr>
          </a:p>
          <a:p>
            <a:pPr marL="0" lvl="0" indent="0" algn="just" rtl="0">
              <a:lnSpc>
                <a:spcPct val="107916"/>
              </a:lnSpc>
              <a:spcBef>
                <a:spcPts val="0"/>
              </a:spcBef>
              <a:spcAft>
                <a:spcPts val="0"/>
              </a:spcAft>
              <a:buSzPts val="1100"/>
              <a:buNone/>
            </a:pPr>
            <a:endParaRPr>
              <a:solidFill>
                <a:schemeClr val="dk1"/>
              </a:solidFill>
              <a:latin typeface="Calibri"/>
              <a:ea typeface="Calibri"/>
              <a:cs typeface="Calibri"/>
              <a:sym typeface="Calibri"/>
            </a:endParaRPr>
          </a:p>
          <a:p>
            <a:pPr marL="0" lvl="0" indent="0" algn="just" rtl="0">
              <a:lnSpc>
                <a:spcPct val="107916"/>
              </a:lnSpc>
              <a:spcBef>
                <a:spcPts val="0"/>
              </a:spcBef>
              <a:spcAft>
                <a:spcPts val="0"/>
              </a:spcAft>
              <a:buSzPts val="1100"/>
              <a:buNone/>
            </a:pPr>
            <a:r>
              <a:rPr lang="fr" sz="1200" b="1" u="sng">
                <a:solidFill>
                  <a:schemeClr val="dk1"/>
                </a:solidFill>
                <a:latin typeface="Calibri"/>
                <a:ea typeface="Calibri"/>
                <a:cs typeface="Calibri"/>
                <a:sym typeface="Calibri"/>
              </a:rPr>
              <a:t>Opinions politiques: </a:t>
            </a:r>
            <a:endParaRPr sz="1200" b="1" u="sng">
              <a:solidFill>
                <a:schemeClr val="dk1"/>
              </a:solidFill>
              <a:latin typeface="Calibri"/>
              <a:ea typeface="Calibri"/>
              <a:cs typeface="Calibri"/>
              <a:sym typeface="Calibri"/>
            </a:endParaRPr>
          </a:p>
          <a:p>
            <a:pPr marL="0" lvl="0" indent="0" algn="just" rtl="0">
              <a:lnSpc>
                <a:spcPct val="107916"/>
              </a:lnSpc>
              <a:spcBef>
                <a:spcPts val="0"/>
              </a:spcBef>
              <a:spcAft>
                <a:spcPts val="0"/>
              </a:spcAft>
              <a:buSzPts val="1100"/>
              <a:buNone/>
            </a:pPr>
            <a:endParaRPr sz="1200" b="1" u="sng">
              <a:solidFill>
                <a:schemeClr val="dk1"/>
              </a:solidFill>
              <a:latin typeface="Calibri"/>
              <a:ea typeface="Calibri"/>
              <a:cs typeface="Calibri"/>
              <a:sym typeface="Calibri"/>
            </a:endParaRPr>
          </a:p>
          <a:p>
            <a:pPr marL="0" lvl="0" indent="0" algn="just" rtl="0">
              <a:lnSpc>
                <a:spcPct val="107916"/>
              </a:lnSpc>
              <a:spcBef>
                <a:spcPts val="0"/>
              </a:spcBef>
              <a:spcAft>
                <a:spcPts val="0"/>
              </a:spcAft>
              <a:buSzPts val="1100"/>
              <a:buNone/>
            </a:pPr>
            <a:r>
              <a:rPr lang="fr">
                <a:solidFill>
                  <a:schemeClr val="dk1"/>
                </a:solidFill>
                <a:latin typeface="Calibri"/>
                <a:ea typeface="Calibri"/>
                <a:cs typeface="Calibri"/>
                <a:sym typeface="Calibri"/>
              </a:rPr>
              <a:t>Il n’est </a:t>
            </a:r>
            <a:r>
              <a:rPr lang="fr" b="1">
                <a:solidFill>
                  <a:schemeClr val="dk1"/>
                </a:solidFill>
                <a:latin typeface="Calibri"/>
                <a:ea typeface="Calibri"/>
                <a:cs typeface="Calibri"/>
                <a:sym typeface="Calibri"/>
              </a:rPr>
              <a:t>pas nécessaire que les opinions de la personne soient traduites dans des actes</a:t>
            </a:r>
            <a:r>
              <a:rPr lang="fr">
                <a:solidFill>
                  <a:schemeClr val="dk1"/>
                </a:solidFill>
                <a:latin typeface="Calibri"/>
                <a:ea typeface="Calibri"/>
                <a:cs typeface="Calibri"/>
                <a:sym typeface="Calibri"/>
              </a:rPr>
              <a:t>. Le demandeur n’a donc pas besoin d’être engagé au sein d’une action politique. Le fait d’avoir une opinion politique suffit, bien que l’engagement constitue une preuve pertinente. Ces opinions peuvent également lui être imputées par les agents de persécution. </a:t>
            </a:r>
            <a:endParaRPr>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endParaRPr>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b="1" u="sng">
                <a:solidFill>
                  <a:schemeClr val="dk1"/>
                </a:solidFill>
                <a:latin typeface="Calibri"/>
                <a:ea typeface="Calibri"/>
                <a:cs typeface="Calibri"/>
                <a:sym typeface="Calibri"/>
              </a:rPr>
              <a:t>Appartenance à un certain groupe social: </a:t>
            </a:r>
            <a:endParaRPr b="1" u="sng">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u="sng">
                <a:solidFill>
                  <a:schemeClr val="dk1"/>
                </a:solidFill>
                <a:latin typeface="Calibri"/>
                <a:ea typeface="Calibri"/>
                <a:cs typeface="Calibri"/>
                <a:sym typeface="Calibri"/>
              </a:rPr>
              <a:t>Peuvent être considérées comme appartenant à un même groupe social des personnes : </a:t>
            </a:r>
            <a:endParaRPr u="sng">
              <a:solidFill>
                <a:schemeClr val="dk1"/>
              </a:solidFill>
              <a:latin typeface="Calibri"/>
              <a:ea typeface="Calibri"/>
              <a:cs typeface="Calibri"/>
              <a:sym typeface="Calibri"/>
            </a:endParaRPr>
          </a:p>
          <a:p>
            <a:pPr marL="457200" lvl="0" indent="-304800" algn="just" rtl="0">
              <a:lnSpc>
                <a:spcPct val="107916"/>
              </a:lnSpc>
              <a:spcBef>
                <a:spcPts val="800"/>
              </a:spcBef>
              <a:spcAft>
                <a:spcPts val="0"/>
              </a:spcAft>
              <a:buClr>
                <a:schemeClr val="dk1"/>
              </a:buClr>
              <a:buSzPts val="1200"/>
              <a:buFont typeface="Noto Sans Symbols"/>
              <a:buChar char="⮚"/>
            </a:pPr>
            <a:r>
              <a:rPr lang="fr" sz="1200">
                <a:solidFill>
                  <a:schemeClr val="dk1"/>
                </a:solidFill>
                <a:latin typeface="Calibri"/>
                <a:ea typeface="Calibri"/>
                <a:cs typeface="Calibri"/>
                <a:sym typeface="Calibri"/>
              </a:rPr>
              <a:t>Partageant des </a:t>
            </a:r>
            <a:r>
              <a:rPr lang="fr" sz="1200" b="1">
                <a:solidFill>
                  <a:srgbClr val="2F5496"/>
                </a:solidFill>
                <a:latin typeface="Calibri"/>
                <a:ea typeface="Calibri"/>
                <a:cs typeface="Calibri"/>
                <a:sym typeface="Calibri"/>
              </a:rPr>
              <a:t>caractéristiques communes</a:t>
            </a:r>
            <a:r>
              <a:rPr lang="fr" sz="1200">
                <a:solidFill>
                  <a:srgbClr val="2F5496"/>
                </a:solidFill>
                <a:latin typeface="Calibri"/>
                <a:ea typeface="Calibri"/>
                <a:cs typeface="Calibri"/>
                <a:sym typeface="Calibri"/>
              </a:rPr>
              <a:t> </a:t>
            </a:r>
            <a:r>
              <a:rPr lang="fr"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457200" lvl="0" indent="-292100" algn="just" rtl="0">
              <a:lnSpc>
                <a:spcPct val="107916"/>
              </a:lnSpc>
              <a:spcBef>
                <a:spcPts val="0"/>
              </a:spcBef>
              <a:spcAft>
                <a:spcPts val="0"/>
              </a:spcAft>
              <a:buClr>
                <a:schemeClr val="dk1"/>
              </a:buClr>
              <a:buSzPts val="1000"/>
              <a:buFont typeface="Calibri"/>
              <a:buChar char="-"/>
            </a:pPr>
            <a:r>
              <a:rPr lang="fr" sz="1000">
                <a:solidFill>
                  <a:schemeClr val="dk1"/>
                </a:solidFill>
                <a:latin typeface="Calibri"/>
                <a:ea typeface="Calibri"/>
                <a:cs typeface="Calibri"/>
                <a:sym typeface="Calibri"/>
              </a:rPr>
              <a:t>Une caractéristique innée (ex : albinisme, handicap de naissance,…) ou ; </a:t>
            </a:r>
            <a:endParaRPr sz="1000">
              <a:solidFill>
                <a:schemeClr val="dk1"/>
              </a:solidFill>
              <a:latin typeface="Calibri"/>
              <a:ea typeface="Calibri"/>
              <a:cs typeface="Calibri"/>
              <a:sym typeface="Calibri"/>
            </a:endParaRPr>
          </a:p>
          <a:p>
            <a:pPr marL="457200" lvl="0" indent="-292100" algn="just" rtl="0">
              <a:lnSpc>
                <a:spcPct val="107916"/>
              </a:lnSpc>
              <a:spcBef>
                <a:spcPts val="0"/>
              </a:spcBef>
              <a:spcAft>
                <a:spcPts val="0"/>
              </a:spcAft>
              <a:buClr>
                <a:schemeClr val="dk1"/>
              </a:buClr>
              <a:buSzPts val="1000"/>
              <a:buFont typeface="Calibri"/>
              <a:buChar char="-"/>
            </a:pPr>
            <a:r>
              <a:rPr lang="fr" sz="1000">
                <a:solidFill>
                  <a:schemeClr val="dk1"/>
                </a:solidFill>
                <a:latin typeface="Calibri"/>
                <a:ea typeface="Calibri"/>
                <a:cs typeface="Calibri"/>
                <a:sym typeface="Calibri"/>
              </a:rPr>
              <a:t>Une histoire commune qui ne peut être modifiée (ex : enfants nés hors-mariage, enfants vivant à la rue, enfants accusés de sorcellerie…) ou ;</a:t>
            </a:r>
            <a:endParaRPr sz="1000">
              <a:solidFill>
                <a:schemeClr val="dk1"/>
              </a:solidFill>
              <a:latin typeface="Calibri"/>
              <a:ea typeface="Calibri"/>
              <a:cs typeface="Calibri"/>
              <a:sym typeface="Calibri"/>
            </a:endParaRPr>
          </a:p>
          <a:p>
            <a:pPr marL="457200" lvl="0" indent="-292100" algn="just" rtl="0">
              <a:lnSpc>
                <a:spcPct val="107916"/>
              </a:lnSpc>
              <a:spcBef>
                <a:spcPts val="0"/>
              </a:spcBef>
              <a:spcAft>
                <a:spcPts val="0"/>
              </a:spcAft>
              <a:buClr>
                <a:schemeClr val="dk1"/>
              </a:buClr>
              <a:buSzPts val="1000"/>
              <a:buFont typeface="Calibri"/>
              <a:buChar char="-"/>
            </a:pPr>
            <a:r>
              <a:rPr lang="fr" sz="1000">
                <a:solidFill>
                  <a:schemeClr val="dk1"/>
                </a:solidFill>
                <a:latin typeface="Calibri"/>
                <a:ea typeface="Calibri"/>
                <a:cs typeface="Calibri"/>
                <a:sym typeface="Calibri"/>
              </a:rPr>
              <a:t>Une caractéristique ou croyance essentielle à leur identité ou conscience. </a:t>
            </a:r>
            <a:endParaRPr sz="1000">
              <a:solidFill>
                <a:schemeClr val="dk1"/>
              </a:solidFill>
              <a:latin typeface="Calibri"/>
              <a:ea typeface="Calibri"/>
              <a:cs typeface="Calibri"/>
              <a:sym typeface="Calibri"/>
            </a:endParaRPr>
          </a:p>
          <a:p>
            <a:pPr marL="457200" lvl="0" indent="0" algn="just" rtl="0">
              <a:lnSpc>
                <a:spcPct val="107916"/>
              </a:lnSpc>
              <a:spcBef>
                <a:spcPts val="0"/>
              </a:spcBef>
              <a:spcAft>
                <a:spcPts val="0"/>
              </a:spcAft>
              <a:buSzPts val="1100"/>
              <a:buNone/>
            </a:pPr>
            <a:endParaRPr sz="600">
              <a:solidFill>
                <a:schemeClr val="dk1"/>
              </a:solidFill>
              <a:latin typeface="Calibri"/>
              <a:ea typeface="Calibri"/>
              <a:cs typeface="Calibri"/>
              <a:sym typeface="Calibri"/>
            </a:endParaRPr>
          </a:p>
          <a:p>
            <a:pPr marL="457200" lvl="0" indent="0" algn="just" rtl="0">
              <a:lnSpc>
                <a:spcPct val="107916"/>
              </a:lnSpc>
              <a:spcBef>
                <a:spcPts val="0"/>
              </a:spcBef>
              <a:spcAft>
                <a:spcPts val="0"/>
              </a:spcAft>
              <a:buSzPts val="1100"/>
              <a:buNone/>
            </a:pPr>
            <a:r>
              <a:rPr lang="fr" sz="1200" u="sng">
                <a:solidFill>
                  <a:schemeClr val="dk1"/>
                </a:solidFill>
                <a:latin typeface="Calibri"/>
                <a:ea typeface="Calibri"/>
                <a:cs typeface="Calibri"/>
                <a:sym typeface="Calibri"/>
              </a:rPr>
              <a:t>ET</a:t>
            </a:r>
            <a:endParaRPr sz="1200" u="sng">
              <a:solidFill>
                <a:schemeClr val="dk1"/>
              </a:solidFill>
              <a:latin typeface="Calibri"/>
              <a:ea typeface="Calibri"/>
              <a:cs typeface="Calibri"/>
              <a:sym typeface="Calibri"/>
            </a:endParaRPr>
          </a:p>
          <a:p>
            <a:pPr marL="457200" lvl="0" indent="0" algn="just" rtl="0">
              <a:lnSpc>
                <a:spcPct val="107916"/>
              </a:lnSpc>
              <a:spcBef>
                <a:spcPts val="0"/>
              </a:spcBef>
              <a:spcAft>
                <a:spcPts val="0"/>
              </a:spcAft>
              <a:buSzPts val="1100"/>
              <a:buNone/>
            </a:pPr>
            <a:endParaRPr sz="600">
              <a:solidFill>
                <a:schemeClr val="dk1"/>
              </a:solidFill>
              <a:latin typeface="Calibri"/>
              <a:ea typeface="Calibri"/>
              <a:cs typeface="Calibri"/>
              <a:sym typeface="Calibri"/>
            </a:endParaRPr>
          </a:p>
          <a:p>
            <a:pPr marL="457200" lvl="0" indent="-298450" algn="just" rtl="0">
              <a:lnSpc>
                <a:spcPct val="107916"/>
              </a:lnSpc>
              <a:spcBef>
                <a:spcPts val="0"/>
              </a:spcBef>
              <a:spcAft>
                <a:spcPts val="0"/>
              </a:spcAft>
              <a:buClr>
                <a:schemeClr val="dk1"/>
              </a:buClr>
              <a:buSzPts val="1100"/>
              <a:buFont typeface="Noto Sans Symbols"/>
              <a:buChar char="⮚"/>
            </a:pPr>
            <a:r>
              <a:rPr lang="fr">
                <a:solidFill>
                  <a:schemeClr val="dk1"/>
                </a:solidFill>
                <a:latin typeface="Calibri"/>
                <a:ea typeface="Calibri"/>
                <a:cs typeface="Calibri"/>
                <a:sym typeface="Calibri"/>
              </a:rPr>
              <a:t>Faisant partie d’un groupe ayant son </a:t>
            </a:r>
            <a:r>
              <a:rPr lang="fr" b="1">
                <a:solidFill>
                  <a:srgbClr val="2F5496"/>
                </a:solidFill>
                <a:latin typeface="Calibri"/>
                <a:ea typeface="Calibri"/>
                <a:cs typeface="Calibri"/>
                <a:sym typeface="Calibri"/>
              </a:rPr>
              <a:t>identité propre</a:t>
            </a:r>
            <a:r>
              <a:rPr lang="fr">
                <a:solidFill>
                  <a:srgbClr val="2F5496"/>
                </a:solidFill>
                <a:latin typeface="Calibri"/>
                <a:ea typeface="Calibri"/>
                <a:cs typeface="Calibri"/>
                <a:sym typeface="Calibri"/>
              </a:rPr>
              <a:t> </a:t>
            </a:r>
            <a:r>
              <a:rPr lang="fr">
                <a:solidFill>
                  <a:schemeClr val="dk1"/>
                </a:solidFill>
                <a:latin typeface="Calibri"/>
                <a:ea typeface="Calibri"/>
                <a:cs typeface="Calibri"/>
                <a:sym typeface="Calibri"/>
              </a:rPr>
              <a:t>dans le pays car </a:t>
            </a:r>
            <a:r>
              <a:rPr lang="fr" b="1">
                <a:solidFill>
                  <a:srgbClr val="2F5496"/>
                </a:solidFill>
                <a:latin typeface="Calibri"/>
                <a:ea typeface="Calibri"/>
                <a:cs typeface="Calibri"/>
                <a:sym typeface="Calibri"/>
              </a:rPr>
              <a:t>perçu comme différent par la société</a:t>
            </a:r>
            <a:r>
              <a:rPr lang="fr">
                <a:solidFill>
                  <a:srgbClr val="2F5496"/>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0" algn="just" rtl="0">
              <a:lnSpc>
                <a:spcPct val="107916"/>
              </a:lnSpc>
              <a:spcBef>
                <a:spcPts val="800"/>
              </a:spcBef>
              <a:spcAft>
                <a:spcPts val="0"/>
              </a:spcAft>
              <a:buSzPts val="1100"/>
              <a:buNone/>
            </a:pPr>
            <a:endParaRPr>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sz="1050" u="sng">
                <a:solidFill>
                  <a:schemeClr val="dk1"/>
                </a:solidFill>
                <a:latin typeface="Calibri"/>
                <a:ea typeface="Calibri"/>
                <a:cs typeface="Calibri"/>
                <a:sym typeface="Calibri"/>
              </a:rPr>
              <a:t>Exemples de groupes sociaux dont les enfants peuvent faire partie: </a:t>
            </a:r>
            <a:endParaRPr sz="1050">
              <a:solidFill>
                <a:schemeClr val="dk1"/>
              </a:solidFill>
              <a:latin typeface="Calibri"/>
              <a:ea typeface="Calibri"/>
              <a:cs typeface="Calibri"/>
              <a:sym typeface="Calibri"/>
            </a:endParaRPr>
          </a:p>
          <a:p>
            <a:pPr marL="457200" lvl="0" indent="-295275" algn="just" rtl="0">
              <a:lnSpc>
                <a:spcPct val="107916"/>
              </a:lnSpc>
              <a:spcBef>
                <a:spcPts val="800"/>
              </a:spcBef>
              <a:spcAft>
                <a:spcPts val="0"/>
              </a:spcAft>
              <a:buClr>
                <a:schemeClr val="dk1"/>
              </a:buClr>
              <a:buSzPts val="1050"/>
              <a:buChar char="-"/>
            </a:pPr>
            <a:r>
              <a:rPr lang="fr" sz="1050">
                <a:solidFill>
                  <a:schemeClr val="dk1"/>
                </a:solidFill>
                <a:latin typeface="Calibri"/>
                <a:ea typeface="Calibri"/>
                <a:cs typeface="Calibri"/>
                <a:sym typeface="Calibri"/>
              </a:rPr>
              <a:t>Mineures exposées à un risque de </a:t>
            </a:r>
            <a:r>
              <a:rPr lang="fr" sz="1050" b="1">
                <a:solidFill>
                  <a:schemeClr val="dk1"/>
                </a:solidFill>
                <a:latin typeface="Calibri"/>
                <a:ea typeface="Calibri"/>
                <a:cs typeface="Calibri"/>
                <a:sym typeface="Calibri"/>
              </a:rPr>
              <a:t>mutilation sexuelle féminine</a:t>
            </a:r>
            <a:r>
              <a:rPr lang="fr" sz="1050">
                <a:solidFill>
                  <a:schemeClr val="dk1"/>
                </a:solidFill>
                <a:latin typeface="Calibri"/>
                <a:ea typeface="Calibri"/>
                <a:cs typeface="Calibri"/>
                <a:sym typeface="Calibri"/>
              </a:rPr>
              <a:t> dans certains pays.</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a:solidFill>
                  <a:schemeClr val="dk1"/>
                </a:solidFill>
                <a:latin typeface="Calibri"/>
                <a:ea typeface="Calibri"/>
                <a:cs typeface="Calibri"/>
                <a:sym typeface="Calibri"/>
              </a:rPr>
              <a:t>Mineures s’étant soustraites, ou ayant cherché à se soustraire, à un </a:t>
            </a:r>
            <a:r>
              <a:rPr lang="fr" sz="1050" b="1">
                <a:solidFill>
                  <a:schemeClr val="dk1"/>
                </a:solidFill>
                <a:latin typeface="Calibri"/>
                <a:ea typeface="Calibri"/>
                <a:cs typeface="Calibri"/>
                <a:sym typeface="Calibri"/>
              </a:rPr>
              <a:t>mariage imposé et précoce </a:t>
            </a:r>
            <a:r>
              <a:rPr lang="fr" sz="1050">
                <a:solidFill>
                  <a:schemeClr val="dk1"/>
                </a:solidFill>
                <a:latin typeface="Calibri"/>
                <a:ea typeface="Calibri"/>
                <a:cs typeface="Calibri"/>
                <a:sym typeface="Calibri"/>
              </a:rPr>
              <a:t>dans certains pays.</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a:solidFill>
                  <a:schemeClr val="dk1"/>
                </a:solidFill>
                <a:latin typeface="Calibri"/>
                <a:ea typeface="Calibri"/>
                <a:cs typeface="Calibri"/>
                <a:sym typeface="Calibri"/>
              </a:rPr>
              <a:t>Enfants affectés par le </a:t>
            </a:r>
            <a:r>
              <a:rPr lang="fr" sz="1050" b="1">
                <a:solidFill>
                  <a:schemeClr val="dk1"/>
                </a:solidFill>
                <a:latin typeface="Calibri"/>
                <a:ea typeface="Calibri"/>
                <a:cs typeface="Calibri"/>
                <a:sym typeface="Calibri"/>
              </a:rPr>
              <a:t>VIH/SIDA</a:t>
            </a:r>
            <a:r>
              <a:rPr lang="fr" sz="1050">
                <a:solidFill>
                  <a:schemeClr val="dk1"/>
                </a:solidFill>
                <a:latin typeface="Calibri"/>
                <a:ea typeface="Calibri"/>
                <a:cs typeface="Calibri"/>
                <a:sym typeface="Calibri"/>
              </a:rPr>
              <a:t> (tant ceux qui sont séropositifs que ceux qui ont un parent ou membre de la famille séropositif). </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b="1">
                <a:solidFill>
                  <a:schemeClr val="dk1"/>
                </a:solidFill>
                <a:latin typeface="Calibri"/>
                <a:ea typeface="Calibri"/>
                <a:cs typeface="Calibri"/>
                <a:sym typeface="Calibri"/>
              </a:rPr>
              <a:t>Enfants des rues</a:t>
            </a:r>
            <a:r>
              <a:rPr lang="fr" sz="1050">
                <a:solidFill>
                  <a:schemeClr val="dk1"/>
                </a:solidFill>
                <a:latin typeface="Calibri"/>
                <a:ea typeface="Calibri"/>
                <a:cs typeface="Calibri"/>
                <a:sym typeface="Calibri"/>
              </a:rPr>
              <a:t> (vivent et/ou travaillent dans les rues et peuvent être identifiées par la société comme des “parias”).</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a:solidFill>
                  <a:schemeClr val="dk1"/>
                </a:solidFill>
                <a:latin typeface="Calibri"/>
                <a:ea typeface="Calibri"/>
                <a:cs typeface="Calibri"/>
                <a:sym typeface="Calibri"/>
              </a:rPr>
              <a:t>Mineurs craignant des persécutions en raison de leur appartenance au </a:t>
            </a:r>
            <a:r>
              <a:rPr lang="fr" sz="1050" b="1">
                <a:solidFill>
                  <a:schemeClr val="dk1"/>
                </a:solidFill>
                <a:latin typeface="Calibri"/>
                <a:ea typeface="Calibri"/>
                <a:cs typeface="Calibri"/>
                <a:sym typeface="Calibri"/>
              </a:rPr>
              <a:t>groupe social des personnes homosexuelles dans certains pays</a:t>
            </a:r>
            <a:r>
              <a:rPr lang="fr" sz="1050">
                <a:solidFill>
                  <a:schemeClr val="dk1"/>
                </a:solidFill>
                <a:latin typeface="Calibri"/>
                <a:ea typeface="Calibri"/>
                <a:cs typeface="Calibri"/>
                <a:sym typeface="Calibri"/>
              </a:rPr>
              <a:t>. </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a:solidFill>
                  <a:schemeClr val="dk1"/>
                </a:solidFill>
                <a:latin typeface="Calibri"/>
                <a:ea typeface="Calibri"/>
                <a:cs typeface="Calibri"/>
                <a:sym typeface="Calibri"/>
              </a:rPr>
              <a:t>Enfants désignés comme un groupe à cibler </a:t>
            </a:r>
            <a:r>
              <a:rPr lang="fr" sz="1050" b="1">
                <a:solidFill>
                  <a:schemeClr val="dk1"/>
                </a:solidFill>
                <a:latin typeface="Calibri"/>
                <a:ea typeface="Calibri"/>
                <a:cs typeface="Calibri"/>
                <a:sym typeface="Calibri"/>
              </a:rPr>
              <a:t>pour l’enrôlement ou l’utilisation par une force armée ou par un groupe armé</a:t>
            </a:r>
            <a:r>
              <a:rPr lang="fr" sz="1050">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331" name="Google Shape;331;g3073f338217_0_3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25b501c3db_0_3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u="sng"/>
              <a:t>Sources</a:t>
            </a:r>
            <a:r>
              <a:rPr lang="fr"/>
              <a:t> : </a:t>
            </a:r>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457200" lvl="0" indent="-298450" algn="l" rtl="0">
              <a:lnSpc>
                <a:spcPct val="100000"/>
              </a:lnSpc>
              <a:spcBef>
                <a:spcPts val="0"/>
              </a:spcBef>
              <a:spcAft>
                <a:spcPts val="0"/>
              </a:spcAft>
              <a:buSzPts val="1100"/>
              <a:buChar char="●"/>
            </a:pPr>
            <a:r>
              <a:rPr lang="fr"/>
              <a:t>Ofpra : https://www.ofpra.gouv.fr/fr/asile/les-differents-types-de-protection/le-statut-de-refugie</a:t>
            </a:r>
            <a:endParaRPr/>
          </a:p>
          <a:p>
            <a:pPr marL="158750" lvl="0" indent="0" algn="l" rtl="0">
              <a:lnSpc>
                <a:spcPct val="100000"/>
              </a:lnSpc>
              <a:spcBef>
                <a:spcPts val="0"/>
              </a:spcBef>
              <a:spcAft>
                <a:spcPts val="0"/>
              </a:spcAft>
              <a:buSzPts val="1100"/>
              <a:buNone/>
            </a:pPr>
            <a:endParaRPr>
              <a:latin typeface="Arial"/>
              <a:ea typeface="Arial"/>
              <a:cs typeface="Arial"/>
              <a:sym typeface="Arial"/>
            </a:endParaRPr>
          </a:p>
          <a:p>
            <a:pPr marL="457200" lvl="0" indent="-298450" algn="l" rtl="0">
              <a:lnSpc>
                <a:spcPct val="100000"/>
              </a:lnSpc>
              <a:spcBef>
                <a:spcPts val="0"/>
              </a:spcBef>
              <a:spcAft>
                <a:spcPts val="0"/>
              </a:spcAft>
              <a:buSzPts val="1100"/>
              <a:buChar char="●"/>
            </a:pPr>
            <a:r>
              <a:rPr lang="fr"/>
              <a:t>Directive « Qualification</a:t>
            </a:r>
            <a:r>
              <a:rPr lang="fr" u="none"/>
              <a:t> »</a:t>
            </a:r>
            <a:endParaRPr/>
          </a:p>
          <a:p>
            <a:pPr marL="158750" lvl="0" indent="0" algn="l" rtl="0">
              <a:lnSpc>
                <a:spcPct val="100000"/>
              </a:lnSpc>
              <a:spcBef>
                <a:spcPts val="0"/>
              </a:spcBef>
              <a:spcAft>
                <a:spcPts val="0"/>
              </a:spcAft>
              <a:buSzPts val="1100"/>
              <a:buNone/>
            </a:pPr>
            <a:endParaRPr>
              <a:latin typeface="Arial"/>
              <a:ea typeface="Arial"/>
              <a:cs typeface="Arial"/>
              <a:sym typeface="Arial"/>
            </a:endParaRPr>
          </a:p>
          <a:p>
            <a:pPr marL="457200" lvl="0" indent="-298450" algn="l" rtl="0">
              <a:lnSpc>
                <a:spcPct val="100000"/>
              </a:lnSpc>
              <a:spcBef>
                <a:spcPts val="0"/>
              </a:spcBef>
              <a:spcAft>
                <a:spcPts val="0"/>
              </a:spcAft>
              <a:buSzPts val="1100"/>
              <a:buChar char="●"/>
            </a:pPr>
            <a:r>
              <a:rPr lang="fr"/>
              <a:t>Guide et principes directeurs sur les procédures et critères à appliquer pour déterminer le statut des réfugiés + Principes directeurs sur la protection internationale (demandes d’asile d’enfants, UNHCR). </a:t>
            </a:r>
            <a:endParaRPr>
              <a:latin typeface="Arial"/>
              <a:ea typeface="Arial"/>
              <a:cs typeface="Arial"/>
              <a:sym typeface="Arial"/>
            </a:endParaRPr>
          </a:p>
          <a:p>
            <a:pPr marL="457200" lvl="0" indent="-228600" algn="l" rtl="0">
              <a:lnSpc>
                <a:spcPct val="100000"/>
              </a:lnSpc>
              <a:spcBef>
                <a:spcPts val="0"/>
              </a:spcBef>
              <a:spcAft>
                <a:spcPts val="0"/>
              </a:spcAft>
              <a:buSzPts val="1100"/>
              <a:buNone/>
            </a:pPr>
            <a:endParaRPr>
              <a:latin typeface="Arial"/>
              <a:ea typeface="Arial"/>
              <a:cs typeface="Arial"/>
              <a:sym typeface="Arial"/>
            </a:endParaRPr>
          </a:p>
          <a:p>
            <a:pPr marL="457200" lvl="0" indent="-298450" algn="l" rtl="0">
              <a:lnSpc>
                <a:spcPct val="100000"/>
              </a:lnSpc>
              <a:spcBef>
                <a:spcPts val="0"/>
              </a:spcBef>
              <a:spcAft>
                <a:spcPts val="0"/>
              </a:spcAft>
              <a:buSzPts val="1100"/>
              <a:buChar char="●"/>
            </a:pPr>
            <a:r>
              <a:rPr lang="fr"/>
              <a:t>Agents de persécution</a:t>
            </a:r>
            <a:endParaRPr>
              <a:latin typeface="Arial"/>
              <a:ea typeface="Arial"/>
              <a:cs typeface="Arial"/>
              <a:sym typeface="Arial"/>
            </a:endParaRPr>
          </a:p>
          <a:p>
            <a:pPr marL="171358" lvl="0" indent="-170999" algn="l" rtl="0">
              <a:lnSpc>
                <a:spcPct val="100000"/>
              </a:lnSpc>
              <a:spcBef>
                <a:spcPts val="0"/>
              </a:spcBef>
              <a:spcAft>
                <a:spcPts val="0"/>
              </a:spcAft>
              <a:buClr>
                <a:srgbClr val="000000"/>
              </a:buClr>
              <a:buSzPts val="1100"/>
              <a:buFont typeface="Helvetica Neue"/>
              <a:buChar char="-"/>
            </a:pPr>
            <a:r>
              <a:rPr lang="fr"/>
              <a:t>Bien souvent pour les enfants il s’agit d’un agent non-Etatique : groupes militaires, gangs criminels…</a:t>
            </a:r>
            <a:endParaRPr>
              <a:latin typeface="Arial"/>
              <a:ea typeface="Arial"/>
              <a:cs typeface="Arial"/>
              <a:sym typeface="Arial"/>
            </a:endParaRPr>
          </a:p>
          <a:p>
            <a:pPr marL="171358" lvl="0" indent="-170999" algn="l" rtl="0">
              <a:lnSpc>
                <a:spcPct val="100000"/>
              </a:lnSpc>
              <a:spcBef>
                <a:spcPts val="0"/>
              </a:spcBef>
              <a:spcAft>
                <a:spcPts val="0"/>
              </a:spcAft>
              <a:buClr>
                <a:srgbClr val="000000"/>
              </a:buClr>
              <a:buSzPts val="1100"/>
              <a:buFont typeface="Helvetica Neue"/>
              <a:buChar char="-"/>
            </a:pPr>
            <a:r>
              <a:rPr lang="fr"/>
              <a:t>L’Etat est-il en capacité d’agir ? S’il l’a, est-il disposé à l’accorder ? </a:t>
            </a:r>
            <a:endParaRPr/>
          </a:p>
          <a:p>
            <a:pPr marL="171358" lvl="0" indent="-101149" algn="l" rtl="0">
              <a:lnSpc>
                <a:spcPct val="100000"/>
              </a:lnSpc>
              <a:spcBef>
                <a:spcPts val="0"/>
              </a:spcBef>
              <a:spcAft>
                <a:spcPts val="0"/>
              </a:spcAft>
              <a:buClr>
                <a:srgbClr val="000000"/>
              </a:buClr>
              <a:buSzPts val="1100"/>
              <a:buFont typeface="Helvetica Neue"/>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r>
              <a:rPr lang="fr" u="sng"/>
              <a:t>L’appréciation se fait au cas par cas au regard d’un faisceau d’indices : </a:t>
            </a:r>
            <a:endParaRPr u="sng">
              <a:latin typeface="Arial"/>
              <a:ea typeface="Arial"/>
              <a:cs typeface="Arial"/>
              <a:sym typeface="Arial"/>
            </a:endParaRPr>
          </a:p>
          <a:p>
            <a:pPr marL="628558" lvl="1" indent="-170999" algn="l" rtl="0">
              <a:lnSpc>
                <a:spcPct val="100000"/>
              </a:lnSpc>
              <a:spcBef>
                <a:spcPts val="0"/>
              </a:spcBef>
              <a:spcAft>
                <a:spcPts val="0"/>
              </a:spcAft>
              <a:buClr>
                <a:srgbClr val="000000"/>
              </a:buClr>
              <a:buSzPts val="1100"/>
              <a:buFont typeface="Arial"/>
              <a:buChar char="•"/>
            </a:pPr>
            <a:r>
              <a:rPr lang="fr"/>
              <a:t>système légal en place, </a:t>
            </a:r>
            <a:endParaRPr>
              <a:latin typeface="Arial"/>
              <a:ea typeface="Arial"/>
              <a:cs typeface="Arial"/>
              <a:sym typeface="Arial"/>
            </a:endParaRPr>
          </a:p>
          <a:p>
            <a:pPr marL="628558" lvl="1" indent="-170999" algn="l" rtl="0">
              <a:lnSpc>
                <a:spcPct val="100000"/>
              </a:lnSpc>
              <a:spcBef>
                <a:spcPts val="0"/>
              </a:spcBef>
              <a:spcAft>
                <a:spcPts val="0"/>
              </a:spcAft>
              <a:buClr>
                <a:srgbClr val="000000"/>
              </a:buClr>
              <a:buSzPts val="1100"/>
              <a:buFont typeface="Arial"/>
              <a:buChar char="•"/>
            </a:pPr>
            <a:r>
              <a:rPr lang="fr"/>
              <a:t>et son </a:t>
            </a:r>
            <a:r>
              <a:rPr lang="fr" b="1" u="sng"/>
              <a:t>application pratique </a:t>
            </a:r>
            <a:r>
              <a:rPr lang="fr"/>
              <a:t>(enquête, sanctions des personnes responsables)</a:t>
            </a:r>
            <a:endParaRPr>
              <a:latin typeface="Arial"/>
              <a:ea typeface="Arial"/>
              <a:cs typeface="Arial"/>
              <a:sym typeface="Arial"/>
            </a:endParaRPr>
          </a:p>
          <a:p>
            <a:pPr marL="628558" lvl="1" indent="-170999" algn="l" rtl="0">
              <a:lnSpc>
                <a:spcPct val="100000"/>
              </a:lnSpc>
              <a:spcBef>
                <a:spcPts val="0"/>
              </a:spcBef>
              <a:spcAft>
                <a:spcPts val="0"/>
              </a:spcAft>
              <a:buClr>
                <a:srgbClr val="000000"/>
              </a:buClr>
              <a:buSzPts val="1100"/>
              <a:buFont typeface="Arial"/>
              <a:buChar char="•"/>
            </a:pPr>
            <a:r>
              <a:rPr lang="fr"/>
              <a:t>Capacité et volonté des parents ou du représentant légal d’exercer les droits et d’obtenir une protection au nom de l’enfant. </a:t>
            </a:r>
            <a:endParaRPr>
              <a:latin typeface="Arial"/>
              <a:ea typeface="Arial"/>
              <a:cs typeface="Arial"/>
              <a:sym typeface="Arial"/>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p:txBody>
      </p:sp>
      <p:sp>
        <p:nvSpPr>
          <p:cNvPr id="338" name="Google Shape;338;g325b501c3db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7" name="Google Shape;347;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fr" sz="1000" b="1">
                <a:solidFill>
                  <a:srgbClr val="0079C2"/>
                </a:solidFill>
              </a:rPr>
              <a:t>Sources : Guide et principes directeurs sur les procédures et critères à appliquer pour déterminer le statut des réfugiés + Principes directeurs sur la protection internationale (demandes d’asile d’enfants, UNHCR). </a:t>
            </a:r>
            <a:endParaRPr sz="1000"/>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Il s’agit d’établir si oui ou non la crainte fondée de persécution de l’enfant est liée à un ou plusieurs des 5 motifs cités à l’article 1A(2) de la Convention de 1951.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Il suffit que le motif de la Convention soit un facteur pertinent de la persécution, </a:t>
            </a:r>
            <a:r>
              <a:rPr lang="fr" b="1"/>
              <a:t>sans qu’il soit nécessaire que ce motif soit la seule cause, ou même la cause dominante de cette persécution. </a:t>
            </a:r>
            <a:endParaRPr b="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fr" b="1" u="sng"/>
              <a:t>Race et nationalité: </a:t>
            </a:r>
            <a:endParaRPr b="1" u="sng"/>
          </a:p>
          <a:p>
            <a:pPr marL="0" lvl="0" indent="0" algn="l" rtl="0">
              <a:lnSpc>
                <a:spcPct val="100000"/>
              </a:lnSpc>
              <a:spcBef>
                <a:spcPts val="0"/>
              </a:spcBef>
              <a:spcAft>
                <a:spcPts val="0"/>
              </a:spcAft>
              <a:buSzPts val="1100"/>
              <a:buNone/>
            </a:pPr>
            <a:endParaRPr b="1" u="sng"/>
          </a:p>
          <a:p>
            <a:pPr marL="28575" lvl="0" indent="0" algn="just" rtl="0">
              <a:lnSpc>
                <a:spcPct val="107916"/>
              </a:lnSpc>
              <a:spcBef>
                <a:spcPts val="0"/>
              </a:spcBef>
              <a:spcAft>
                <a:spcPts val="0"/>
              </a:spcAft>
              <a:buClr>
                <a:schemeClr val="dk1"/>
              </a:buClr>
              <a:buSzPts val="1100"/>
              <a:buFont typeface="Arial"/>
              <a:buNone/>
            </a:pPr>
            <a:r>
              <a:rPr lang="fr">
                <a:solidFill>
                  <a:schemeClr val="dk1"/>
                </a:solidFill>
                <a:latin typeface="Calibri"/>
                <a:ea typeface="Calibri"/>
                <a:cs typeface="Calibri"/>
                <a:sym typeface="Calibri"/>
              </a:rPr>
              <a:t>Ces deux motifs de persécution doivent être compris dans leur </a:t>
            </a:r>
            <a:r>
              <a:rPr lang="fr" b="1">
                <a:solidFill>
                  <a:schemeClr val="dk1"/>
                </a:solidFill>
                <a:latin typeface="Calibri"/>
                <a:ea typeface="Calibri"/>
                <a:cs typeface="Calibri"/>
                <a:sym typeface="Calibri"/>
              </a:rPr>
              <a:t>sens large</a:t>
            </a:r>
            <a:r>
              <a:rPr lang="fr" baseline="30000">
                <a:solidFill>
                  <a:schemeClr val="dk1"/>
                </a:solidFill>
                <a:latin typeface="Calibri"/>
                <a:ea typeface="Calibri"/>
                <a:cs typeface="Calibri"/>
                <a:sym typeface="Calibri"/>
              </a:rPr>
              <a:t> </a:t>
            </a:r>
            <a:r>
              <a:rPr lang="fr" b="1">
                <a:solidFill>
                  <a:schemeClr val="dk1"/>
                </a:solidFill>
                <a:latin typeface="Calibri"/>
                <a:ea typeface="Calibri"/>
                <a:cs typeface="Calibri"/>
                <a:sym typeface="Calibri"/>
              </a:rPr>
              <a:t> </a:t>
            </a:r>
            <a:r>
              <a:rPr lang="fr">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85775" lvl="0" indent="-295275" algn="just" rtl="0">
              <a:lnSpc>
                <a:spcPct val="107916"/>
              </a:lnSpc>
              <a:spcBef>
                <a:spcPts val="800"/>
              </a:spcBef>
              <a:spcAft>
                <a:spcPts val="0"/>
              </a:spcAft>
              <a:buClr>
                <a:schemeClr val="dk1"/>
              </a:buClr>
              <a:buSzPts val="1050"/>
              <a:buFont typeface="Calibri"/>
              <a:buChar char="⮚"/>
            </a:pPr>
            <a:r>
              <a:rPr lang="fr" sz="1050">
                <a:solidFill>
                  <a:schemeClr val="dk1"/>
                </a:solidFill>
                <a:latin typeface="Calibri"/>
                <a:ea typeface="Calibri"/>
                <a:cs typeface="Calibri"/>
                <a:sym typeface="Calibri"/>
              </a:rPr>
              <a:t>La notion de race renvoie ainsi en particulier à des considérations de </a:t>
            </a:r>
            <a:r>
              <a:rPr lang="fr" sz="1050" i="1">
                <a:solidFill>
                  <a:schemeClr val="dk1"/>
                </a:solidFill>
                <a:latin typeface="Calibri"/>
                <a:ea typeface="Calibri"/>
                <a:cs typeface="Calibri"/>
                <a:sym typeface="Calibri"/>
              </a:rPr>
              <a:t>couleur</a:t>
            </a:r>
            <a:r>
              <a:rPr lang="fr" sz="1050">
                <a:solidFill>
                  <a:schemeClr val="dk1"/>
                </a:solidFill>
                <a:latin typeface="Calibri"/>
                <a:ea typeface="Calibri"/>
                <a:cs typeface="Calibri"/>
                <a:sym typeface="Calibri"/>
              </a:rPr>
              <a:t>, </a:t>
            </a:r>
            <a:r>
              <a:rPr lang="fr" sz="1050" i="1">
                <a:solidFill>
                  <a:schemeClr val="dk1"/>
                </a:solidFill>
                <a:latin typeface="Calibri"/>
                <a:ea typeface="Calibri"/>
                <a:cs typeface="Calibri"/>
                <a:sym typeface="Calibri"/>
              </a:rPr>
              <a:t>d’ascendance</a:t>
            </a:r>
            <a:r>
              <a:rPr lang="fr" sz="1050">
                <a:solidFill>
                  <a:schemeClr val="dk1"/>
                </a:solidFill>
                <a:latin typeface="Calibri"/>
                <a:ea typeface="Calibri"/>
                <a:cs typeface="Calibri"/>
                <a:sym typeface="Calibri"/>
              </a:rPr>
              <a:t> ou </a:t>
            </a:r>
            <a:r>
              <a:rPr lang="fr" sz="1050" i="1">
                <a:solidFill>
                  <a:schemeClr val="dk1"/>
                </a:solidFill>
                <a:latin typeface="Calibri"/>
                <a:ea typeface="Calibri"/>
                <a:cs typeface="Calibri"/>
                <a:sym typeface="Calibri"/>
              </a:rPr>
              <a:t>d’appartenance à un certain groupe ethnique</a:t>
            </a:r>
            <a:r>
              <a:rPr lang="fr" sz="1050">
                <a:solidFill>
                  <a:schemeClr val="dk1"/>
                </a:solidFill>
                <a:latin typeface="Calibri"/>
                <a:ea typeface="Calibri"/>
                <a:cs typeface="Calibri"/>
                <a:sym typeface="Calibri"/>
              </a:rPr>
              <a:t>. </a:t>
            </a:r>
            <a:endParaRPr sz="1050">
              <a:solidFill>
                <a:schemeClr val="dk1"/>
              </a:solidFill>
              <a:latin typeface="Calibri"/>
              <a:ea typeface="Calibri"/>
              <a:cs typeface="Calibri"/>
              <a:sym typeface="Calibri"/>
            </a:endParaRPr>
          </a:p>
          <a:p>
            <a:pPr marL="485775" lvl="0" indent="-295275" algn="just" rtl="0">
              <a:lnSpc>
                <a:spcPct val="107916"/>
              </a:lnSpc>
              <a:spcBef>
                <a:spcPts val="0"/>
              </a:spcBef>
              <a:spcAft>
                <a:spcPts val="0"/>
              </a:spcAft>
              <a:buClr>
                <a:schemeClr val="dk1"/>
              </a:buClr>
              <a:buSzPts val="1050"/>
              <a:buFont typeface="Calibri"/>
              <a:buChar char="⮚"/>
            </a:pPr>
            <a:r>
              <a:rPr lang="fr" sz="1050">
                <a:solidFill>
                  <a:schemeClr val="dk1"/>
                </a:solidFill>
                <a:latin typeface="Calibri"/>
                <a:ea typeface="Calibri"/>
                <a:cs typeface="Calibri"/>
                <a:sym typeface="Calibri"/>
              </a:rPr>
              <a:t>La notion de nationalité ne se</a:t>
            </a:r>
            <a:r>
              <a:rPr lang="fr" sz="1050" i="1">
                <a:solidFill>
                  <a:schemeClr val="dk1"/>
                </a:solidFill>
                <a:latin typeface="Calibri"/>
                <a:ea typeface="Calibri"/>
                <a:cs typeface="Calibri"/>
                <a:sym typeface="Calibri"/>
              </a:rPr>
              <a:t> limite pas au lien juridique</a:t>
            </a:r>
            <a:r>
              <a:rPr lang="fr" sz="1050">
                <a:solidFill>
                  <a:schemeClr val="dk1"/>
                </a:solidFill>
                <a:latin typeface="Calibri"/>
                <a:ea typeface="Calibri"/>
                <a:cs typeface="Calibri"/>
                <a:sym typeface="Calibri"/>
              </a:rPr>
              <a:t> entre un individu et l’Etat (nationalité, citoyenneté). </a:t>
            </a:r>
            <a:endParaRPr sz="1050">
              <a:solidFill>
                <a:schemeClr val="dk1"/>
              </a:solidFill>
              <a:latin typeface="Calibri"/>
              <a:ea typeface="Calibri"/>
              <a:cs typeface="Calibri"/>
              <a:sym typeface="Calibri"/>
            </a:endParaRPr>
          </a:p>
          <a:p>
            <a:pPr marL="28575" lvl="0" indent="0" algn="just" rtl="0">
              <a:lnSpc>
                <a:spcPct val="107916"/>
              </a:lnSpc>
              <a:spcBef>
                <a:spcPts val="800"/>
              </a:spcBef>
              <a:spcAft>
                <a:spcPts val="0"/>
              </a:spcAft>
              <a:buSzPts val="1100"/>
              <a:buNone/>
            </a:pPr>
            <a:r>
              <a:rPr lang="fr">
                <a:solidFill>
                  <a:schemeClr val="dk1"/>
                </a:solidFill>
                <a:latin typeface="Calibri"/>
                <a:ea typeface="Calibri"/>
                <a:cs typeface="Calibri"/>
                <a:sym typeface="Calibri"/>
              </a:rPr>
              <a:t>Les notions de race et de nationalité sont assimilés par l’Ofpra et la CNDA et renvoient le plus souvent à l’appartenance à un </a:t>
            </a:r>
            <a:r>
              <a:rPr lang="fr">
                <a:solidFill>
                  <a:srgbClr val="4472C4"/>
                </a:solidFill>
                <a:latin typeface="Calibri"/>
                <a:ea typeface="Calibri"/>
                <a:cs typeface="Calibri"/>
                <a:sym typeface="Calibri"/>
              </a:rPr>
              <a:t>« </a:t>
            </a:r>
            <a:r>
              <a:rPr lang="fr" b="1" u="sng">
                <a:solidFill>
                  <a:srgbClr val="4472C4"/>
                </a:solidFill>
                <a:latin typeface="Calibri"/>
                <a:ea typeface="Calibri"/>
                <a:cs typeface="Calibri"/>
                <a:sym typeface="Calibri"/>
              </a:rPr>
              <a:t>groupe ethnique  </a:t>
            </a:r>
            <a:r>
              <a:rPr lang="fr">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28575" lvl="0" indent="0" algn="just" rtl="0">
              <a:lnSpc>
                <a:spcPct val="107916"/>
              </a:lnSpc>
              <a:spcBef>
                <a:spcPts val="800"/>
              </a:spcBef>
              <a:spcAft>
                <a:spcPts val="0"/>
              </a:spcAft>
              <a:buSzPts val="1100"/>
              <a:buNone/>
            </a:pPr>
            <a:r>
              <a:rPr lang="fr" sz="1050" u="sng">
                <a:solidFill>
                  <a:schemeClr val="dk1"/>
                </a:solidFill>
                <a:latin typeface="Calibri"/>
                <a:ea typeface="Calibri"/>
                <a:cs typeface="Calibri"/>
                <a:sym typeface="Calibri"/>
              </a:rPr>
              <a:t>Exemples de persécutions fondées sur l’appartenance à un groupe ethnique : </a:t>
            </a:r>
            <a:endParaRPr sz="1050" u="sng">
              <a:solidFill>
                <a:schemeClr val="dk1"/>
              </a:solidFill>
              <a:latin typeface="Calibri"/>
              <a:ea typeface="Calibri"/>
              <a:cs typeface="Calibri"/>
              <a:sym typeface="Calibri"/>
            </a:endParaRPr>
          </a:p>
          <a:p>
            <a:pPr marL="28575" lvl="0" indent="0" algn="just" rtl="0">
              <a:lnSpc>
                <a:spcPct val="107916"/>
              </a:lnSpc>
              <a:spcBef>
                <a:spcPts val="0"/>
              </a:spcBef>
              <a:spcAft>
                <a:spcPts val="0"/>
              </a:spcAft>
              <a:buSzPts val="1100"/>
              <a:buNone/>
            </a:pPr>
            <a:endParaRPr sz="550" u="sng">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050"/>
              <a:buFont typeface="Calibri"/>
              <a:buChar char="-"/>
            </a:pPr>
            <a:r>
              <a:rPr lang="fr" sz="1050">
                <a:solidFill>
                  <a:schemeClr val="dk1"/>
                </a:solidFill>
                <a:latin typeface="Calibri"/>
                <a:ea typeface="Calibri"/>
                <a:cs typeface="Calibri"/>
                <a:sym typeface="Calibri"/>
              </a:rPr>
              <a:t>Enfants privés par les autorités de leur pays de certains droits (ex: droit d’être enregistré à la naissance, droit à l’éducation ou à l’accès à la santé) </a:t>
            </a:r>
            <a:r>
              <a:rPr lang="fr">
                <a:solidFill>
                  <a:schemeClr val="dk1"/>
                </a:solidFill>
                <a:latin typeface="Calibri"/>
                <a:ea typeface="Calibri"/>
                <a:cs typeface="Calibri"/>
                <a:sym typeface="Calibri"/>
              </a:rPr>
              <a:t>en raison de leur appartenance à un certain groupe ethnique. </a:t>
            </a:r>
            <a:endParaRPr>
              <a:solidFill>
                <a:schemeClr val="dk1"/>
              </a:solidFill>
              <a:latin typeface="Calibri"/>
              <a:ea typeface="Calibri"/>
              <a:cs typeface="Calibri"/>
              <a:sym typeface="Calibri"/>
            </a:endParaRPr>
          </a:p>
          <a:p>
            <a:pPr marL="257175" lvl="0" indent="0" algn="just" rtl="0">
              <a:lnSpc>
                <a:spcPct val="107916"/>
              </a:lnSpc>
              <a:spcBef>
                <a:spcPts val="0"/>
              </a:spcBef>
              <a:spcAft>
                <a:spcPts val="0"/>
              </a:spcAft>
              <a:buSzPts val="1100"/>
              <a:buNone/>
            </a:pPr>
            <a:endParaRPr>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050"/>
              <a:buFont typeface="Calibri"/>
              <a:buChar char="-"/>
            </a:pPr>
            <a:r>
              <a:rPr lang="fr">
                <a:solidFill>
                  <a:schemeClr val="dk1"/>
                </a:solidFill>
                <a:latin typeface="Calibri"/>
                <a:ea typeface="Calibri"/>
                <a:cs typeface="Calibri"/>
                <a:sym typeface="Calibri"/>
              </a:rPr>
              <a:t>Enfants subissant une attaque de leur village ou de leur communauté en raison de leur appartenance ethnique. </a:t>
            </a:r>
            <a:endParaRPr>
              <a:solidFill>
                <a:schemeClr val="dk1"/>
              </a:solidFill>
              <a:latin typeface="Calibri"/>
              <a:ea typeface="Calibri"/>
              <a:cs typeface="Calibri"/>
              <a:sym typeface="Calibri"/>
            </a:endParaRPr>
          </a:p>
          <a:p>
            <a:pPr marL="257175" lvl="0" indent="0" algn="just" rtl="0">
              <a:lnSpc>
                <a:spcPct val="107916"/>
              </a:lnSpc>
              <a:spcBef>
                <a:spcPts val="0"/>
              </a:spcBef>
              <a:spcAft>
                <a:spcPts val="0"/>
              </a:spcAft>
              <a:buSzPts val="1100"/>
              <a:buNone/>
            </a:pPr>
            <a:endParaRPr sz="650">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050"/>
              <a:buFont typeface="Calibri"/>
              <a:buChar char="-"/>
            </a:pPr>
            <a:r>
              <a:rPr lang="fr" sz="1050">
                <a:solidFill>
                  <a:schemeClr val="dk1"/>
                </a:solidFill>
                <a:latin typeface="Calibri"/>
                <a:ea typeface="Calibri"/>
                <a:cs typeface="Calibri"/>
                <a:sym typeface="Calibri"/>
              </a:rPr>
              <a:t>Jeunes filles exposées  à des viols, à la traite ou à l'enrôlement dans des forces ou groupes armés du fait de leur appartenance à des minorités ethniques. </a:t>
            </a:r>
            <a:endParaRPr sz="1050">
              <a:solidFill>
                <a:schemeClr val="dk1"/>
              </a:solidFill>
              <a:latin typeface="Calibri"/>
              <a:ea typeface="Calibri"/>
              <a:cs typeface="Calibri"/>
              <a:sym typeface="Calibri"/>
            </a:endParaRPr>
          </a:p>
          <a:p>
            <a:pPr marL="28575" lvl="0" indent="0" algn="just" rtl="0">
              <a:lnSpc>
                <a:spcPct val="107916"/>
              </a:lnSpc>
              <a:spcBef>
                <a:spcPts val="0"/>
              </a:spcBef>
              <a:spcAft>
                <a:spcPts val="0"/>
              </a:spcAft>
              <a:buSzPts val="1100"/>
              <a:buNone/>
            </a:pPr>
            <a:endParaRPr>
              <a:solidFill>
                <a:schemeClr val="dk1"/>
              </a:solidFill>
              <a:latin typeface="Calibri"/>
              <a:ea typeface="Calibri"/>
              <a:cs typeface="Calibri"/>
              <a:sym typeface="Calibri"/>
            </a:endParaRPr>
          </a:p>
          <a:p>
            <a:pPr marL="28575" lvl="0" indent="0" algn="just" rtl="0">
              <a:lnSpc>
                <a:spcPct val="107916"/>
              </a:lnSpc>
              <a:spcBef>
                <a:spcPts val="800"/>
              </a:spcBef>
              <a:spcAft>
                <a:spcPts val="0"/>
              </a:spcAft>
              <a:buSzPts val="1100"/>
              <a:buNone/>
            </a:pPr>
            <a:r>
              <a:rPr lang="fr" b="1" u="sng">
                <a:solidFill>
                  <a:schemeClr val="dk1"/>
                </a:solidFill>
              </a:rPr>
              <a:t>Religion: </a:t>
            </a:r>
            <a:endParaRPr b="1" u="sng">
              <a:solidFill>
                <a:schemeClr val="dk1"/>
              </a:solidFill>
            </a:endParaRPr>
          </a:p>
          <a:p>
            <a:pPr marL="0" lvl="0" indent="0" algn="just" rtl="0">
              <a:lnSpc>
                <a:spcPct val="107916"/>
              </a:lnSpc>
              <a:spcBef>
                <a:spcPts val="800"/>
              </a:spcBef>
              <a:spcAft>
                <a:spcPts val="0"/>
              </a:spcAft>
              <a:buSzPts val="1100"/>
              <a:buNone/>
            </a:pPr>
            <a:r>
              <a:rPr lang="fr" u="sng">
                <a:solidFill>
                  <a:schemeClr val="dk1"/>
                </a:solidFill>
                <a:latin typeface="Calibri"/>
                <a:ea typeface="Calibri"/>
                <a:cs typeface="Calibri"/>
                <a:sym typeface="Calibri"/>
              </a:rPr>
              <a:t>Les persécutions fondées sur la religion peuvent entraver: </a:t>
            </a:r>
            <a:endParaRPr u="sng">
              <a:solidFill>
                <a:schemeClr val="dk1"/>
              </a:solidFill>
              <a:latin typeface="Calibri"/>
              <a:ea typeface="Calibri"/>
              <a:cs typeface="Calibri"/>
              <a:sym typeface="Calibri"/>
            </a:endParaRPr>
          </a:p>
          <a:p>
            <a:pPr marL="257175" lvl="0" indent="-257175" algn="just" rtl="0">
              <a:lnSpc>
                <a:spcPct val="107916"/>
              </a:lnSpc>
              <a:spcBef>
                <a:spcPts val="800"/>
              </a:spcBef>
              <a:spcAft>
                <a:spcPts val="0"/>
              </a:spcAft>
              <a:buClr>
                <a:schemeClr val="dk1"/>
              </a:buClr>
              <a:buSzPts val="1100"/>
              <a:buFont typeface="Calibri"/>
              <a:buChar char="-"/>
            </a:pPr>
            <a:r>
              <a:rPr lang="fr">
                <a:solidFill>
                  <a:schemeClr val="dk1"/>
                </a:solidFill>
                <a:latin typeface="Calibri"/>
                <a:ea typeface="Calibri"/>
                <a:cs typeface="Calibri"/>
                <a:sym typeface="Calibri"/>
              </a:rPr>
              <a:t>le droit de croire et de pratiquer une religion ;</a:t>
            </a:r>
            <a:endParaRPr>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100"/>
              <a:buFont typeface="Calibri"/>
              <a:buChar char="-"/>
            </a:pPr>
            <a:r>
              <a:rPr lang="fr">
                <a:solidFill>
                  <a:schemeClr val="dk1"/>
                </a:solidFill>
                <a:latin typeface="Calibri"/>
                <a:ea typeface="Calibri"/>
                <a:cs typeface="Calibri"/>
                <a:sym typeface="Calibri"/>
              </a:rPr>
              <a:t>le droit ne pas avoir de religion, de ne pas pratiquer ou de refuser de pratiquer une religion ;</a:t>
            </a:r>
            <a:endParaRPr>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100"/>
              <a:buFont typeface="Calibri"/>
              <a:buChar char="-"/>
            </a:pPr>
            <a:r>
              <a:rPr lang="fr">
                <a:solidFill>
                  <a:schemeClr val="dk1"/>
                </a:solidFill>
                <a:latin typeface="Calibri"/>
                <a:ea typeface="Calibri"/>
                <a:cs typeface="Calibri"/>
                <a:sym typeface="Calibri"/>
              </a:rPr>
              <a:t>le droit de changer de religion ;</a:t>
            </a:r>
            <a:endParaRPr>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100"/>
              <a:buFont typeface="Calibri"/>
              <a:buChar char="-"/>
            </a:pPr>
            <a:r>
              <a:rPr lang="fr">
                <a:solidFill>
                  <a:schemeClr val="dk1"/>
                </a:solidFill>
                <a:latin typeface="Calibri"/>
                <a:ea typeface="Calibri"/>
                <a:cs typeface="Calibri"/>
                <a:sym typeface="Calibri"/>
              </a:rPr>
              <a:t>le droit de l’individu de vivre selon cette croyance. </a:t>
            </a:r>
            <a:endParaRPr>
              <a:solidFill>
                <a:schemeClr val="dk1"/>
              </a:solidFill>
              <a:latin typeface="Calibri"/>
              <a:ea typeface="Calibri"/>
              <a:cs typeface="Calibri"/>
              <a:sym typeface="Calibri"/>
            </a:endParaRPr>
          </a:p>
          <a:p>
            <a:pPr marL="28575" lvl="0" indent="0" algn="just" rtl="0">
              <a:lnSpc>
                <a:spcPct val="107916"/>
              </a:lnSpc>
              <a:spcBef>
                <a:spcPts val="800"/>
              </a:spcBef>
              <a:spcAft>
                <a:spcPts val="0"/>
              </a:spcAft>
              <a:buSzPts val="1100"/>
              <a:buNone/>
            </a:pPr>
            <a:r>
              <a:rPr lang="fr" sz="1050">
                <a:solidFill>
                  <a:schemeClr val="dk1"/>
                </a:solidFill>
                <a:latin typeface="Calibri"/>
                <a:ea typeface="Calibri"/>
                <a:cs typeface="Calibri"/>
                <a:sym typeface="Calibri"/>
              </a:rPr>
              <a:t>Ex : Hindous au Bangladesh ; Chrétiens de Syrie ; Yézidis d'Irak ; Rohingyas du Myanmar ; Pentecôtistes d’Erythrée, etc. </a:t>
            </a:r>
            <a:endParaRPr sz="1050">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endParaRPr>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a:solidFill>
                  <a:schemeClr val="dk1"/>
                </a:solidFill>
                <a:latin typeface="Calibri"/>
                <a:ea typeface="Calibri"/>
                <a:cs typeface="Calibri"/>
                <a:sym typeface="Calibri"/>
              </a:rPr>
              <a:t>Des </a:t>
            </a:r>
            <a:r>
              <a:rPr lang="fr" b="1">
                <a:solidFill>
                  <a:schemeClr val="dk1"/>
                </a:solidFill>
                <a:latin typeface="Calibri"/>
                <a:ea typeface="Calibri"/>
                <a:cs typeface="Calibri"/>
                <a:sym typeface="Calibri"/>
              </a:rPr>
              <a:t>rôles et comportements peuvent également être assignés aux enfants au nom de la religion</a:t>
            </a:r>
            <a:r>
              <a:rPr lang="fr">
                <a:solidFill>
                  <a:schemeClr val="dk1"/>
                </a:solidFill>
                <a:latin typeface="Calibri"/>
                <a:ea typeface="Calibri"/>
                <a:cs typeface="Calibri"/>
                <a:sym typeface="Calibri"/>
              </a:rPr>
              <a:t>. Le fait de ne pas s’y conformer ou de refuser de le faire peut alors les exposer à des risques de persécutions fondées sur la religion. </a:t>
            </a:r>
            <a:endParaRPr>
              <a:solidFill>
                <a:schemeClr val="dk1"/>
              </a:solidFill>
              <a:latin typeface="Calibri"/>
              <a:ea typeface="Calibri"/>
              <a:cs typeface="Calibri"/>
              <a:sym typeface="Calibri"/>
            </a:endParaRPr>
          </a:p>
          <a:p>
            <a:pPr marL="0" lvl="0" indent="0" algn="just" rtl="0">
              <a:lnSpc>
                <a:spcPct val="107916"/>
              </a:lnSpc>
              <a:spcBef>
                <a:spcPts val="0"/>
              </a:spcBef>
              <a:spcAft>
                <a:spcPts val="0"/>
              </a:spcAft>
              <a:buSzPts val="1100"/>
              <a:buNone/>
            </a:pPr>
            <a:endParaRPr>
              <a:solidFill>
                <a:schemeClr val="dk1"/>
              </a:solidFill>
              <a:latin typeface="Calibri"/>
              <a:ea typeface="Calibri"/>
              <a:cs typeface="Calibri"/>
              <a:sym typeface="Calibri"/>
            </a:endParaRPr>
          </a:p>
          <a:p>
            <a:pPr marL="0" lvl="0" indent="0" algn="just" rtl="0">
              <a:lnSpc>
                <a:spcPct val="107916"/>
              </a:lnSpc>
              <a:spcBef>
                <a:spcPts val="0"/>
              </a:spcBef>
              <a:spcAft>
                <a:spcPts val="0"/>
              </a:spcAft>
              <a:buSzPts val="1100"/>
              <a:buNone/>
            </a:pPr>
            <a:r>
              <a:rPr lang="fr" sz="1200" b="1" u="sng">
                <a:solidFill>
                  <a:schemeClr val="dk1"/>
                </a:solidFill>
                <a:latin typeface="Calibri"/>
                <a:ea typeface="Calibri"/>
                <a:cs typeface="Calibri"/>
                <a:sym typeface="Calibri"/>
              </a:rPr>
              <a:t>Opinions politiques: </a:t>
            </a:r>
            <a:endParaRPr sz="1200" b="1" u="sng">
              <a:solidFill>
                <a:schemeClr val="dk1"/>
              </a:solidFill>
              <a:latin typeface="Calibri"/>
              <a:ea typeface="Calibri"/>
              <a:cs typeface="Calibri"/>
              <a:sym typeface="Calibri"/>
            </a:endParaRPr>
          </a:p>
          <a:p>
            <a:pPr marL="0" lvl="0" indent="0" algn="just" rtl="0">
              <a:lnSpc>
                <a:spcPct val="107916"/>
              </a:lnSpc>
              <a:spcBef>
                <a:spcPts val="0"/>
              </a:spcBef>
              <a:spcAft>
                <a:spcPts val="0"/>
              </a:spcAft>
              <a:buSzPts val="1100"/>
              <a:buNone/>
            </a:pPr>
            <a:endParaRPr sz="1200" b="1" u="sng">
              <a:solidFill>
                <a:schemeClr val="dk1"/>
              </a:solidFill>
              <a:latin typeface="Calibri"/>
              <a:ea typeface="Calibri"/>
              <a:cs typeface="Calibri"/>
              <a:sym typeface="Calibri"/>
            </a:endParaRPr>
          </a:p>
          <a:p>
            <a:pPr marL="0" lvl="0" indent="0" algn="just" rtl="0">
              <a:lnSpc>
                <a:spcPct val="107916"/>
              </a:lnSpc>
              <a:spcBef>
                <a:spcPts val="0"/>
              </a:spcBef>
              <a:spcAft>
                <a:spcPts val="0"/>
              </a:spcAft>
              <a:buSzPts val="1100"/>
              <a:buNone/>
            </a:pPr>
            <a:r>
              <a:rPr lang="fr">
                <a:solidFill>
                  <a:schemeClr val="dk1"/>
                </a:solidFill>
                <a:latin typeface="Calibri"/>
                <a:ea typeface="Calibri"/>
                <a:cs typeface="Calibri"/>
                <a:sym typeface="Calibri"/>
              </a:rPr>
              <a:t>Il n’est </a:t>
            </a:r>
            <a:r>
              <a:rPr lang="fr" b="1">
                <a:solidFill>
                  <a:schemeClr val="dk1"/>
                </a:solidFill>
                <a:latin typeface="Calibri"/>
                <a:ea typeface="Calibri"/>
                <a:cs typeface="Calibri"/>
                <a:sym typeface="Calibri"/>
              </a:rPr>
              <a:t>pas nécessaire que les opinions de la personne soient traduites dans des actes</a:t>
            </a:r>
            <a:r>
              <a:rPr lang="fr">
                <a:solidFill>
                  <a:schemeClr val="dk1"/>
                </a:solidFill>
                <a:latin typeface="Calibri"/>
                <a:ea typeface="Calibri"/>
                <a:cs typeface="Calibri"/>
                <a:sym typeface="Calibri"/>
              </a:rPr>
              <a:t>. Le demandeur n’a donc pas besoin d’être engagé au sein d’une action politique. Le fait d’avoir une opinion politique suffit, bien que l’engagement constitue une preuve pertinente. Ces opinions peuvent également lui être imputées par les agents de persécution. </a:t>
            </a:r>
            <a:endParaRPr>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endParaRPr>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b="1" u="sng">
                <a:solidFill>
                  <a:schemeClr val="dk1"/>
                </a:solidFill>
                <a:latin typeface="Calibri"/>
                <a:ea typeface="Calibri"/>
                <a:cs typeface="Calibri"/>
                <a:sym typeface="Calibri"/>
              </a:rPr>
              <a:t>Appartenance à un certain groupe social: </a:t>
            </a:r>
            <a:endParaRPr b="1" u="sng">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u="sng">
                <a:solidFill>
                  <a:schemeClr val="dk1"/>
                </a:solidFill>
                <a:latin typeface="Calibri"/>
                <a:ea typeface="Calibri"/>
                <a:cs typeface="Calibri"/>
                <a:sym typeface="Calibri"/>
              </a:rPr>
              <a:t>Peuvent être considérées comme appartenant à un même groupe social des personnes : </a:t>
            </a:r>
            <a:endParaRPr u="sng">
              <a:solidFill>
                <a:schemeClr val="dk1"/>
              </a:solidFill>
              <a:latin typeface="Calibri"/>
              <a:ea typeface="Calibri"/>
              <a:cs typeface="Calibri"/>
              <a:sym typeface="Calibri"/>
            </a:endParaRPr>
          </a:p>
          <a:p>
            <a:pPr marL="457200" lvl="0" indent="-304800" algn="just" rtl="0">
              <a:lnSpc>
                <a:spcPct val="107916"/>
              </a:lnSpc>
              <a:spcBef>
                <a:spcPts val="800"/>
              </a:spcBef>
              <a:spcAft>
                <a:spcPts val="0"/>
              </a:spcAft>
              <a:buClr>
                <a:schemeClr val="dk1"/>
              </a:buClr>
              <a:buSzPts val="1200"/>
              <a:buFont typeface="Noto Sans Symbols"/>
              <a:buChar char="⮚"/>
            </a:pPr>
            <a:r>
              <a:rPr lang="fr" sz="1200">
                <a:solidFill>
                  <a:schemeClr val="dk1"/>
                </a:solidFill>
                <a:latin typeface="Calibri"/>
                <a:ea typeface="Calibri"/>
                <a:cs typeface="Calibri"/>
                <a:sym typeface="Calibri"/>
              </a:rPr>
              <a:t>Partageant des </a:t>
            </a:r>
            <a:r>
              <a:rPr lang="fr" sz="1200" b="1">
                <a:solidFill>
                  <a:srgbClr val="2F5496"/>
                </a:solidFill>
                <a:latin typeface="Calibri"/>
                <a:ea typeface="Calibri"/>
                <a:cs typeface="Calibri"/>
                <a:sym typeface="Calibri"/>
              </a:rPr>
              <a:t>caractéristiques communes</a:t>
            </a:r>
            <a:r>
              <a:rPr lang="fr" sz="1200">
                <a:solidFill>
                  <a:srgbClr val="2F5496"/>
                </a:solidFill>
                <a:latin typeface="Calibri"/>
                <a:ea typeface="Calibri"/>
                <a:cs typeface="Calibri"/>
                <a:sym typeface="Calibri"/>
              </a:rPr>
              <a:t> </a:t>
            </a:r>
            <a:r>
              <a:rPr lang="fr"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457200" lvl="0" indent="-292100" algn="just" rtl="0">
              <a:lnSpc>
                <a:spcPct val="107916"/>
              </a:lnSpc>
              <a:spcBef>
                <a:spcPts val="0"/>
              </a:spcBef>
              <a:spcAft>
                <a:spcPts val="0"/>
              </a:spcAft>
              <a:buClr>
                <a:schemeClr val="dk1"/>
              </a:buClr>
              <a:buSzPts val="1000"/>
              <a:buFont typeface="Calibri"/>
              <a:buChar char="-"/>
            </a:pPr>
            <a:r>
              <a:rPr lang="fr" sz="1000">
                <a:solidFill>
                  <a:schemeClr val="dk1"/>
                </a:solidFill>
                <a:latin typeface="Calibri"/>
                <a:ea typeface="Calibri"/>
                <a:cs typeface="Calibri"/>
                <a:sym typeface="Calibri"/>
              </a:rPr>
              <a:t>Une caractéristique innée (ex : albinisme, handicap de naissance,…) ou ; </a:t>
            </a:r>
            <a:endParaRPr sz="1000">
              <a:solidFill>
                <a:schemeClr val="dk1"/>
              </a:solidFill>
              <a:latin typeface="Calibri"/>
              <a:ea typeface="Calibri"/>
              <a:cs typeface="Calibri"/>
              <a:sym typeface="Calibri"/>
            </a:endParaRPr>
          </a:p>
          <a:p>
            <a:pPr marL="457200" lvl="0" indent="-292100" algn="just" rtl="0">
              <a:lnSpc>
                <a:spcPct val="107916"/>
              </a:lnSpc>
              <a:spcBef>
                <a:spcPts val="0"/>
              </a:spcBef>
              <a:spcAft>
                <a:spcPts val="0"/>
              </a:spcAft>
              <a:buClr>
                <a:schemeClr val="dk1"/>
              </a:buClr>
              <a:buSzPts val="1000"/>
              <a:buFont typeface="Calibri"/>
              <a:buChar char="-"/>
            </a:pPr>
            <a:r>
              <a:rPr lang="fr" sz="1000">
                <a:solidFill>
                  <a:schemeClr val="dk1"/>
                </a:solidFill>
                <a:latin typeface="Calibri"/>
                <a:ea typeface="Calibri"/>
                <a:cs typeface="Calibri"/>
                <a:sym typeface="Calibri"/>
              </a:rPr>
              <a:t>Une histoire commune qui ne peut être modifiée (ex : enfants nés hors-mariage, enfants vivant à la rue, enfants accusés de sorcellerie…) ou ;</a:t>
            </a:r>
            <a:endParaRPr sz="1000">
              <a:solidFill>
                <a:schemeClr val="dk1"/>
              </a:solidFill>
              <a:latin typeface="Calibri"/>
              <a:ea typeface="Calibri"/>
              <a:cs typeface="Calibri"/>
              <a:sym typeface="Calibri"/>
            </a:endParaRPr>
          </a:p>
          <a:p>
            <a:pPr marL="457200" lvl="0" indent="-292100" algn="just" rtl="0">
              <a:lnSpc>
                <a:spcPct val="107916"/>
              </a:lnSpc>
              <a:spcBef>
                <a:spcPts val="0"/>
              </a:spcBef>
              <a:spcAft>
                <a:spcPts val="0"/>
              </a:spcAft>
              <a:buClr>
                <a:schemeClr val="dk1"/>
              </a:buClr>
              <a:buSzPts val="1000"/>
              <a:buFont typeface="Calibri"/>
              <a:buChar char="-"/>
            </a:pPr>
            <a:r>
              <a:rPr lang="fr" sz="1000">
                <a:solidFill>
                  <a:schemeClr val="dk1"/>
                </a:solidFill>
                <a:latin typeface="Calibri"/>
                <a:ea typeface="Calibri"/>
                <a:cs typeface="Calibri"/>
                <a:sym typeface="Calibri"/>
              </a:rPr>
              <a:t>Une caractéristique ou croyance essentielle à leur identité ou conscience. </a:t>
            </a:r>
            <a:endParaRPr sz="1000">
              <a:solidFill>
                <a:schemeClr val="dk1"/>
              </a:solidFill>
              <a:latin typeface="Calibri"/>
              <a:ea typeface="Calibri"/>
              <a:cs typeface="Calibri"/>
              <a:sym typeface="Calibri"/>
            </a:endParaRPr>
          </a:p>
          <a:p>
            <a:pPr marL="457200" lvl="0" indent="0" algn="just" rtl="0">
              <a:lnSpc>
                <a:spcPct val="107916"/>
              </a:lnSpc>
              <a:spcBef>
                <a:spcPts val="0"/>
              </a:spcBef>
              <a:spcAft>
                <a:spcPts val="0"/>
              </a:spcAft>
              <a:buSzPts val="1100"/>
              <a:buNone/>
            </a:pPr>
            <a:endParaRPr sz="600">
              <a:solidFill>
                <a:schemeClr val="dk1"/>
              </a:solidFill>
              <a:latin typeface="Calibri"/>
              <a:ea typeface="Calibri"/>
              <a:cs typeface="Calibri"/>
              <a:sym typeface="Calibri"/>
            </a:endParaRPr>
          </a:p>
          <a:p>
            <a:pPr marL="457200" lvl="0" indent="0" algn="just" rtl="0">
              <a:lnSpc>
                <a:spcPct val="107916"/>
              </a:lnSpc>
              <a:spcBef>
                <a:spcPts val="0"/>
              </a:spcBef>
              <a:spcAft>
                <a:spcPts val="0"/>
              </a:spcAft>
              <a:buSzPts val="1100"/>
              <a:buNone/>
            </a:pPr>
            <a:r>
              <a:rPr lang="fr" sz="1200" u="sng">
                <a:solidFill>
                  <a:schemeClr val="dk1"/>
                </a:solidFill>
                <a:latin typeface="Calibri"/>
                <a:ea typeface="Calibri"/>
                <a:cs typeface="Calibri"/>
                <a:sym typeface="Calibri"/>
              </a:rPr>
              <a:t>ET</a:t>
            </a:r>
            <a:endParaRPr sz="1200" u="sng">
              <a:solidFill>
                <a:schemeClr val="dk1"/>
              </a:solidFill>
              <a:latin typeface="Calibri"/>
              <a:ea typeface="Calibri"/>
              <a:cs typeface="Calibri"/>
              <a:sym typeface="Calibri"/>
            </a:endParaRPr>
          </a:p>
          <a:p>
            <a:pPr marL="457200" lvl="0" indent="0" algn="just" rtl="0">
              <a:lnSpc>
                <a:spcPct val="107916"/>
              </a:lnSpc>
              <a:spcBef>
                <a:spcPts val="0"/>
              </a:spcBef>
              <a:spcAft>
                <a:spcPts val="0"/>
              </a:spcAft>
              <a:buSzPts val="1100"/>
              <a:buNone/>
            </a:pPr>
            <a:endParaRPr sz="600">
              <a:solidFill>
                <a:schemeClr val="dk1"/>
              </a:solidFill>
              <a:latin typeface="Calibri"/>
              <a:ea typeface="Calibri"/>
              <a:cs typeface="Calibri"/>
              <a:sym typeface="Calibri"/>
            </a:endParaRPr>
          </a:p>
          <a:p>
            <a:pPr marL="457200" lvl="0" indent="-298450" algn="just" rtl="0">
              <a:lnSpc>
                <a:spcPct val="107916"/>
              </a:lnSpc>
              <a:spcBef>
                <a:spcPts val="0"/>
              </a:spcBef>
              <a:spcAft>
                <a:spcPts val="0"/>
              </a:spcAft>
              <a:buClr>
                <a:schemeClr val="dk1"/>
              </a:buClr>
              <a:buSzPts val="1100"/>
              <a:buFont typeface="Noto Sans Symbols"/>
              <a:buChar char="⮚"/>
            </a:pPr>
            <a:r>
              <a:rPr lang="fr">
                <a:solidFill>
                  <a:schemeClr val="dk1"/>
                </a:solidFill>
                <a:latin typeface="Calibri"/>
                <a:ea typeface="Calibri"/>
                <a:cs typeface="Calibri"/>
                <a:sym typeface="Calibri"/>
              </a:rPr>
              <a:t>Faisant partie d’un groupe ayant son </a:t>
            </a:r>
            <a:r>
              <a:rPr lang="fr" b="1">
                <a:solidFill>
                  <a:srgbClr val="2F5496"/>
                </a:solidFill>
                <a:latin typeface="Calibri"/>
                <a:ea typeface="Calibri"/>
                <a:cs typeface="Calibri"/>
                <a:sym typeface="Calibri"/>
              </a:rPr>
              <a:t>identité propre</a:t>
            </a:r>
            <a:r>
              <a:rPr lang="fr">
                <a:solidFill>
                  <a:srgbClr val="2F5496"/>
                </a:solidFill>
                <a:latin typeface="Calibri"/>
                <a:ea typeface="Calibri"/>
                <a:cs typeface="Calibri"/>
                <a:sym typeface="Calibri"/>
              </a:rPr>
              <a:t> </a:t>
            </a:r>
            <a:r>
              <a:rPr lang="fr">
                <a:solidFill>
                  <a:schemeClr val="dk1"/>
                </a:solidFill>
                <a:latin typeface="Calibri"/>
                <a:ea typeface="Calibri"/>
                <a:cs typeface="Calibri"/>
                <a:sym typeface="Calibri"/>
              </a:rPr>
              <a:t>dans le pays car </a:t>
            </a:r>
            <a:r>
              <a:rPr lang="fr" b="1">
                <a:solidFill>
                  <a:srgbClr val="2F5496"/>
                </a:solidFill>
                <a:latin typeface="Calibri"/>
                <a:ea typeface="Calibri"/>
                <a:cs typeface="Calibri"/>
                <a:sym typeface="Calibri"/>
              </a:rPr>
              <a:t>perçu comme différent par la société</a:t>
            </a:r>
            <a:r>
              <a:rPr lang="fr">
                <a:solidFill>
                  <a:srgbClr val="2F5496"/>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0" algn="just" rtl="0">
              <a:lnSpc>
                <a:spcPct val="107916"/>
              </a:lnSpc>
              <a:spcBef>
                <a:spcPts val="800"/>
              </a:spcBef>
              <a:spcAft>
                <a:spcPts val="0"/>
              </a:spcAft>
              <a:buSzPts val="1100"/>
              <a:buNone/>
            </a:pPr>
            <a:endParaRPr>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sz="1050" u="sng">
                <a:solidFill>
                  <a:schemeClr val="dk1"/>
                </a:solidFill>
                <a:latin typeface="Calibri"/>
                <a:ea typeface="Calibri"/>
                <a:cs typeface="Calibri"/>
                <a:sym typeface="Calibri"/>
              </a:rPr>
              <a:t>Exemples de groupes sociaux dont les enfants peuvent faire partie: </a:t>
            </a:r>
            <a:endParaRPr sz="1050">
              <a:solidFill>
                <a:schemeClr val="dk1"/>
              </a:solidFill>
              <a:latin typeface="Calibri"/>
              <a:ea typeface="Calibri"/>
              <a:cs typeface="Calibri"/>
              <a:sym typeface="Calibri"/>
            </a:endParaRPr>
          </a:p>
          <a:p>
            <a:pPr marL="457200" lvl="0" indent="-295275" algn="just" rtl="0">
              <a:lnSpc>
                <a:spcPct val="107916"/>
              </a:lnSpc>
              <a:spcBef>
                <a:spcPts val="800"/>
              </a:spcBef>
              <a:spcAft>
                <a:spcPts val="0"/>
              </a:spcAft>
              <a:buClr>
                <a:schemeClr val="dk1"/>
              </a:buClr>
              <a:buSzPts val="1050"/>
              <a:buChar char="-"/>
            </a:pPr>
            <a:r>
              <a:rPr lang="fr" sz="1050">
                <a:solidFill>
                  <a:schemeClr val="dk1"/>
                </a:solidFill>
                <a:latin typeface="Calibri"/>
                <a:ea typeface="Calibri"/>
                <a:cs typeface="Calibri"/>
                <a:sym typeface="Calibri"/>
              </a:rPr>
              <a:t>Mineures exposées à un risque de </a:t>
            </a:r>
            <a:r>
              <a:rPr lang="fr" sz="1050" b="1">
                <a:solidFill>
                  <a:schemeClr val="dk1"/>
                </a:solidFill>
                <a:latin typeface="Calibri"/>
                <a:ea typeface="Calibri"/>
                <a:cs typeface="Calibri"/>
                <a:sym typeface="Calibri"/>
              </a:rPr>
              <a:t>mutilation sexuelle féminine</a:t>
            </a:r>
            <a:r>
              <a:rPr lang="fr" sz="1050">
                <a:solidFill>
                  <a:schemeClr val="dk1"/>
                </a:solidFill>
                <a:latin typeface="Calibri"/>
                <a:ea typeface="Calibri"/>
                <a:cs typeface="Calibri"/>
                <a:sym typeface="Calibri"/>
              </a:rPr>
              <a:t> dans certains pays.</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a:solidFill>
                  <a:schemeClr val="dk1"/>
                </a:solidFill>
                <a:latin typeface="Calibri"/>
                <a:ea typeface="Calibri"/>
                <a:cs typeface="Calibri"/>
                <a:sym typeface="Calibri"/>
              </a:rPr>
              <a:t>Mineures s’étant soustraites, ou ayant cherché à se soustraire, à un </a:t>
            </a:r>
            <a:r>
              <a:rPr lang="fr" sz="1050" b="1">
                <a:solidFill>
                  <a:schemeClr val="dk1"/>
                </a:solidFill>
                <a:latin typeface="Calibri"/>
                <a:ea typeface="Calibri"/>
                <a:cs typeface="Calibri"/>
                <a:sym typeface="Calibri"/>
              </a:rPr>
              <a:t>mariage imposé et précoce </a:t>
            </a:r>
            <a:r>
              <a:rPr lang="fr" sz="1050">
                <a:solidFill>
                  <a:schemeClr val="dk1"/>
                </a:solidFill>
                <a:latin typeface="Calibri"/>
                <a:ea typeface="Calibri"/>
                <a:cs typeface="Calibri"/>
                <a:sym typeface="Calibri"/>
              </a:rPr>
              <a:t>dans certains pays.</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a:solidFill>
                  <a:schemeClr val="dk1"/>
                </a:solidFill>
                <a:latin typeface="Calibri"/>
                <a:ea typeface="Calibri"/>
                <a:cs typeface="Calibri"/>
                <a:sym typeface="Calibri"/>
              </a:rPr>
              <a:t>Enfants affectés par le </a:t>
            </a:r>
            <a:r>
              <a:rPr lang="fr" sz="1050" b="1">
                <a:solidFill>
                  <a:schemeClr val="dk1"/>
                </a:solidFill>
                <a:latin typeface="Calibri"/>
                <a:ea typeface="Calibri"/>
                <a:cs typeface="Calibri"/>
                <a:sym typeface="Calibri"/>
              </a:rPr>
              <a:t>VIH/SIDA</a:t>
            </a:r>
            <a:r>
              <a:rPr lang="fr" sz="1050">
                <a:solidFill>
                  <a:schemeClr val="dk1"/>
                </a:solidFill>
                <a:latin typeface="Calibri"/>
                <a:ea typeface="Calibri"/>
                <a:cs typeface="Calibri"/>
                <a:sym typeface="Calibri"/>
              </a:rPr>
              <a:t> (tant ceux qui sont séropositifs que ceux qui ont un parent ou membre de la famille séropositif). </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b="1">
                <a:solidFill>
                  <a:schemeClr val="dk1"/>
                </a:solidFill>
                <a:latin typeface="Calibri"/>
                <a:ea typeface="Calibri"/>
                <a:cs typeface="Calibri"/>
                <a:sym typeface="Calibri"/>
              </a:rPr>
              <a:t>Enfants des rues</a:t>
            </a:r>
            <a:r>
              <a:rPr lang="fr" sz="1050">
                <a:solidFill>
                  <a:schemeClr val="dk1"/>
                </a:solidFill>
                <a:latin typeface="Calibri"/>
                <a:ea typeface="Calibri"/>
                <a:cs typeface="Calibri"/>
                <a:sym typeface="Calibri"/>
              </a:rPr>
              <a:t> (vivent et/ou travaillent dans les rues et peuvent être identifiées par la société comme des “parias”).</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a:solidFill>
                  <a:schemeClr val="dk1"/>
                </a:solidFill>
                <a:latin typeface="Calibri"/>
                <a:ea typeface="Calibri"/>
                <a:cs typeface="Calibri"/>
                <a:sym typeface="Calibri"/>
              </a:rPr>
              <a:t>Mineurs craignant des persécutions en raison de leur appartenance au </a:t>
            </a:r>
            <a:r>
              <a:rPr lang="fr" sz="1050" b="1">
                <a:solidFill>
                  <a:schemeClr val="dk1"/>
                </a:solidFill>
                <a:latin typeface="Calibri"/>
                <a:ea typeface="Calibri"/>
                <a:cs typeface="Calibri"/>
                <a:sym typeface="Calibri"/>
              </a:rPr>
              <a:t>groupe social des personnes homosexuelles dans certains pays</a:t>
            </a:r>
            <a:r>
              <a:rPr lang="fr" sz="1050">
                <a:solidFill>
                  <a:schemeClr val="dk1"/>
                </a:solidFill>
                <a:latin typeface="Calibri"/>
                <a:ea typeface="Calibri"/>
                <a:cs typeface="Calibri"/>
                <a:sym typeface="Calibri"/>
              </a:rPr>
              <a:t>. </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a:solidFill>
                  <a:schemeClr val="dk1"/>
                </a:solidFill>
                <a:latin typeface="Calibri"/>
                <a:ea typeface="Calibri"/>
                <a:cs typeface="Calibri"/>
                <a:sym typeface="Calibri"/>
              </a:rPr>
              <a:t>Enfants désignés comme un groupe à cibler </a:t>
            </a:r>
            <a:r>
              <a:rPr lang="fr" sz="1050" b="1">
                <a:solidFill>
                  <a:schemeClr val="dk1"/>
                </a:solidFill>
                <a:latin typeface="Calibri"/>
                <a:ea typeface="Calibri"/>
                <a:cs typeface="Calibri"/>
                <a:sym typeface="Calibri"/>
              </a:rPr>
              <a:t>pour l’enrôlement ou l’utilisation par une force armée ou par un groupe armé</a:t>
            </a:r>
            <a:r>
              <a:rPr lang="fr" sz="1050">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348" name="Google Shape;348;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073f338217_0_3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3" name="Google Shape;363;g3073f338217_0_3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fr" sz="1000" b="1" u="sng">
                <a:latin typeface="Arial"/>
                <a:ea typeface="Arial"/>
                <a:cs typeface="Arial"/>
                <a:sym typeface="Arial"/>
              </a:rPr>
              <a:t>Source : https://www.ofpra.gouv.fr/fr/asile/les-differents-types-de-protection/l-asile-constitutionnel</a:t>
            </a:r>
            <a:endParaRPr sz="1000">
              <a:latin typeface="Arial"/>
              <a:ea typeface="Arial"/>
              <a:cs typeface="Arial"/>
              <a:sym typeface="Arial"/>
            </a:endParaRPr>
          </a:p>
          <a:p>
            <a:pPr marL="0" lvl="0" indent="0" algn="l" rtl="0">
              <a:lnSpc>
                <a:spcPct val="100000"/>
              </a:lnSpc>
              <a:spcBef>
                <a:spcPts val="0"/>
              </a:spcBef>
              <a:spcAft>
                <a:spcPts val="0"/>
              </a:spcAft>
              <a:buSzPts val="1100"/>
              <a:buNone/>
            </a:pPr>
            <a:endParaRPr sz="1000"/>
          </a:p>
          <a:p>
            <a:pPr marL="0" lvl="0" indent="0" algn="l" rtl="0">
              <a:lnSpc>
                <a:spcPct val="100000"/>
              </a:lnSpc>
              <a:spcBef>
                <a:spcPts val="0"/>
              </a:spcBef>
              <a:spcAft>
                <a:spcPts val="0"/>
              </a:spcAft>
              <a:buSzPts val="1100"/>
              <a:buNone/>
            </a:pP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fr" sz="1000">
                <a:latin typeface="Arial"/>
                <a:ea typeface="Arial"/>
                <a:cs typeface="Arial"/>
                <a:sym typeface="Arial"/>
              </a:rPr>
              <a:t>L’asile constitutionnel n’est octroyé par les autorités françaises que dans de rares cas et a aussi une dimension symbolique. </a:t>
            </a:r>
            <a:endParaRPr sz="1000"/>
          </a:p>
          <a:p>
            <a:pPr marL="0" lvl="0" indent="0" algn="l" rtl="0">
              <a:lnSpc>
                <a:spcPct val="100000"/>
              </a:lnSpc>
              <a:spcBef>
                <a:spcPts val="0"/>
              </a:spcBef>
              <a:spcAft>
                <a:spcPts val="0"/>
              </a:spcAft>
              <a:buSzPts val="1100"/>
              <a:buNone/>
            </a:pPr>
            <a:r>
              <a:rPr lang="fr" sz="1000">
                <a:latin typeface="Arial"/>
                <a:ea typeface="Arial"/>
                <a:cs typeface="Arial"/>
                <a:sym typeface="Arial"/>
              </a:rPr>
              <a:t>Spécificité française. </a:t>
            </a:r>
            <a:endParaRPr sz="1000"/>
          </a:p>
          <a:p>
            <a:pPr marL="0" lvl="0" indent="0" algn="l" rtl="0">
              <a:lnSpc>
                <a:spcPct val="100000"/>
              </a:lnSpc>
              <a:spcBef>
                <a:spcPts val="0"/>
              </a:spcBef>
              <a:spcAft>
                <a:spcPts val="0"/>
              </a:spcAft>
              <a:buSzPts val="1100"/>
              <a:buNone/>
            </a:pPr>
            <a:endParaRPr sz="2000">
              <a:latin typeface="Arial"/>
              <a:ea typeface="Arial"/>
              <a:cs typeface="Arial"/>
              <a:sym typeface="Arial"/>
            </a:endParaRPr>
          </a:p>
        </p:txBody>
      </p:sp>
      <p:sp>
        <p:nvSpPr>
          <p:cNvPr id="364" name="Google Shape;364;g3073f338217_0_395:notes"/>
          <p:cNvSpPr txBox="1"/>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Calibri"/>
                <a:ea typeface="Calibri"/>
                <a:cs typeface="Calibri"/>
                <a:sym typeface="Calibri"/>
              </a:rPr>
              <a:t>17</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073f338217_0_4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1" name="Google Shape;371;g3073f338217_0_4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fr" sz="1000" b="1" u="sng">
                <a:latin typeface="Arial"/>
                <a:ea typeface="Arial"/>
                <a:cs typeface="Arial"/>
                <a:sym typeface="Arial"/>
              </a:rPr>
              <a:t>Source : https://www.ofpra.gouv.fr/fr/asile/les-differents-types-de-protection/l-asile-constitutionnel</a:t>
            </a:r>
            <a:endParaRPr sz="1000">
              <a:latin typeface="Arial"/>
              <a:ea typeface="Arial"/>
              <a:cs typeface="Arial"/>
              <a:sym typeface="Arial"/>
            </a:endParaRPr>
          </a:p>
          <a:p>
            <a:pPr marL="0" lvl="0" indent="0" algn="l" rtl="0">
              <a:lnSpc>
                <a:spcPct val="100000"/>
              </a:lnSpc>
              <a:spcBef>
                <a:spcPts val="0"/>
              </a:spcBef>
              <a:spcAft>
                <a:spcPts val="0"/>
              </a:spcAft>
              <a:buSzPts val="1100"/>
              <a:buNone/>
            </a:pPr>
            <a:endParaRPr sz="1000"/>
          </a:p>
          <a:p>
            <a:pPr marL="0" lvl="0" indent="0" algn="l" rtl="0">
              <a:lnSpc>
                <a:spcPct val="100000"/>
              </a:lnSpc>
              <a:spcBef>
                <a:spcPts val="0"/>
              </a:spcBef>
              <a:spcAft>
                <a:spcPts val="0"/>
              </a:spcAft>
              <a:buSzPts val="1100"/>
              <a:buNone/>
            </a:pP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fr" sz="1000">
                <a:latin typeface="Arial"/>
                <a:ea typeface="Arial"/>
                <a:cs typeface="Arial"/>
                <a:sym typeface="Arial"/>
              </a:rPr>
              <a:t>L’asile constitutionnel n’est octroyé par les autorités françaises que dans de rares cas et a aussi une dimension symbolique. </a:t>
            </a:r>
            <a:endParaRPr sz="1000"/>
          </a:p>
          <a:p>
            <a:pPr marL="0" lvl="0" indent="0" algn="l" rtl="0">
              <a:lnSpc>
                <a:spcPct val="100000"/>
              </a:lnSpc>
              <a:spcBef>
                <a:spcPts val="0"/>
              </a:spcBef>
              <a:spcAft>
                <a:spcPts val="0"/>
              </a:spcAft>
              <a:buSzPts val="1100"/>
              <a:buNone/>
            </a:pPr>
            <a:r>
              <a:rPr lang="fr" sz="1000">
                <a:latin typeface="Arial"/>
                <a:ea typeface="Arial"/>
                <a:cs typeface="Arial"/>
                <a:sym typeface="Arial"/>
              </a:rPr>
              <a:t>Spécificité française. </a:t>
            </a:r>
            <a:endParaRPr sz="1000"/>
          </a:p>
          <a:p>
            <a:pPr marL="0" lvl="0" indent="0" algn="l" rtl="0">
              <a:lnSpc>
                <a:spcPct val="100000"/>
              </a:lnSpc>
              <a:spcBef>
                <a:spcPts val="0"/>
              </a:spcBef>
              <a:spcAft>
                <a:spcPts val="0"/>
              </a:spcAft>
              <a:buSzPts val="1100"/>
              <a:buNone/>
            </a:pPr>
            <a:endParaRPr sz="2000">
              <a:latin typeface="Arial"/>
              <a:ea typeface="Arial"/>
              <a:cs typeface="Arial"/>
              <a:sym typeface="Arial"/>
            </a:endParaRPr>
          </a:p>
        </p:txBody>
      </p:sp>
      <p:sp>
        <p:nvSpPr>
          <p:cNvPr id="372" name="Google Shape;372;g3073f338217_0_403:notes"/>
          <p:cNvSpPr txBox="1"/>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Calibri"/>
                <a:ea typeface="Calibri"/>
                <a:cs typeface="Calibri"/>
                <a:sym typeface="Calibri"/>
              </a:rPr>
              <a:t>18</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9" name="Google Shape;379;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p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7" name="Google Shape;387;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ef7026d9ef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2ef7026d9ef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95" name="Google Shape;395;g2ef7026d9ef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25b501c3db_0_7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7000"/>
              </a:lnSpc>
              <a:spcBef>
                <a:spcPts val="0"/>
              </a:spcBef>
              <a:spcAft>
                <a:spcPts val="0"/>
              </a:spcAft>
              <a:buSzPts val="1100"/>
              <a:buNone/>
            </a:pPr>
            <a:r>
              <a:rPr lang="fr" sz="1800" b="1">
                <a:latin typeface="Cambria"/>
                <a:ea typeface="Cambria"/>
                <a:cs typeface="Cambria"/>
                <a:sym typeface="Cambria"/>
              </a:rPr>
              <a:t>1</a:t>
            </a:r>
            <a:r>
              <a:rPr lang="fr" sz="1800">
                <a:latin typeface="Cambria"/>
                <a:ea typeface="Cambria"/>
                <a:cs typeface="Cambria"/>
                <a:sym typeface="Cambria"/>
              </a:rPr>
              <a:t>. En Ile-de-France, il existe en principe une étape précédant la PADA : la plateforme téléphonique de l’Ofii.</a:t>
            </a:r>
            <a:endParaRPr sz="1800">
              <a:latin typeface="Calibri"/>
              <a:ea typeface="Calibri"/>
              <a:cs typeface="Calibri"/>
              <a:sym typeface="Calibri"/>
            </a:endParaRPr>
          </a:p>
          <a:p>
            <a:pPr marL="158750" lvl="0" indent="0" algn="just" rtl="0">
              <a:lnSpc>
                <a:spcPct val="107000"/>
              </a:lnSpc>
              <a:spcBef>
                <a:spcPts val="800"/>
              </a:spcBef>
              <a:spcAft>
                <a:spcPts val="0"/>
              </a:spcAft>
              <a:buSzPts val="1100"/>
              <a:buNone/>
            </a:pPr>
            <a:r>
              <a:rPr lang="fr" sz="1800">
                <a:latin typeface="Cambria"/>
                <a:ea typeface="Cambria"/>
                <a:cs typeface="Cambria"/>
                <a:sym typeface="Cambria"/>
              </a:rPr>
              <a:t>Possibilité de passer l’étape de la PADA et de se présenter directement aux GUDA de Paris et de Versailles où une file d’attente dédiée aux MNA a été mise en place.</a:t>
            </a:r>
            <a:endParaRPr sz="1800">
              <a:latin typeface="Calibri"/>
              <a:ea typeface="Calibri"/>
              <a:cs typeface="Calibri"/>
              <a:sym typeface="Calibri"/>
            </a:endParaRPr>
          </a:p>
          <a:p>
            <a:pPr marL="158750" lvl="0" indent="0" algn="just" rtl="0">
              <a:lnSpc>
                <a:spcPct val="107000"/>
              </a:lnSpc>
              <a:spcBef>
                <a:spcPts val="800"/>
              </a:spcBef>
              <a:spcAft>
                <a:spcPts val="0"/>
              </a:spcAft>
              <a:buSzPts val="1100"/>
              <a:buNone/>
            </a:pPr>
            <a:r>
              <a:rPr lang="fr" sz="1800">
                <a:latin typeface="Cambria"/>
                <a:ea typeface="Cambria"/>
                <a:cs typeface="Cambria"/>
                <a:sym typeface="Cambria"/>
              </a:rPr>
              <a:t> </a:t>
            </a:r>
            <a:endParaRPr sz="1800">
              <a:latin typeface="Calibri"/>
              <a:ea typeface="Calibri"/>
              <a:cs typeface="Calibri"/>
              <a:sym typeface="Calibri"/>
            </a:endParaRPr>
          </a:p>
          <a:p>
            <a:pPr marL="158750" lvl="0" indent="0" algn="just" rtl="0">
              <a:lnSpc>
                <a:spcPct val="107000"/>
              </a:lnSpc>
              <a:spcBef>
                <a:spcPts val="800"/>
              </a:spcBef>
              <a:spcAft>
                <a:spcPts val="0"/>
              </a:spcAft>
              <a:buSzPts val="1100"/>
              <a:buNone/>
            </a:pPr>
            <a:r>
              <a:rPr lang="fr" sz="1800" b="1">
                <a:latin typeface="Cambria"/>
                <a:ea typeface="Cambria"/>
                <a:cs typeface="Cambria"/>
                <a:sym typeface="Cambria"/>
              </a:rPr>
              <a:t>2</a:t>
            </a:r>
            <a:r>
              <a:rPr lang="fr" sz="1800">
                <a:latin typeface="Cambria"/>
                <a:ea typeface="Cambria"/>
                <a:cs typeface="Cambria"/>
                <a:sym typeface="Cambria"/>
              </a:rPr>
              <a:t>. Désignation d’un </a:t>
            </a:r>
            <a:r>
              <a:rPr lang="fr" sz="1800" b="1">
                <a:latin typeface="Cambria"/>
                <a:ea typeface="Cambria"/>
                <a:cs typeface="Cambria"/>
                <a:sym typeface="Cambria"/>
              </a:rPr>
              <a:t>administrateur ad hoc (AAH) </a:t>
            </a:r>
            <a:r>
              <a:rPr lang="fr" sz="1800">
                <a:latin typeface="Cambria"/>
                <a:ea typeface="Cambria"/>
                <a:cs typeface="Cambria"/>
                <a:sym typeface="Cambria"/>
              </a:rPr>
              <a:t>après première présentation en préfecture</a:t>
            </a:r>
            <a:r>
              <a:rPr lang="fr" sz="1800" b="1">
                <a:latin typeface="Cambria"/>
                <a:ea typeface="Cambria"/>
                <a:cs typeface="Cambria"/>
                <a:sym typeface="Cambria"/>
              </a:rPr>
              <a:t> </a:t>
            </a:r>
            <a:r>
              <a:rPr lang="fr" sz="1800">
                <a:latin typeface="Cambria"/>
                <a:ea typeface="Cambria"/>
                <a:cs typeface="Cambria"/>
                <a:sym typeface="Cambria"/>
              </a:rPr>
              <a:t>(la désignation peut parfois prendre plusieurs mois).  </a:t>
            </a:r>
            <a:endParaRPr sz="1800">
              <a:latin typeface="Calibri"/>
              <a:ea typeface="Calibri"/>
              <a:cs typeface="Calibri"/>
              <a:sym typeface="Calibri"/>
            </a:endParaRPr>
          </a:p>
          <a:p>
            <a:pPr marL="158750" lvl="0" indent="0" algn="just" rtl="0">
              <a:lnSpc>
                <a:spcPct val="107000"/>
              </a:lnSpc>
              <a:spcBef>
                <a:spcPts val="800"/>
              </a:spcBef>
              <a:spcAft>
                <a:spcPts val="0"/>
              </a:spcAft>
              <a:buSzPts val="1100"/>
              <a:buNone/>
            </a:pPr>
            <a:endParaRPr sz="1800" b="1">
              <a:latin typeface="Cambria"/>
              <a:ea typeface="Cambria"/>
              <a:cs typeface="Cambria"/>
              <a:sym typeface="Cambria"/>
            </a:endParaRPr>
          </a:p>
          <a:p>
            <a:pPr marL="158750" lvl="0" indent="0" algn="just" rtl="0">
              <a:lnSpc>
                <a:spcPct val="107000"/>
              </a:lnSpc>
              <a:spcBef>
                <a:spcPts val="800"/>
              </a:spcBef>
              <a:spcAft>
                <a:spcPts val="0"/>
              </a:spcAft>
              <a:buSzPts val="1100"/>
              <a:buNone/>
            </a:pPr>
            <a:r>
              <a:rPr lang="fr" sz="1800" b="1">
                <a:latin typeface="Cambria"/>
                <a:ea typeface="Cambria"/>
                <a:cs typeface="Cambria"/>
                <a:sym typeface="Cambria"/>
              </a:rPr>
              <a:t>3.</a:t>
            </a:r>
            <a:r>
              <a:rPr lang="fr" sz="1800">
                <a:latin typeface="Cambria"/>
                <a:ea typeface="Cambria"/>
                <a:cs typeface="Cambria"/>
                <a:sym typeface="Cambria"/>
              </a:rPr>
              <a:t> Présentation au </a:t>
            </a:r>
            <a:r>
              <a:rPr lang="fr" sz="1800" b="1">
                <a:latin typeface="Cambria"/>
                <a:ea typeface="Cambria"/>
                <a:cs typeface="Cambria"/>
                <a:sym typeface="Cambria"/>
              </a:rPr>
              <a:t>GUDA</a:t>
            </a:r>
            <a:r>
              <a:rPr lang="fr" sz="1800">
                <a:latin typeface="Cambria"/>
                <a:ea typeface="Cambria"/>
                <a:cs typeface="Cambria"/>
                <a:sym typeface="Cambria"/>
              </a:rPr>
              <a:t> avec l’AAH pour faire enregistrer la demande d’asile</a:t>
            </a:r>
            <a:r>
              <a:rPr lang="fr" sz="1800">
                <a:solidFill>
                  <a:srgbClr val="000000"/>
                </a:solidFill>
                <a:latin typeface="Cambria"/>
                <a:ea typeface="Cambria"/>
                <a:cs typeface="Cambria"/>
                <a:sym typeface="Cambria"/>
              </a:rPr>
              <a:t>. </a:t>
            </a:r>
            <a:r>
              <a:rPr lang="fr" sz="1800">
                <a:latin typeface="Cambria"/>
                <a:ea typeface="Cambria"/>
                <a:cs typeface="Cambria"/>
                <a:sym typeface="Cambria"/>
              </a:rPr>
              <a:t>Remise du « </a:t>
            </a:r>
            <a:r>
              <a:rPr lang="fr" sz="1800" b="1">
                <a:latin typeface="Cambria"/>
                <a:ea typeface="Cambria"/>
                <a:cs typeface="Cambria"/>
                <a:sym typeface="Cambria"/>
              </a:rPr>
              <a:t>dossier Ofpra</a:t>
            </a:r>
            <a:r>
              <a:rPr lang="fr" sz="1800">
                <a:latin typeface="Cambria"/>
                <a:ea typeface="Cambria"/>
                <a:cs typeface="Cambria"/>
                <a:sym typeface="Cambria"/>
              </a:rPr>
              <a:t> » à faire parvenir à l’Ofpra dans un délai de 21 jours.</a:t>
            </a:r>
            <a:endParaRPr sz="1800">
              <a:latin typeface="Calibri"/>
              <a:ea typeface="Calibri"/>
              <a:cs typeface="Calibri"/>
              <a:sym typeface="Calibri"/>
            </a:endParaRPr>
          </a:p>
          <a:p>
            <a:pPr marL="158750" lvl="0" indent="0" algn="just" rtl="0">
              <a:lnSpc>
                <a:spcPct val="107000"/>
              </a:lnSpc>
              <a:spcBef>
                <a:spcPts val="800"/>
              </a:spcBef>
              <a:spcAft>
                <a:spcPts val="0"/>
              </a:spcAft>
              <a:buSzPts val="1100"/>
              <a:buNone/>
            </a:pPr>
            <a:endParaRPr sz="1800" b="1">
              <a:latin typeface="Cambria"/>
              <a:ea typeface="Cambria"/>
              <a:cs typeface="Cambria"/>
              <a:sym typeface="Cambria"/>
            </a:endParaRPr>
          </a:p>
          <a:p>
            <a:pPr marL="158750" marR="0" lvl="0" indent="0" algn="just" rtl="0">
              <a:lnSpc>
                <a:spcPct val="107000"/>
              </a:lnSpc>
              <a:spcBef>
                <a:spcPts val="0"/>
              </a:spcBef>
              <a:spcAft>
                <a:spcPts val="0"/>
              </a:spcAft>
              <a:buClr>
                <a:srgbClr val="000000"/>
              </a:buClr>
              <a:buSzPts val="1100"/>
              <a:buFont typeface="Arial"/>
              <a:buNone/>
            </a:pPr>
            <a:r>
              <a:rPr lang="fr" sz="1800" b="1">
                <a:latin typeface="Cambria"/>
                <a:ea typeface="Cambria"/>
                <a:cs typeface="Cambria"/>
                <a:sym typeface="Cambria"/>
              </a:rPr>
              <a:t>4.</a:t>
            </a:r>
            <a:r>
              <a:rPr lang="fr" sz="1800">
                <a:latin typeface="Cambria"/>
                <a:ea typeface="Cambria"/>
                <a:cs typeface="Cambria"/>
                <a:sym typeface="Cambria"/>
              </a:rPr>
              <a:t> L’Ofpra envoie ensuite une lettre confirmant que la demande d’asile a bien été introduite et va </a:t>
            </a:r>
            <a:r>
              <a:rPr lang="fr" sz="1800" b="1">
                <a:latin typeface="Cambria"/>
                <a:ea typeface="Cambria"/>
                <a:cs typeface="Cambria"/>
                <a:sym typeface="Cambria"/>
              </a:rPr>
              <a:t>convoquer le MNA</a:t>
            </a:r>
            <a:r>
              <a:rPr lang="fr" sz="1800">
                <a:latin typeface="Cambria"/>
                <a:ea typeface="Cambria"/>
                <a:cs typeface="Cambria"/>
                <a:sym typeface="Cambria"/>
              </a:rPr>
              <a:t> </a:t>
            </a:r>
            <a:r>
              <a:rPr lang="fr" sz="1800" b="1">
                <a:latin typeface="Cambria"/>
                <a:ea typeface="Cambria"/>
                <a:cs typeface="Cambria"/>
                <a:sym typeface="Cambria"/>
              </a:rPr>
              <a:t>pour un entretien</a:t>
            </a:r>
            <a:r>
              <a:rPr lang="fr" sz="1800">
                <a:latin typeface="Cambria"/>
                <a:ea typeface="Cambria"/>
                <a:cs typeface="Cambria"/>
                <a:sym typeface="Cambria"/>
              </a:rPr>
              <a:t> (en théorie, l’attente est d’environ 3 mois pour avoir un entretien). L’Ofpra doit ensuite statuer sur la demande d’asile dans un délai de 6 mois (</a:t>
            </a:r>
            <a:r>
              <a:rPr lang="fr" sz="1800">
                <a:latin typeface="Calibri"/>
                <a:ea typeface="Calibri"/>
                <a:cs typeface="Calibri"/>
                <a:sym typeface="Calibri"/>
              </a:rPr>
              <a:t>En pratique, l’Ofpra essaie d’accélérer l’examen de la demande et de répondre dans un délai d’un mois. Ce n’est malheureusement pas toujours le cas).              </a:t>
            </a:r>
            <a:endParaRPr/>
          </a:p>
          <a:p>
            <a:pPr marL="158750" lvl="0" indent="0" algn="just" rtl="0">
              <a:lnSpc>
                <a:spcPct val="107000"/>
              </a:lnSpc>
              <a:spcBef>
                <a:spcPts val="0"/>
              </a:spcBef>
              <a:spcAft>
                <a:spcPts val="0"/>
              </a:spcAft>
              <a:buSzPts val="1100"/>
              <a:buNone/>
            </a:pPr>
            <a:endParaRPr sz="1800">
              <a:latin typeface="Calibri"/>
              <a:ea typeface="Calibri"/>
              <a:cs typeface="Calibri"/>
              <a:sym typeface="Calibri"/>
            </a:endParaRPr>
          </a:p>
          <a:p>
            <a:pPr marL="158750" lvl="0" indent="0" algn="just" rtl="0">
              <a:lnSpc>
                <a:spcPct val="107000"/>
              </a:lnSpc>
              <a:spcBef>
                <a:spcPts val="0"/>
              </a:spcBef>
              <a:spcAft>
                <a:spcPts val="0"/>
              </a:spcAft>
              <a:buSzPts val="1100"/>
              <a:buNone/>
            </a:pPr>
            <a:endParaRPr sz="1800" b="1">
              <a:latin typeface="Cambria"/>
              <a:ea typeface="Cambria"/>
              <a:cs typeface="Cambria"/>
              <a:sym typeface="Cambria"/>
            </a:endParaRPr>
          </a:p>
          <a:p>
            <a:pPr marL="158750" lvl="0" indent="0" algn="just" rtl="0">
              <a:lnSpc>
                <a:spcPct val="107000"/>
              </a:lnSpc>
              <a:spcBef>
                <a:spcPts val="800"/>
              </a:spcBef>
              <a:spcAft>
                <a:spcPts val="0"/>
              </a:spcAft>
              <a:buSzPts val="1100"/>
              <a:buNone/>
            </a:pPr>
            <a:r>
              <a:rPr lang="fr" sz="1800" b="1">
                <a:latin typeface="Cambria"/>
                <a:ea typeface="Cambria"/>
                <a:cs typeface="Cambria"/>
                <a:sym typeface="Cambria"/>
              </a:rPr>
              <a:t>5. </a:t>
            </a:r>
            <a:r>
              <a:rPr lang="fr" sz="1800">
                <a:latin typeface="Cambria"/>
                <a:ea typeface="Cambria"/>
                <a:cs typeface="Cambria"/>
                <a:sym typeface="Cambria"/>
              </a:rPr>
              <a:t>Protection accordée : octroi du statut de réfugié : carte de résident de 10 ans </a:t>
            </a:r>
            <a:r>
              <a:rPr lang="fr" sz="1800" u="sng">
                <a:latin typeface="Cambria"/>
                <a:ea typeface="Cambria"/>
                <a:cs typeface="Cambria"/>
                <a:sym typeface="Cambria"/>
              </a:rPr>
              <a:t>OU</a:t>
            </a:r>
            <a:r>
              <a:rPr lang="fr" sz="1800">
                <a:latin typeface="Cambria"/>
                <a:ea typeface="Cambria"/>
                <a:cs typeface="Cambria"/>
                <a:sym typeface="Cambria"/>
              </a:rPr>
              <a:t> octroi de la protection subsidiaire : carte pluriannuelle de séjour. </a:t>
            </a:r>
            <a:endParaRPr sz="1800">
              <a:latin typeface="Calibri"/>
              <a:ea typeface="Calibri"/>
              <a:cs typeface="Calibri"/>
              <a:sym typeface="Calibri"/>
            </a:endParaRPr>
          </a:p>
          <a:p>
            <a:pPr marL="158750" lvl="0" indent="0" algn="just" rtl="0">
              <a:lnSpc>
                <a:spcPct val="107000"/>
              </a:lnSpc>
              <a:spcBef>
                <a:spcPts val="800"/>
              </a:spcBef>
              <a:spcAft>
                <a:spcPts val="0"/>
              </a:spcAft>
              <a:buSzPts val="1100"/>
              <a:buNone/>
            </a:pPr>
            <a:r>
              <a:rPr lang="fr" sz="1800">
                <a:latin typeface="Calibri"/>
                <a:ea typeface="Calibri"/>
                <a:cs typeface="Calibri"/>
                <a:sym typeface="Calibri"/>
              </a:rPr>
              <a:t> </a:t>
            </a:r>
            <a:endParaRPr/>
          </a:p>
          <a:p>
            <a:pPr marL="158750" lvl="0" indent="0" algn="just" rtl="0">
              <a:lnSpc>
                <a:spcPct val="107000"/>
              </a:lnSpc>
              <a:spcBef>
                <a:spcPts val="800"/>
              </a:spcBef>
              <a:spcAft>
                <a:spcPts val="0"/>
              </a:spcAft>
              <a:buSzPts val="1100"/>
              <a:buNone/>
            </a:pPr>
            <a:r>
              <a:rPr lang="fr" sz="1800" b="1">
                <a:latin typeface="Cambria"/>
                <a:ea typeface="Cambria"/>
                <a:cs typeface="Cambria"/>
                <a:sym typeface="Cambria"/>
              </a:rPr>
              <a:t>6</a:t>
            </a:r>
            <a:r>
              <a:rPr lang="fr" sz="1800">
                <a:latin typeface="Cambria"/>
                <a:ea typeface="Cambria"/>
                <a:cs typeface="Cambria"/>
                <a:sym typeface="Cambria"/>
              </a:rPr>
              <a:t>. En cas de rejet de sa demande, le MNA peut faire appel auprès de la CNDA dans un délai d’1 mois à compter de sa date de notification. La CNDA doit ensuite se prononcer dans un délai de 5 mois.  </a:t>
            </a:r>
            <a:endParaRPr sz="1800">
              <a:latin typeface="Calibri"/>
              <a:ea typeface="Calibri"/>
              <a:cs typeface="Calibri"/>
              <a:sym typeface="Calibri"/>
            </a:endParaRPr>
          </a:p>
          <a:p>
            <a:pPr marL="158750" lvl="0" indent="0" algn="just" rtl="0">
              <a:lnSpc>
                <a:spcPct val="107000"/>
              </a:lnSpc>
              <a:spcBef>
                <a:spcPts val="800"/>
              </a:spcBef>
              <a:spcAft>
                <a:spcPts val="0"/>
              </a:spcAft>
              <a:buSzPts val="1100"/>
              <a:buNone/>
            </a:pPr>
            <a:endParaRPr sz="1800" b="1">
              <a:latin typeface="Cambria"/>
              <a:ea typeface="Cambria"/>
              <a:cs typeface="Cambria"/>
              <a:sym typeface="Cambria"/>
            </a:endParaRPr>
          </a:p>
          <a:p>
            <a:pPr marL="158750" lvl="0" indent="0" algn="just" rtl="0">
              <a:lnSpc>
                <a:spcPct val="107000"/>
              </a:lnSpc>
              <a:spcBef>
                <a:spcPts val="800"/>
              </a:spcBef>
              <a:spcAft>
                <a:spcPts val="800"/>
              </a:spcAft>
              <a:buSzPts val="1100"/>
              <a:buNone/>
            </a:pPr>
            <a:r>
              <a:rPr lang="fr" sz="1800" b="1">
                <a:latin typeface="Cambria"/>
                <a:ea typeface="Cambria"/>
                <a:cs typeface="Cambria"/>
                <a:sym typeface="Cambria"/>
              </a:rPr>
              <a:t>7</a:t>
            </a:r>
            <a:r>
              <a:rPr lang="fr" sz="1800">
                <a:latin typeface="Cambria"/>
                <a:ea typeface="Cambria"/>
                <a:cs typeface="Cambria"/>
                <a:sym typeface="Cambria"/>
              </a:rPr>
              <a:t>. Le rejet de la CNDA peut faire l’objet d’un recours devant le Conseil d’Etat.</a:t>
            </a:r>
            <a:endParaRPr sz="1800">
              <a:latin typeface="Calibri"/>
              <a:ea typeface="Calibri"/>
              <a:cs typeface="Calibri"/>
              <a:sym typeface="Calibri"/>
            </a:endParaRPr>
          </a:p>
        </p:txBody>
      </p:sp>
      <p:sp>
        <p:nvSpPr>
          <p:cNvPr id="403" name="Google Shape;403;g325b501c3db_0_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25b501c3db_0_5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4" name="Google Shape;424;g325b501c3db_0_5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fr"/>
              <a:t>Article L521-9 à L521-11 CESEDA :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Lorsque la demande d'asile est présentée par un mineur sans représentant légal sur le territoire français, le procureur de la République, avisé immédiatement par l'autorité administrative, lui désigne sans délai un administrateur ad hoc. Celui-ci assiste le mineur et assure sa représentation dans le cadre des procédures administratives et juridictionnelles relatives à la demande d'asile.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L'administrateur ad hoc est désigné par le procureur de la République compétent sur une liste de personnes morales ou physiques dont les modalités de constitution sont fixées par décret en Conseil d'Etat. Ce décret précise également les conditions de leur indemnisation.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La mission de l'administrateur ad hoc prend fin dès le prononcé d'une mesure de tutelle.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Le président du conseil départemental est immédiatement informé, en application de l'</a:t>
            </a:r>
            <a:r>
              <a:rPr lang="fr" u="sng">
                <a:solidFill>
                  <a:schemeClr val="hlink"/>
                </a:solidFill>
                <a:hlinkClick r:id="rId3"/>
              </a:rPr>
              <a:t>article L. 226-2-1 du code de l'action sociale et des familles</a:t>
            </a:r>
            <a:r>
              <a:rPr lang="fr"/>
              <a:t>, afin de lui permettre d'évaluer la situation du mineur sans représentant légal et de déterminer les actions de protection et d'aide dont ce mineur a besoin. </a:t>
            </a:r>
            <a:endParaRPr b="0"/>
          </a:p>
          <a:p>
            <a:pPr marL="0" lvl="0" indent="0" algn="l" rtl="0">
              <a:lnSpc>
                <a:spcPct val="100000"/>
              </a:lnSpc>
              <a:spcBef>
                <a:spcPts val="0"/>
              </a:spcBef>
              <a:spcAft>
                <a:spcPts val="0"/>
              </a:spcAft>
              <a:buSzPts val="1100"/>
              <a:buNone/>
            </a:pPr>
            <a:endParaRPr b="0"/>
          </a:p>
          <a:p>
            <a:pPr marL="0" lvl="0" indent="0" algn="l" rtl="0">
              <a:lnSpc>
                <a:spcPct val="100000"/>
              </a:lnSpc>
              <a:spcBef>
                <a:spcPts val="0"/>
              </a:spcBef>
              <a:spcAft>
                <a:spcPts val="0"/>
              </a:spcAft>
              <a:buSzPts val="1100"/>
              <a:buNone/>
            </a:pPr>
            <a:r>
              <a:rPr lang="fr" b="1"/>
              <a:t>Quoi qu’il arrive, l’essentiel ici est que le Procureur de la République soit saisi au plus vite afin qu’il travaille en lien avec le Conseil Départemental sur la prise en charge du mineur et qu’il désigne un administrateur ad hoc. </a:t>
            </a:r>
            <a:endParaRPr/>
          </a:p>
        </p:txBody>
      </p:sp>
      <p:sp>
        <p:nvSpPr>
          <p:cNvPr id="425" name="Google Shape;425;g325b501c3db_0_5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25b501c3db_0_5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4" name="Google Shape;434;g325b501c3db_0_5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fr"/>
              <a:t>Pour rappel : </a:t>
            </a:r>
            <a:endParaRPr/>
          </a:p>
          <a:p>
            <a:pPr marL="0" lvl="0" indent="0" algn="l" rtl="0">
              <a:lnSpc>
                <a:spcPct val="100000"/>
              </a:lnSpc>
              <a:spcBef>
                <a:spcPts val="0"/>
              </a:spcBef>
              <a:spcAft>
                <a:spcPts val="0"/>
              </a:spcAft>
              <a:buSzPts val="1100"/>
              <a:buNone/>
            </a:pPr>
            <a:r>
              <a:rPr lang="fr"/>
              <a:t>La procédure normale : l’OFPRA statue dans les 6 mois à compter de l’introduction de la demande, objectif 3 mois.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La procédure accélérée : l’OFPRA statue dans les 15 jours (R 723-4 CESEDA). Placement en procédure accélérée: </a:t>
            </a:r>
            <a:r>
              <a:rPr lang="fr" sz="1000">
                <a:solidFill>
                  <a:schemeClr val="hlink"/>
                </a:solidFill>
                <a:highlight>
                  <a:srgbClr val="FFFFFF"/>
                </a:highlight>
              </a:rPr>
              <a:t>L531-24 à L531-31 </a:t>
            </a:r>
            <a:r>
              <a:rPr lang="fr" sz="1000">
                <a:highlight>
                  <a:srgbClr val="FFFFFF"/>
                </a:highlight>
              </a:rPr>
              <a:t>CESEDA</a:t>
            </a:r>
            <a:endParaRPr sz="1000">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Pour les </a:t>
            </a:r>
            <a:r>
              <a:rPr lang="fr" u="sng"/>
              <a:t>majeurs</a:t>
            </a:r>
            <a:r>
              <a:rPr lang="fr"/>
              <a:t>, la demande est automatiquement placée en procédure accélérée, dès le guichet unique, dans 2 cas :</a:t>
            </a:r>
            <a:endParaRPr/>
          </a:p>
          <a:p>
            <a:pPr marL="0" lvl="0" indent="0" algn="l" rtl="0">
              <a:lnSpc>
                <a:spcPct val="100000"/>
              </a:lnSpc>
              <a:spcBef>
                <a:spcPts val="0"/>
              </a:spcBef>
              <a:spcAft>
                <a:spcPts val="0"/>
              </a:spcAft>
              <a:buSzPts val="1100"/>
              <a:buNone/>
            </a:pPr>
            <a:r>
              <a:rPr lang="fr"/>
              <a:t>lorsque le demandeur a la nationalité d’un pays considéré comme </a:t>
            </a:r>
            <a:r>
              <a:rPr lang="fr" b="1" u="sng">
                <a:solidFill>
                  <a:schemeClr val="hlink"/>
                </a:solidFill>
                <a:hlinkClick r:id="rId3"/>
              </a:rPr>
              <a:t>pays d’origine sûr</a:t>
            </a:r>
            <a:r>
              <a:rPr lang="fr"/>
              <a:t> (au vu des garanties données par ces Etats contre les persécutions et mauvais traitements) ;</a:t>
            </a:r>
            <a:endParaRPr/>
          </a:p>
          <a:p>
            <a:pPr marL="0" lvl="0" indent="0" algn="l" rtl="0">
              <a:lnSpc>
                <a:spcPct val="100000"/>
              </a:lnSpc>
              <a:spcBef>
                <a:spcPts val="0"/>
              </a:spcBef>
              <a:spcAft>
                <a:spcPts val="0"/>
              </a:spcAft>
              <a:buSzPts val="1100"/>
              <a:buNone/>
            </a:pPr>
            <a:r>
              <a:rPr lang="fr"/>
              <a:t>lorsque le demandeur a effectué une première demande d’asile qui a été définitivement rejetée et qu’il demande son réexamen.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Par ailleurs, la demande peut être placée en procédure accélérée par le guichet unique dans les cas suivants :</a:t>
            </a:r>
            <a:endParaRPr/>
          </a:p>
          <a:p>
            <a:pPr marL="0" lvl="0" indent="0" algn="l" rtl="0">
              <a:lnSpc>
                <a:spcPct val="100000"/>
              </a:lnSpc>
              <a:spcBef>
                <a:spcPts val="0"/>
              </a:spcBef>
              <a:spcAft>
                <a:spcPts val="0"/>
              </a:spcAft>
              <a:buSzPts val="1100"/>
              <a:buNone/>
            </a:pPr>
            <a:r>
              <a:rPr lang="fr"/>
              <a:t>si le demandeur refuse que ses empreintes digitales soient relevées ;</a:t>
            </a:r>
            <a:endParaRPr/>
          </a:p>
          <a:p>
            <a:pPr marL="0" lvl="0" indent="0" algn="l" rtl="0">
              <a:lnSpc>
                <a:spcPct val="100000"/>
              </a:lnSpc>
              <a:spcBef>
                <a:spcPts val="0"/>
              </a:spcBef>
              <a:spcAft>
                <a:spcPts val="0"/>
              </a:spcAft>
              <a:buSzPts val="1100"/>
              <a:buNone/>
            </a:pPr>
            <a:r>
              <a:rPr lang="fr"/>
              <a:t>S’il cherche à induire les autorités en erreur en présentant de faux documents, en fournissant de fausses indications ou en dissimulant certaines informations ;</a:t>
            </a:r>
            <a:endParaRPr/>
          </a:p>
          <a:p>
            <a:pPr marL="0" lvl="0" indent="0" algn="l" rtl="0">
              <a:lnSpc>
                <a:spcPct val="100000"/>
              </a:lnSpc>
              <a:spcBef>
                <a:spcPts val="0"/>
              </a:spcBef>
              <a:spcAft>
                <a:spcPts val="0"/>
              </a:spcAft>
              <a:buSzPts val="1100"/>
              <a:buNone/>
            </a:pPr>
            <a:r>
              <a:rPr lang="fr"/>
              <a:t>S’il présente plusieurs demandes sous des identités différentes ;</a:t>
            </a:r>
            <a:endParaRPr/>
          </a:p>
          <a:p>
            <a:pPr marL="0" lvl="0" indent="0" algn="l" rtl="0">
              <a:lnSpc>
                <a:spcPct val="100000"/>
              </a:lnSpc>
              <a:spcBef>
                <a:spcPts val="0"/>
              </a:spcBef>
              <a:spcAft>
                <a:spcPts val="0"/>
              </a:spcAft>
              <a:buSzPts val="1100"/>
              <a:buNone/>
            </a:pPr>
            <a:r>
              <a:rPr lang="fr"/>
              <a:t>S’il tarde à demander l’asile depuis votre entrée en France (plus de 120 jours) ;</a:t>
            </a:r>
            <a:endParaRPr/>
          </a:p>
          <a:p>
            <a:pPr marL="0" lvl="0" indent="0" algn="l" rtl="0">
              <a:lnSpc>
                <a:spcPct val="100000"/>
              </a:lnSpc>
              <a:spcBef>
                <a:spcPts val="0"/>
              </a:spcBef>
              <a:spcAft>
                <a:spcPts val="0"/>
              </a:spcAft>
              <a:buSzPts val="1100"/>
              <a:buNone/>
            </a:pPr>
            <a:r>
              <a:rPr lang="fr"/>
              <a:t>S’il ne demande l’asile que pour faire échec à une mesure d’éloignement ;</a:t>
            </a:r>
            <a:endParaRPr/>
          </a:p>
          <a:p>
            <a:pPr marL="0" lvl="0" indent="0" algn="l" rtl="0">
              <a:lnSpc>
                <a:spcPct val="100000"/>
              </a:lnSpc>
              <a:spcBef>
                <a:spcPts val="0"/>
              </a:spcBef>
              <a:spcAft>
                <a:spcPts val="0"/>
              </a:spcAft>
              <a:buSzPts val="1100"/>
              <a:buNone/>
            </a:pPr>
            <a:r>
              <a:rPr lang="fr"/>
              <a:t>Si sa présence constitue une menace grave pour l’ordre public, la sécurité publique ou la sûreté de l’État.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Pour un </a:t>
            </a:r>
            <a:r>
              <a:rPr lang="fr" u="sng"/>
              <a:t>mineur</a:t>
            </a:r>
            <a:r>
              <a:rPr lang="fr"/>
              <a:t>, </a:t>
            </a:r>
            <a:r>
              <a:rPr lang="fr">
                <a:solidFill>
                  <a:schemeClr val="dk1"/>
                </a:solidFill>
                <a:latin typeface="Calibri"/>
                <a:ea typeface="Calibri"/>
                <a:cs typeface="Calibri"/>
                <a:sym typeface="Calibri"/>
              </a:rPr>
              <a:t>Le placement en</a:t>
            </a:r>
            <a:r>
              <a:rPr lang="fr" b="1">
                <a:solidFill>
                  <a:srgbClr val="0070C0"/>
                </a:solidFill>
                <a:latin typeface="Calibri"/>
                <a:ea typeface="Calibri"/>
                <a:cs typeface="Calibri"/>
                <a:sym typeface="Calibri"/>
              </a:rPr>
              <a:t> procédure accélérée </a:t>
            </a:r>
            <a:r>
              <a:rPr lang="fr">
                <a:solidFill>
                  <a:schemeClr val="dk1"/>
                </a:solidFill>
                <a:latin typeface="Calibri"/>
                <a:ea typeface="Calibri"/>
                <a:cs typeface="Calibri"/>
                <a:sym typeface="Calibri"/>
              </a:rPr>
              <a:t>n’est possible que dans trois cas (L.531-30) : </a:t>
            </a:r>
            <a:endParaRPr/>
          </a:p>
          <a:p>
            <a:pPr marL="342900" lvl="0" indent="0" algn="l" rtl="0">
              <a:lnSpc>
                <a:spcPct val="100000"/>
              </a:lnSpc>
              <a:spcBef>
                <a:spcPts val="0"/>
              </a:spcBef>
              <a:spcAft>
                <a:spcPts val="0"/>
              </a:spcAft>
              <a:buSzPts val="1100"/>
              <a:buNone/>
            </a:pPr>
            <a:r>
              <a:rPr lang="fr">
                <a:solidFill>
                  <a:schemeClr val="dk1"/>
                </a:solidFill>
                <a:latin typeface="Calibri"/>
                <a:ea typeface="Calibri"/>
                <a:cs typeface="Calibri"/>
                <a:sym typeface="Calibri"/>
              </a:rPr>
              <a:t>	- Le MNA est originaire d’un pays d’origine sûr</a:t>
            </a:r>
            <a:endParaRPr strike="sngStrike">
              <a:solidFill>
                <a:schemeClr val="dk1"/>
              </a:solidFill>
              <a:latin typeface="Calibri"/>
              <a:ea typeface="Calibri"/>
              <a:cs typeface="Calibri"/>
              <a:sym typeface="Calibri"/>
            </a:endParaRPr>
          </a:p>
          <a:p>
            <a:pPr marL="342900" lvl="0" indent="0" algn="l" rtl="0">
              <a:lnSpc>
                <a:spcPct val="100000"/>
              </a:lnSpc>
              <a:spcBef>
                <a:spcPts val="0"/>
              </a:spcBef>
              <a:spcAft>
                <a:spcPts val="0"/>
              </a:spcAft>
              <a:buSzPts val="1100"/>
              <a:buNone/>
            </a:pPr>
            <a:r>
              <a:rPr lang="fr">
                <a:solidFill>
                  <a:schemeClr val="dk1"/>
                </a:solidFill>
                <a:latin typeface="Calibri"/>
                <a:ea typeface="Calibri"/>
                <a:cs typeface="Calibri"/>
                <a:sym typeface="Calibri"/>
              </a:rPr>
              <a:t>	- Le MNA dépose une demande de réexamen jugée recevable </a:t>
            </a:r>
            <a:endParaRPr/>
          </a:p>
          <a:p>
            <a:pPr marL="342900" lvl="0" indent="0" algn="l" rtl="0">
              <a:lnSpc>
                <a:spcPct val="100000"/>
              </a:lnSpc>
              <a:spcBef>
                <a:spcPts val="0"/>
              </a:spcBef>
              <a:spcAft>
                <a:spcPts val="0"/>
              </a:spcAft>
              <a:buSzPts val="1100"/>
              <a:buNone/>
            </a:pPr>
            <a:r>
              <a:rPr lang="fr">
                <a:solidFill>
                  <a:schemeClr val="dk1"/>
                </a:solidFill>
                <a:latin typeface="Calibri"/>
                <a:ea typeface="Calibri"/>
                <a:cs typeface="Calibri"/>
                <a:sym typeface="Calibri"/>
              </a:rPr>
              <a:t>	- Le MNA présente une menace à l’ordre public ou à la sécurité de l’Etat.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b="1" i="1"/>
              <a:t>Remarque :</a:t>
            </a:r>
            <a:r>
              <a:rPr lang="fr" b="1"/>
              <a:t> L’Ofpra a la possibilité de reclasser la demande en procédure normale au cours de l’instruction s’il l’estime nécessaire au vu du dossier ou de la situation particulière.</a:t>
            </a:r>
            <a:endParaRPr/>
          </a:p>
        </p:txBody>
      </p:sp>
      <p:sp>
        <p:nvSpPr>
          <p:cNvPr id="435" name="Google Shape;435;g325b501c3db_0_5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4" name="Google Shape;444;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100"/>
              <a:buNone/>
            </a:pPr>
            <a:r>
              <a:rPr lang="fr" sz="2000">
                <a:latin typeface="Arial"/>
                <a:ea typeface="Arial"/>
                <a:cs typeface="Arial"/>
                <a:sym typeface="Arial"/>
              </a:rPr>
              <a:t>Le cas échéant, il faut joindre également la </a:t>
            </a:r>
            <a:r>
              <a:rPr lang="fr" sz="2000" b="1">
                <a:latin typeface="Arial"/>
                <a:ea typeface="Arial"/>
                <a:cs typeface="Arial"/>
                <a:sym typeface="Arial"/>
              </a:rPr>
              <a:t>notice d’information sur les motifs du classement de la demande en procédure accélérée par la préfecture. </a:t>
            </a:r>
            <a:endParaRPr sz="2000">
              <a:latin typeface="Arial"/>
              <a:ea typeface="Arial"/>
              <a:cs typeface="Arial"/>
              <a:sym typeface="Arial"/>
            </a:endParaRPr>
          </a:p>
          <a:p>
            <a:pPr marL="0" lvl="0" indent="0" algn="just" rtl="0">
              <a:lnSpc>
                <a:spcPct val="100000"/>
              </a:lnSpc>
              <a:spcBef>
                <a:spcPts val="0"/>
              </a:spcBef>
              <a:spcAft>
                <a:spcPts val="0"/>
              </a:spcAft>
              <a:buSzPts val="1100"/>
              <a:buNone/>
            </a:pPr>
            <a:endParaRPr sz="2000">
              <a:latin typeface="Arial"/>
              <a:ea typeface="Arial"/>
              <a:cs typeface="Arial"/>
              <a:sym typeface="Arial"/>
            </a:endParaRPr>
          </a:p>
          <a:p>
            <a:pPr marL="0" lvl="0" indent="0" algn="just" rtl="0">
              <a:lnSpc>
                <a:spcPct val="100000"/>
              </a:lnSpc>
              <a:spcBef>
                <a:spcPts val="0"/>
              </a:spcBef>
              <a:spcAft>
                <a:spcPts val="0"/>
              </a:spcAft>
              <a:buSzPts val="1100"/>
              <a:buNone/>
            </a:pPr>
            <a:r>
              <a:rPr lang="fr" sz="2000" b="1">
                <a:latin typeface="Arial"/>
                <a:ea typeface="Arial"/>
                <a:cs typeface="Arial"/>
                <a:sym typeface="Arial"/>
              </a:rPr>
              <a:t>La lettre d’introduction </a:t>
            </a:r>
            <a:r>
              <a:rPr lang="fr" sz="2000">
                <a:latin typeface="Arial"/>
                <a:ea typeface="Arial"/>
                <a:cs typeface="Arial"/>
                <a:sym typeface="Arial"/>
              </a:rPr>
              <a:t>est très importante, à conserver absolument. Elle contient </a:t>
            </a:r>
            <a:r>
              <a:rPr lang="fr" sz="2000" b="1">
                <a:latin typeface="Arial"/>
                <a:ea typeface="Arial"/>
                <a:cs typeface="Arial"/>
                <a:sym typeface="Arial"/>
              </a:rPr>
              <a:t>le n° de dossier de l’Ofpra </a:t>
            </a:r>
            <a:r>
              <a:rPr lang="fr" sz="2000">
                <a:latin typeface="Arial"/>
                <a:ea typeface="Arial"/>
                <a:cs typeface="Arial"/>
                <a:sym typeface="Arial"/>
              </a:rPr>
              <a:t>qu’il faut mentionner à chaque fois qu’il y a lieu de contacter l’Ofpra.</a:t>
            </a:r>
            <a:endParaRPr/>
          </a:p>
          <a:p>
            <a:pPr marL="0" lvl="0" indent="0" algn="just" rtl="0">
              <a:lnSpc>
                <a:spcPct val="100000"/>
              </a:lnSpc>
              <a:spcBef>
                <a:spcPts val="0"/>
              </a:spcBef>
              <a:spcAft>
                <a:spcPts val="0"/>
              </a:spcAft>
              <a:buSzPts val="1100"/>
              <a:buNone/>
            </a:pPr>
            <a:endParaRPr sz="2000">
              <a:latin typeface="Arial"/>
              <a:ea typeface="Arial"/>
              <a:cs typeface="Arial"/>
              <a:sym typeface="Arial"/>
            </a:endParaRPr>
          </a:p>
          <a:p>
            <a:pPr marL="0" lvl="0" indent="0" algn="just" rtl="0">
              <a:lnSpc>
                <a:spcPct val="100000"/>
              </a:lnSpc>
              <a:spcBef>
                <a:spcPts val="0"/>
              </a:spcBef>
              <a:spcAft>
                <a:spcPts val="0"/>
              </a:spcAft>
              <a:buSzPts val="1100"/>
              <a:buNone/>
            </a:pPr>
            <a:r>
              <a:rPr lang="fr">
                <a:latin typeface="Arial"/>
                <a:ea typeface="Arial"/>
                <a:cs typeface="Arial"/>
                <a:sym typeface="Arial"/>
              </a:rPr>
              <a:t>Le récit écrit sert de base à l’officier de protection qui recevra le mineur. L’entretien sera l’occasion de compléter et préciser les informations contenues dans le formulaire et le récit. Ainsi, </a:t>
            </a:r>
            <a:r>
              <a:rPr lang="fr" b="1">
                <a:latin typeface="Arial"/>
                <a:ea typeface="Arial"/>
                <a:cs typeface="Arial"/>
                <a:sym typeface="Arial"/>
              </a:rPr>
              <a:t>le mineur ne doit pas s’inquiéter s’il n’est pas en capacité de présenter un récit écrit très détaillé. </a:t>
            </a:r>
            <a:endParaRPr>
              <a:latin typeface="Arial"/>
              <a:ea typeface="Arial"/>
              <a:cs typeface="Arial"/>
              <a:sym typeface="Arial"/>
            </a:endParaRPr>
          </a:p>
          <a:p>
            <a:pPr marL="0" lvl="0" indent="0" algn="just" rtl="0">
              <a:lnSpc>
                <a:spcPct val="100000"/>
              </a:lnSpc>
              <a:spcBef>
                <a:spcPts val="0"/>
              </a:spcBef>
              <a:spcAft>
                <a:spcPts val="0"/>
              </a:spcAft>
              <a:buSzPts val="1100"/>
              <a:buNone/>
            </a:pPr>
            <a:endParaRPr>
              <a:latin typeface="Arial"/>
              <a:ea typeface="Arial"/>
              <a:cs typeface="Arial"/>
              <a:sym typeface="Arial"/>
            </a:endParaRPr>
          </a:p>
          <a:p>
            <a:pPr marL="0" lvl="0" indent="0" algn="just" rtl="0">
              <a:lnSpc>
                <a:spcPct val="100000"/>
              </a:lnSpc>
              <a:spcBef>
                <a:spcPts val="0"/>
              </a:spcBef>
              <a:spcAft>
                <a:spcPts val="0"/>
              </a:spcAft>
              <a:buSzPts val="1100"/>
              <a:buNone/>
            </a:pPr>
            <a:r>
              <a:rPr lang="fr">
                <a:latin typeface="Arial"/>
                <a:ea typeface="Arial"/>
                <a:cs typeface="Arial"/>
                <a:sym typeface="Arial"/>
              </a:rPr>
              <a:t>Il n’est </a:t>
            </a:r>
            <a:r>
              <a:rPr lang="fr" b="1">
                <a:latin typeface="Arial"/>
                <a:ea typeface="Arial"/>
                <a:cs typeface="Arial"/>
                <a:sym typeface="Arial"/>
              </a:rPr>
              <a:t>pas utile d’envoyer des documents sur la situation générale du pays d’origine </a:t>
            </a:r>
            <a:r>
              <a:rPr lang="fr">
                <a:latin typeface="Arial"/>
                <a:ea typeface="Arial"/>
                <a:cs typeface="Arial"/>
                <a:sym typeface="Arial"/>
              </a:rPr>
              <a:t>ou de la décrire dans le récit. Les officiers de protection sont formés sur les pays qu’ils traitent et disposent d’un service de documentation et de nombreux documents pour se tenir informés. </a:t>
            </a:r>
            <a:endParaRPr/>
          </a:p>
          <a:p>
            <a:pPr marL="0" lvl="0" indent="0" algn="just" rtl="0">
              <a:lnSpc>
                <a:spcPct val="100000"/>
              </a:lnSpc>
              <a:spcBef>
                <a:spcPts val="0"/>
              </a:spcBef>
              <a:spcAft>
                <a:spcPts val="0"/>
              </a:spcAft>
              <a:buSzPts val="1100"/>
              <a:buNone/>
            </a:pPr>
            <a:endParaRPr>
              <a:latin typeface="Arial"/>
              <a:ea typeface="Arial"/>
              <a:cs typeface="Arial"/>
              <a:sym typeface="Arial"/>
            </a:endParaRPr>
          </a:p>
        </p:txBody>
      </p:sp>
      <p:sp>
        <p:nvSpPr>
          <p:cNvPr id="445" name="Google Shape;445;p17:notes"/>
          <p:cNvSpPr txBox="1"/>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Calibri"/>
                <a:ea typeface="Calibri"/>
                <a:cs typeface="Calibri"/>
                <a:sym typeface="Calibri"/>
              </a:rPr>
              <a:t>25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25b501c3db_0_6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2" name="Google Shape;452;g325b501c3db_0_6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2000">
              <a:latin typeface="Arial"/>
              <a:ea typeface="Arial"/>
              <a:cs typeface="Arial"/>
              <a:sym typeface="Arial"/>
            </a:endParaRPr>
          </a:p>
        </p:txBody>
      </p:sp>
      <p:sp>
        <p:nvSpPr>
          <p:cNvPr id="453" name="Google Shape;453;g325b501c3db_0_616:notes"/>
          <p:cNvSpPr txBox="1"/>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Calibri"/>
                <a:ea typeface="Calibri"/>
                <a:cs typeface="Calibri"/>
                <a:sym typeface="Calibri"/>
              </a:rPr>
              <a:t>26</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25b501c3db_0_6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1" name="Google Shape;461;g325b501c3db_0_6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fr" sz="2000">
                <a:latin typeface="Arial"/>
                <a:ea typeface="Arial"/>
                <a:cs typeface="Arial"/>
                <a:sym typeface="Arial"/>
              </a:rPr>
              <a:t>La présence de l’avocat ou du représentant d’une association habilitée doit faire l’objet d’une information préalable de l’Ofpra, avant l’entretien, à l’adresse fonctionnelle de la division dans laquelle la demande d’asile est instruite. Cette adresse est mentionnée sur la convocation adressée au demandeur d’asile.  </a:t>
            </a:r>
            <a:endParaRPr sz="2000">
              <a:latin typeface="Arial"/>
              <a:ea typeface="Arial"/>
              <a:cs typeface="Arial"/>
              <a:sym typeface="Arial"/>
            </a:endParaRPr>
          </a:p>
          <a:p>
            <a:pPr marL="0" lvl="0" indent="0" algn="l" rtl="0">
              <a:lnSpc>
                <a:spcPct val="100000"/>
              </a:lnSpc>
              <a:spcBef>
                <a:spcPts val="0"/>
              </a:spcBef>
              <a:spcAft>
                <a:spcPts val="0"/>
              </a:spcAft>
              <a:buSzPts val="1100"/>
              <a:buNone/>
            </a:pPr>
            <a:endParaRPr sz="2000">
              <a:latin typeface="Arial"/>
              <a:ea typeface="Arial"/>
              <a:cs typeface="Arial"/>
              <a:sym typeface="Arial"/>
            </a:endParaRPr>
          </a:p>
        </p:txBody>
      </p:sp>
      <p:sp>
        <p:nvSpPr>
          <p:cNvPr id="462" name="Google Shape;462;g325b501c3db_0_640:notes"/>
          <p:cNvSpPr txBox="1"/>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Calibri"/>
                <a:ea typeface="Calibri"/>
                <a:cs typeface="Calibri"/>
                <a:sym typeface="Calibri"/>
              </a:rPr>
              <a:t>27</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25b501c3db_0_6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1" name="Google Shape;471;g325b501c3db_0_6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16000" lvl="0" indent="-216000" algn="l" rtl="0">
              <a:lnSpc>
                <a:spcPct val="100000"/>
              </a:lnSpc>
              <a:spcBef>
                <a:spcPts val="0"/>
              </a:spcBef>
              <a:spcAft>
                <a:spcPts val="0"/>
              </a:spcAft>
              <a:buSzPts val="1100"/>
              <a:buNone/>
            </a:pPr>
            <a:r>
              <a:rPr lang="fr" b="1">
                <a:solidFill>
                  <a:srgbClr val="000000"/>
                </a:solidFill>
              </a:rPr>
              <a:t>Sources : https://www.ofpra.gouv.fr/fr/asile/l-instruction-des-demandes-de/l-instruction</a:t>
            </a:r>
            <a:endParaRPr>
              <a:latin typeface="Arial"/>
              <a:ea typeface="Arial"/>
              <a:cs typeface="Arial"/>
              <a:sym typeface="Arial"/>
            </a:endParaRPr>
          </a:p>
          <a:p>
            <a:pPr marL="0" lvl="0" indent="0" algn="l" rtl="0">
              <a:lnSpc>
                <a:spcPct val="100000"/>
              </a:lnSpc>
              <a:spcBef>
                <a:spcPts val="0"/>
              </a:spcBef>
              <a:spcAft>
                <a:spcPts val="0"/>
              </a:spcAft>
              <a:buSzPts val="1100"/>
              <a:buNone/>
            </a:pPr>
            <a:r>
              <a:rPr lang="fr" b="1">
                <a:solidFill>
                  <a:srgbClr val="000000"/>
                </a:solidFill>
              </a:rPr>
              <a:t>Guide de l’asile pour les mineurs non accompagnés en France – 2019</a:t>
            </a:r>
            <a:r>
              <a:rPr lang="fr">
                <a:solidFill>
                  <a:srgbClr val="000000"/>
                </a:solidFill>
              </a:rPr>
              <a:t>. </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p:txBody>
      </p:sp>
      <p:sp>
        <p:nvSpPr>
          <p:cNvPr id="472" name="Google Shape;472;g325b501c3db_0_653:notes"/>
          <p:cNvSpPr txBox="1"/>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Calibri"/>
                <a:ea typeface="Calibri"/>
                <a:cs typeface="Calibri"/>
                <a:sym typeface="Calibri"/>
              </a:rPr>
              <a:t>28</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25b501c3db_0_6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0" name="Google Shape;480;g325b501c3db_0_6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fr" sz="2000">
                <a:latin typeface="Arial"/>
                <a:ea typeface="Arial"/>
                <a:cs typeface="Arial"/>
                <a:sym typeface="Arial"/>
              </a:rPr>
              <a:t>Source : </a:t>
            </a:r>
            <a:endParaRPr/>
          </a:p>
          <a:p>
            <a:pPr marL="0" lvl="0" indent="0" algn="l" rtl="0">
              <a:lnSpc>
                <a:spcPct val="100000"/>
              </a:lnSpc>
              <a:spcBef>
                <a:spcPts val="0"/>
              </a:spcBef>
              <a:spcAft>
                <a:spcPts val="0"/>
              </a:spcAft>
              <a:buSzPts val="1100"/>
              <a:buNone/>
            </a:pPr>
            <a:r>
              <a:rPr lang="fr" sz="2000" b="1" u="sng">
                <a:solidFill>
                  <a:srgbClr val="0822E2"/>
                </a:solidFill>
                <a:latin typeface="Arial"/>
                <a:ea typeface="Arial"/>
                <a:cs typeface="Arial"/>
                <a:sym typeface="Arial"/>
              </a:rPr>
              <a:t>https://www.ofpra.gouv.fr/fr/asile/les-voies-de-recours</a:t>
            </a:r>
            <a:endParaRPr/>
          </a:p>
          <a:p>
            <a:pPr marL="0" lvl="0" indent="0" algn="l" rtl="0">
              <a:lnSpc>
                <a:spcPct val="100000"/>
              </a:lnSpc>
              <a:spcBef>
                <a:spcPts val="0"/>
              </a:spcBef>
              <a:spcAft>
                <a:spcPts val="0"/>
              </a:spcAft>
              <a:buSzPts val="1100"/>
              <a:buNone/>
            </a:pPr>
            <a:endParaRPr sz="2000">
              <a:solidFill>
                <a:srgbClr val="0822E2"/>
              </a:solidFill>
              <a:latin typeface="Arial"/>
              <a:ea typeface="Arial"/>
              <a:cs typeface="Arial"/>
              <a:sym typeface="Arial"/>
            </a:endParaRPr>
          </a:p>
          <a:p>
            <a:pPr marL="0" lvl="0" indent="0" algn="l" rtl="0">
              <a:lnSpc>
                <a:spcPct val="100000"/>
              </a:lnSpc>
              <a:spcBef>
                <a:spcPts val="0"/>
              </a:spcBef>
              <a:spcAft>
                <a:spcPts val="0"/>
              </a:spcAft>
              <a:buSzPts val="1100"/>
              <a:buNone/>
            </a:pPr>
            <a:r>
              <a:rPr lang="fr" sz="2000">
                <a:solidFill>
                  <a:srgbClr val="0822E2"/>
                </a:solidFill>
                <a:latin typeface="Arial"/>
                <a:ea typeface="Arial"/>
                <a:cs typeface="Arial"/>
                <a:sym typeface="Arial"/>
              </a:rPr>
              <a:t>Consulter également le site internet de la Cour nationale du droit d’asile : </a:t>
            </a:r>
            <a:r>
              <a:rPr lang="fr" sz="2000" b="1" u="sng">
                <a:solidFill>
                  <a:srgbClr val="0822E2"/>
                </a:solidFill>
                <a:latin typeface="Arial"/>
                <a:ea typeface="Arial"/>
                <a:cs typeface="Arial"/>
                <a:sym typeface="Arial"/>
              </a:rPr>
              <a:t>www.cnda.gouv.fr</a:t>
            </a:r>
            <a:endParaRPr sz="2000" b="1" u="sng">
              <a:solidFill>
                <a:srgbClr val="0822E2"/>
              </a:solidFill>
              <a:latin typeface="Arial"/>
              <a:ea typeface="Arial"/>
              <a:cs typeface="Arial"/>
              <a:sym typeface="Arial"/>
            </a:endParaRPr>
          </a:p>
          <a:p>
            <a:pPr marL="0" lvl="0" indent="0" algn="l" rtl="0">
              <a:lnSpc>
                <a:spcPct val="100000"/>
              </a:lnSpc>
              <a:spcBef>
                <a:spcPts val="0"/>
              </a:spcBef>
              <a:spcAft>
                <a:spcPts val="0"/>
              </a:spcAft>
              <a:buSzPts val="1100"/>
              <a:buNone/>
            </a:pPr>
            <a:endParaRPr sz="2000" b="1" u="sng">
              <a:solidFill>
                <a:srgbClr val="0822E2"/>
              </a:solidFill>
              <a:latin typeface="Arial"/>
              <a:ea typeface="Arial"/>
              <a:cs typeface="Arial"/>
              <a:sym typeface="Arial"/>
            </a:endParaRPr>
          </a:p>
          <a:p>
            <a:pPr marL="216000" lvl="0" indent="-216000" algn="l" rtl="0">
              <a:lnSpc>
                <a:spcPct val="100000"/>
              </a:lnSpc>
              <a:spcBef>
                <a:spcPts val="0"/>
              </a:spcBef>
              <a:spcAft>
                <a:spcPts val="0"/>
              </a:spcAft>
              <a:buSzPts val="1100"/>
              <a:buNone/>
            </a:pPr>
            <a:r>
              <a:rPr lang="fr" sz="1100" b="1">
                <a:latin typeface="Arial"/>
                <a:ea typeface="Arial"/>
                <a:cs typeface="Arial"/>
                <a:sym typeface="Arial"/>
              </a:rPr>
              <a:t>Délai</a:t>
            </a:r>
            <a:r>
              <a:rPr lang="fr" sz="1100">
                <a:latin typeface="Arial"/>
                <a:ea typeface="Arial"/>
                <a:cs typeface="Arial"/>
                <a:sym typeface="Arial"/>
              </a:rPr>
              <a:t> : Le recours doit être envoyé en recommandé avec accusé de réception, par télécopie ou directement déposé au greffe de la Cour. </a:t>
            </a:r>
            <a:endParaRPr/>
          </a:p>
          <a:p>
            <a:pPr marL="216000" lvl="0" indent="-216000" algn="l" rtl="0">
              <a:lnSpc>
                <a:spcPct val="100000"/>
              </a:lnSpc>
              <a:spcBef>
                <a:spcPts val="0"/>
              </a:spcBef>
              <a:spcAft>
                <a:spcPts val="0"/>
              </a:spcAft>
              <a:buSzPts val="1100"/>
              <a:buNone/>
            </a:pPr>
            <a:r>
              <a:rPr lang="fr" sz="1100">
                <a:latin typeface="Arial"/>
                <a:ea typeface="Arial"/>
                <a:cs typeface="Arial"/>
                <a:sym typeface="Arial"/>
              </a:rPr>
              <a:t>Délai prolongé d’1 en mois en Outre-mer.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sz="2000">
              <a:latin typeface="Arial"/>
              <a:ea typeface="Arial"/>
              <a:cs typeface="Arial"/>
              <a:sym typeface="Arial"/>
            </a:endParaRPr>
          </a:p>
        </p:txBody>
      </p:sp>
      <p:sp>
        <p:nvSpPr>
          <p:cNvPr id="481" name="Google Shape;481;g325b501c3db_0_665:notes"/>
          <p:cNvSpPr txBox="1"/>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Calibri"/>
                <a:ea typeface="Calibri"/>
                <a:cs typeface="Calibri"/>
                <a:sym typeface="Calibri"/>
              </a:rPr>
              <a:t>29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f7026d9ef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2ef7026d9ef_0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06" name="Google Shape;206;g2ef7026d9ef_0_1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ef7026d9ef_0_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2ef7026d9ef_0_1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91" name="Google Shape;491;g2ef7026d9ef_0_1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9" name="Google Shape;499;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16000" lvl="0" indent="-216000" algn="l" rtl="0">
              <a:lnSpc>
                <a:spcPct val="100000"/>
              </a:lnSpc>
              <a:spcBef>
                <a:spcPts val="0"/>
              </a:spcBef>
              <a:spcAft>
                <a:spcPts val="0"/>
              </a:spcAft>
              <a:buSzPts val="1100"/>
              <a:buNone/>
            </a:pPr>
            <a:r>
              <a:rPr lang="fr" sz="2000">
                <a:solidFill>
                  <a:srgbClr val="000000"/>
                </a:solidFill>
              </a:rPr>
              <a:t>Sources : </a:t>
            </a:r>
            <a:endParaRPr sz="2000">
              <a:latin typeface="Arial"/>
              <a:ea typeface="Arial"/>
              <a:cs typeface="Arial"/>
              <a:sym typeface="Arial"/>
            </a:endParaRPr>
          </a:p>
          <a:p>
            <a:pPr marL="216000" lvl="0" indent="-216000" algn="l" rtl="0">
              <a:lnSpc>
                <a:spcPct val="100000"/>
              </a:lnSpc>
              <a:spcBef>
                <a:spcPts val="0"/>
              </a:spcBef>
              <a:spcAft>
                <a:spcPts val="0"/>
              </a:spcAft>
              <a:buSzPts val="1100"/>
              <a:buNone/>
            </a:pPr>
            <a:r>
              <a:rPr lang="fr" sz="2000" b="1">
                <a:solidFill>
                  <a:srgbClr val="000000"/>
                </a:solidFill>
              </a:rPr>
              <a:t>https://www.ofpra.gouv.fr/fr/asile/l-instruction-des-demandes-de/l-entretien</a:t>
            </a:r>
            <a:endParaRPr sz="2000">
              <a:latin typeface="Arial"/>
              <a:ea typeface="Arial"/>
              <a:cs typeface="Arial"/>
              <a:sym typeface="Arial"/>
            </a:endParaRPr>
          </a:p>
          <a:p>
            <a:pPr marL="216000" lvl="0" indent="-216000" algn="l" rtl="0">
              <a:lnSpc>
                <a:spcPct val="100000"/>
              </a:lnSpc>
              <a:spcBef>
                <a:spcPts val="0"/>
              </a:spcBef>
              <a:spcAft>
                <a:spcPts val="0"/>
              </a:spcAft>
              <a:buSzPts val="1100"/>
              <a:buNone/>
            </a:pPr>
            <a:r>
              <a:rPr lang="fr" sz="2000" b="1">
                <a:solidFill>
                  <a:srgbClr val="000000"/>
                </a:solidFill>
              </a:rPr>
              <a:t>Guide de l’asile pour les mineurs non accompagnés en France – actualisation 2019 à paraître</a:t>
            </a:r>
            <a:r>
              <a:rPr lang="fr" sz="2000">
                <a:solidFill>
                  <a:srgbClr val="000000"/>
                </a:solidFill>
              </a:rPr>
              <a:t>. </a:t>
            </a:r>
            <a:endParaRPr sz="2000">
              <a:latin typeface="Arial"/>
              <a:ea typeface="Arial"/>
              <a:cs typeface="Arial"/>
              <a:sym typeface="Arial"/>
            </a:endParaRPr>
          </a:p>
          <a:p>
            <a:pPr marL="216000" lvl="0" indent="-216000" algn="l" rtl="0">
              <a:lnSpc>
                <a:spcPct val="100000"/>
              </a:lnSpc>
              <a:spcBef>
                <a:spcPts val="0"/>
              </a:spcBef>
              <a:spcAft>
                <a:spcPts val="0"/>
              </a:spcAft>
              <a:buSzPts val="1100"/>
              <a:buNone/>
            </a:pPr>
            <a:endParaRPr sz="2000">
              <a:latin typeface="Arial"/>
              <a:ea typeface="Arial"/>
              <a:cs typeface="Arial"/>
              <a:sym typeface="Arial"/>
            </a:endParaRPr>
          </a:p>
          <a:p>
            <a:pPr marL="216000" lvl="0" indent="-216000" algn="just" rtl="0">
              <a:lnSpc>
                <a:spcPct val="100000"/>
              </a:lnSpc>
              <a:spcBef>
                <a:spcPts val="0"/>
              </a:spcBef>
              <a:spcAft>
                <a:spcPts val="0"/>
              </a:spcAft>
              <a:buSzPts val="1100"/>
              <a:buNone/>
            </a:pPr>
            <a:r>
              <a:rPr lang="fr" sz="2000" u="sng">
                <a:solidFill>
                  <a:srgbClr val="000000"/>
                </a:solidFill>
              </a:rPr>
              <a:t>Cadre d’entretien sécurisant</a:t>
            </a:r>
            <a:r>
              <a:rPr lang="fr" sz="2000">
                <a:solidFill>
                  <a:srgbClr val="000000"/>
                </a:solidFill>
              </a:rPr>
              <a:t> : explications en termes simples sur le rôle des personnes présentes, la confidentialité, la neutralité et l’absence de jugement moral.  </a:t>
            </a:r>
            <a:endParaRPr sz="2000">
              <a:latin typeface="Arial"/>
              <a:ea typeface="Arial"/>
              <a:cs typeface="Arial"/>
              <a:sym typeface="Arial"/>
            </a:endParaRPr>
          </a:p>
          <a:p>
            <a:pPr marL="216000" lvl="0" indent="-216000" algn="just" rtl="0">
              <a:lnSpc>
                <a:spcPct val="100000"/>
              </a:lnSpc>
              <a:spcBef>
                <a:spcPts val="0"/>
              </a:spcBef>
              <a:spcAft>
                <a:spcPts val="0"/>
              </a:spcAft>
              <a:buSzPts val="1100"/>
              <a:buNone/>
            </a:pPr>
            <a:r>
              <a:rPr lang="fr" sz="2000" u="sng">
                <a:solidFill>
                  <a:srgbClr val="000000"/>
                </a:solidFill>
              </a:rPr>
              <a:t>Techniques d’entretien adaptées </a:t>
            </a:r>
            <a:r>
              <a:rPr lang="fr" sz="2000">
                <a:solidFill>
                  <a:srgbClr val="000000"/>
                </a:solidFill>
              </a:rPr>
              <a:t>: formulation simple des questions, encouragement à demander des précisions, séquençages simplifiés, pas d’insistance sur dates très précises(repères chronologiques), événement situé dans le temps à travers une saison, une fête religieuse, un événement marquant dans le pays etc., questionnement en fonction des capacités cognitives et narratives. </a:t>
            </a:r>
            <a:endParaRPr sz="2000">
              <a:latin typeface="Arial"/>
              <a:ea typeface="Arial"/>
              <a:cs typeface="Arial"/>
              <a:sym typeface="Arial"/>
            </a:endParaRPr>
          </a:p>
          <a:p>
            <a:pPr marL="0" lvl="0" indent="0" algn="l" rtl="0">
              <a:lnSpc>
                <a:spcPct val="100000"/>
              </a:lnSpc>
              <a:spcBef>
                <a:spcPts val="0"/>
              </a:spcBef>
              <a:spcAft>
                <a:spcPts val="0"/>
              </a:spcAft>
              <a:buSzPts val="1100"/>
              <a:buNone/>
            </a:pPr>
            <a:endParaRPr sz="2000">
              <a:latin typeface="Arial"/>
              <a:ea typeface="Arial"/>
              <a:cs typeface="Arial"/>
              <a:sym typeface="Arial"/>
            </a:endParaRPr>
          </a:p>
        </p:txBody>
      </p:sp>
      <p:sp>
        <p:nvSpPr>
          <p:cNvPr id="500" name="Google Shape;500;p18:notes"/>
          <p:cNvSpPr txBox="1"/>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Calibri"/>
                <a:ea typeface="Calibri"/>
                <a:cs typeface="Calibri"/>
                <a:sym typeface="Calibri"/>
              </a:rPr>
              <a:t>31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073f338217_0_4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7" name="Google Shape;507;g3073f338217_0_4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16000" lvl="0" indent="-216000" algn="l" rtl="0">
              <a:lnSpc>
                <a:spcPct val="100000"/>
              </a:lnSpc>
              <a:spcBef>
                <a:spcPts val="0"/>
              </a:spcBef>
              <a:spcAft>
                <a:spcPts val="0"/>
              </a:spcAft>
              <a:buSzPts val="1100"/>
              <a:buNone/>
            </a:pPr>
            <a:r>
              <a:rPr lang="fr" sz="2000">
                <a:solidFill>
                  <a:srgbClr val="000000"/>
                </a:solidFill>
              </a:rPr>
              <a:t>Sources : </a:t>
            </a:r>
            <a:endParaRPr sz="2000">
              <a:latin typeface="Arial"/>
              <a:ea typeface="Arial"/>
              <a:cs typeface="Arial"/>
              <a:sym typeface="Arial"/>
            </a:endParaRPr>
          </a:p>
          <a:p>
            <a:pPr marL="216000" lvl="0" indent="-216000" algn="l" rtl="0">
              <a:lnSpc>
                <a:spcPct val="100000"/>
              </a:lnSpc>
              <a:spcBef>
                <a:spcPts val="0"/>
              </a:spcBef>
              <a:spcAft>
                <a:spcPts val="0"/>
              </a:spcAft>
              <a:buSzPts val="1100"/>
              <a:buNone/>
            </a:pPr>
            <a:r>
              <a:rPr lang="fr" sz="2000" b="1">
                <a:solidFill>
                  <a:srgbClr val="000000"/>
                </a:solidFill>
              </a:rPr>
              <a:t>https://www.ofpra.gouv.fr/fr/asile/l-instruction-des-demandes-de/l-entretien</a:t>
            </a:r>
            <a:endParaRPr sz="2000">
              <a:latin typeface="Arial"/>
              <a:ea typeface="Arial"/>
              <a:cs typeface="Arial"/>
              <a:sym typeface="Arial"/>
            </a:endParaRPr>
          </a:p>
          <a:p>
            <a:pPr marL="216000" lvl="0" indent="-216000" algn="l" rtl="0">
              <a:lnSpc>
                <a:spcPct val="100000"/>
              </a:lnSpc>
              <a:spcBef>
                <a:spcPts val="0"/>
              </a:spcBef>
              <a:spcAft>
                <a:spcPts val="0"/>
              </a:spcAft>
              <a:buSzPts val="1100"/>
              <a:buNone/>
            </a:pPr>
            <a:r>
              <a:rPr lang="fr" sz="2000" b="1">
                <a:solidFill>
                  <a:srgbClr val="000000"/>
                </a:solidFill>
              </a:rPr>
              <a:t>Guide de l’asile pour les mineurs non accompagnés en France – actualisation 2019 à paraître</a:t>
            </a:r>
            <a:r>
              <a:rPr lang="fr" sz="2000">
                <a:solidFill>
                  <a:srgbClr val="000000"/>
                </a:solidFill>
              </a:rPr>
              <a:t>. </a:t>
            </a:r>
            <a:endParaRPr sz="2000">
              <a:latin typeface="Arial"/>
              <a:ea typeface="Arial"/>
              <a:cs typeface="Arial"/>
              <a:sym typeface="Arial"/>
            </a:endParaRPr>
          </a:p>
          <a:p>
            <a:pPr marL="216000" lvl="0" indent="-216000" algn="l" rtl="0">
              <a:lnSpc>
                <a:spcPct val="100000"/>
              </a:lnSpc>
              <a:spcBef>
                <a:spcPts val="0"/>
              </a:spcBef>
              <a:spcAft>
                <a:spcPts val="0"/>
              </a:spcAft>
              <a:buSzPts val="1100"/>
              <a:buNone/>
            </a:pPr>
            <a:endParaRPr sz="2000">
              <a:latin typeface="Arial"/>
              <a:ea typeface="Arial"/>
              <a:cs typeface="Arial"/>
              <a:sym typeface="Arial"/>
            </a:endParaRPr>
          </a:p>
          <a:p>
            <a:pPr marL="216000" lvl="0" indent="-216000" algn="just" rtl="0">
              <a:lnSpc>
                <a:spcPct val="100000"/>
              </a:lnSpc>
              <a:spcBef>
                <a:spcPts val="0"/>
              </a:spcBef>
              <a:spcAft>
                <a:spcPts val="0"/>
              </a:spcAft>
              <a:buSzPts val="1100"/>
              <a:buNone/>
            </a:pPr>
            <a:r>
              <a:rPr lang="fr" sz="2000" u="sng">
                <a:solidFill>
                  <a:srgbClr val="000000"/>
                </a:solidFill>
              </a:rPr>
              <a:t>Cadre d’entretien sécurisant</a:t>
            </a:r>
            <a:r>
              <a:rPr lang="fr" sz="2000">
                <a:solidFill>
                  <a:srgbClr val="000000"/>
                </a:solidFill>
              </a:rPr>
              <a:t> : explications en termes simples sur le rôle des personnes présentes, la confidentialité, la neutralité et l’absence de jugement moral.  </a:t>
            </a:r>
            <a:endParaRPr sz="2000">
              <a:latin typeface="Arial"/>
              <a:ea typeface="Arial"/>
              <a:cs typeface="Arial"/>
              <a:sym typeface="Arial"/>
            </a:endParaRPr>
          </a:p>
          <a:p>
            <a:pPr marL="216000" lvl="0" indent="-216000" algn="just" rtl="0">
              <a:lnSpc>
                <a:spcPct val="100000"/>
              </a:lnSpc>
              <a:spcBef>
                <a:spcPts val="0"/>
              </a:spcBef>
              <a:spcAft>
                <a:spcPts val="0"/>
              </a:spcAft>
              <a:buSzPts val="1100"/>
              <a:buNone/>
            </a:pPr>
            <a:r>
              <a:rPr lang="fr" sz="2000" u="sng">
                <a:solidFill>
                  <a:srgbClr val="000000"/>
                </a:solidFill>
              </a:rPr>
              <a:t>Techniques d’entretien adaptées </a:t>
            </a:r>
            <a:r>
              <a:rPr lang="fr" sz="2000">
                <a:solidFill>
                  <a:srgbClr val="000000"/>
                </a:solidFill>
              </a:rPr>
              <a:t>: formulation simple des questions, encouragement à demander des précisions, séquençages simplifiés, pas d’insistance sur dates très précises(repères chronologiques), événement situé dans le temps à travers une saison, une fête religieuse, un événement marquant dans le pays etc., questionnement en fonction des capacités cognitives et narratives. </a:t>
            </a:r>
            <a:endParaRPr sz="2000">
              <a:latin typeface="Arial"/>
              <a:ea typeface="Arial"/>
              <a:cs typeface="Arial"/>
              <a:sym typeface="Arial"/>
            </a:endParaRPr>
          </a:p>
          <a:p>
            <a:pPr marL="0" lvl="0" indent="0" algn="l" rtl="0">
              <a:lnSpc>
                <a:spcPct val="100000"/>
              </a:lnSpc>
              <a:spcBef>
                <a:spcPts val="0"/>
              </a:spcBef>
              <a:spcAft>
                <a:spcPts val="0"/>
              </a:spcAft>
              <a:buSzPts val="1100"/>
              <a:buNone/>
            </a:pPr>
            <a:endParaRPr sz="2000">
              <a:latin typeface="Arial"/>
              <a:ea typeface="Arial"/>
              <a:cs typeface="Arial"/>
              <a:sym typeface="Arial"/>
            </a:endParaRPr>
          </a:p>
        </p:txBody>
      </p:sp>
      <p:sp>
        <p:nvSpPr>
          <p:cNvPr id="508" name="Google Shape;508;g3073f338217_0_481:notes"/>
          <p:cNvSpPr txBox="1"/>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Calibri"/>
                <a:ea typeface="Calibri"/>
                <a:cs typeface="Calibri"/>
                <a:sym typeface="Calibri"/>
              </a:rPr>
              <a:t>32</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325b501c3db_0_8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fr"/>
              <a:t>Source : https://www.ofpra.gouv.fr/fr/asile/les-differents-types-de-protection/l-asile-constitutionnel</a:t>
            </a: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fr"/>
              <a:t>L’asile constitutionnel n’est octroyé par les autorités françaises que dans de rares cas et a aussi une dimension symbolique. </a:t>
            </a:r>
            <a:endParaRPr/>
          </a:p>
          <a:p>
            <a:pPr marL="158750" lvl="0" indent="0" algn="l" rtl="0">
              <a:lnSpc>
                <a:spcPct val="100000"/>
              </a:lnSpc>
              <a:spcBef>
                <a:spcPts val="0"/>
              </a:spcBef>
              <a:spcAft>
                <a:spcPts val="0"/>
              </a:spcAft>
              <a:buSzPts val="1100"/>
              <a:buNone/>
            </a:pPr>
            <a:r>
              <a:rPr lang="fr"/>
              <a:t>Spécificité française. </a:t>
            </a:r>
            <a:endParaRPr/>
          </a:p>
        </p:txBody>
      </p:sp>
      <p:sp>
        <p:nvSpPr>
          <p:cNvPr id="517" name="Google Shape;517;g325b501c3db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25b501c3db_0_8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25b501c3db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325b501c3db_0_8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325b501c3db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325b501c3db_0_8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325b501c3db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325b501c3db_0_8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325b501c3db_0_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6" name="Google Shape;566;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16000" lvl="0" indent="-216000" algn="l" rtl="0">
              <a:lnSpc>
                <a:spcPct val="100000"/>
              </a:lnSpc>
              <a:spcBef>
                <a:spcPts val="0"/>
              </a:spcBef>
              <a:spcAft>
                <a:spcPts val="0"/>
              </a:spcAft>
              <a:buSzPts val="1100"/>
              <a:buNone/>
            </a:pPr>
            <a:r>
              <a:rPr lang="fr">
                <a:solidFill>
                  <a:srgbClr val="000000"/>
                </a:solidFill>
              </a:rPr>
              <a:t>Sources : </a:t>
            </a:r>
            <a:endParaRPr>
              <a:latin typeface="Arial"/>
              <a:ea typeface="Arial"/>
              <a:cs typeface="Arial"/>
              <a:sym typeface="Arial"/>
            </a:endParaRPr>
          </a:p>
          <a:p>
            <a:pPr marL="216000" lvl="0" indent="-216000" algn="l" rtl="0">
              <a:lnSpc>
                <a:spcPct val="100000"/>
              </a:lnSpc>
              <a:spcBef>
                <a:spcPts val="0"/>
              </a:spcBef>
              <a:spcAft>
                <a:spcPts val="0"/>
              </a:spcAft>
              <a:buSzPts val="1100"/>
              <a:buNone/>
            </a:pPr>
            <a:r>
              <a:rPr lang="fr" b="1">
                <a:solidFill>
                  <a:srgbClr val="000000"/>
                </a:solidFill>
              </a:rPr>
              <a:t>https://www.ofpra.gouv.fr/fr/asile/l-instruction-des-demandes-de/l-entretien</a:t>
            </a:r>
            <a:endParaRPr>
              <a:latin typeface="Arial"/>
              <a:ea typeface="Arial"/>
              <a:cs typeface="Arial"/>
              <a:sym typeface="Arial"/>
            </a:endParaRPr>
          </a:p>
          <a:p>
            <a:pPr marL="216000" lvl="0" indent="-216000" algn="l" rtl="0">
              <a:lnSpc>
                <a:spcPct val="100000"/>
              </a:lnSpc>
              <a:spcBef>
                <a:spcPts val="0"/>
              </a:spcBef>
              <a:spcAft>
                <a:spcPts val="0"/>
              </a:spcAft>
              <a:buSzPts val="1100"/>
              <a:buNone/>
            </a:pPr>
            <a:r>
              <a:rPr lang="fr" b="1">
                <a:solidFill>
                  <a:srgbClr val="000000"/>
                </a:solidFill>
              </a:rPr>
              <a:t>Guide de l’asile pour les mineurs non accompagnés en France – actualisation 2022 à paraître</a:t>
            </a:r>
            <a:r>
              <a:rPr lang="fr">
                <a:solidFill>
                  <a:srgbClr val="000000"/>
                </a:solidFill>
              </a:rPr>
              <a:t>. </a:t>
            </a:r>
            <a:endParaRPr>
              <a:latin typeface="Arial"/>
              <a:ea typeface="Arial"/>
              <a:cs typeface="Arial"/>
              <a:sym typeface="Arial"/>
            </a:endParaRPr>
          </a:p>
          <a:p>
            <a:pPr marL="216000" lvl="0" indent="-216000" algn="l" rtl="0">
              <a:lnSpc>
                <a:spcPct val="100000"/>
              </a:lnSpc>
              <a:spcBef>
                <a:spcPts val="0"/>
              </a:spcBef>
              <a:spcAft>
                <a:spcPts val="0"/>
              </a:spcAft>
              <a:buSzPts val="1100"/>
              <a:buNone/>
            </a:pPr>
            <a:endParaRPr>
              <a:latin typeface="Arial"/>
              <a:ea typeface="Arial"/>
              <a:cs typeface="Arial"/>
              <a:sym typeface="Arial"/>
            </a:endParaRPr>
          </a:p>
          <a:p>
            <a:pPr marL="216000" lvl="0" indent="-216000" algn="just" rtl="0">
              <a:lnSpc>
                <a:spcPct val="100000"/>
              </a:lnSpc>
              <a:spcBef>
                <a:spcPts val="0"/>
              </a:spcBef>
              <a:spcAft>
                <a:spcPts val="0"/>
              </a:spcAft>
              <a:buSzPts val="1100"/>
              <a:buNone/>
            </a:pPr>
            <a:r>
              <a:rPr lang="fr" u="sng">
                <a:solidFill>
                  <a:srgbClr val="000000"/>
                </a:solidFill>
              </a:rPr>
              <a:t>Cadre d’entretien sécurisant</a:t>
            </a:r>
            <a:r>
              <a:rPr lang="fr">
                <a:solidFill>
                  <a:srgbClr val="000000"/>
                </a:solidFill>
              </a:rPr>
              <a:t> : explications en termes simples sur le rôle des personnes présentes, la confidentialité, la neutralité et l’absence de jugement moral.  </a:t>
            </a:r>
            <a:endParaRPr>
              <a:latin typeface="Arial"/>
              <a:ea typeface="Arial"/>
              <a:cs typeface="Arial"/>
              <a:sym typeface="Arial"/>
            </a:endParaRPr>
          </a:p>
          <a:p>
            <a:pPr marL="216000" lvl="0" indent="-216000" algn="just" rtl="0">
              <a:lnSpc>
                <a:spcPct val="100000"/>
              </a:lnSpc>
              <a:spcBef>
                <a:spcPts val="0"/>
              </a:spcBef>
              <a:spcAft>
                <a:spcPts val="0"/>
              </a:spcAft>
              <a:buSzPts val="1100"/>
              <a:buNone/>
            </a:pPr>
            <a:r>
              <a:rPr lang="fr" u="sng">
                <a:solidFill>
                  <a:srgbClr val="000000"/>
                </a:solidFill>
              </a:rPr>
              <a:t>Techniques d’entretien adaptées </a:t>
            </a:r>
            <a:r>
              <a:rPr lang="fr">
                <a:solidFill>
                  <a:srgbClr val="000000"/>
                </a:solidFill>
              </a:rPr>
              <a:t>: formulation simple des questions, encouragement à demander des précisions, séquençages simplifiés, pas d’insistance sur dates très précises(repères chronologiques), événement situé dans le temps à travers une saison, une fête religieuse, un événement marquant dans le pays etc., questionnement en fonction des capacités cognitives et narratives. </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p:txBody>
      </p:sp>
      <p:sp>
        <p:nvSpPr>
          <p:cNvPr id="567" name="Google Shape;567;p20:notes"/>
          <p:cNvSpPr txBox="1"/>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Calibri"/>
                <a:ea typeface="Calibri"/>
                <a:cs typeface="Calibri"/>
                <a:sym typeface="Calibri"/>
              </a:rPr>
              <a:t>38</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4" name="Google Shape;574;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2000">
              <a:latin typeface="Arial"/>
              <a:ea typeface="Arial"/>
              <a:cs typeface="Arial"/>
              <a:sym typeface="Arial"/>
            </a:endParaRPr>
          </a:p>
        </p:txBody>
      </p:sp>
      <p:sp>
        <p:nvSpPr>
          <p:cNvPr id="575" name="Google Shape;575;p21:notes"/>
          <p:cNvSpPr txBox="1"/>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Calibri"/>
                <a:ea typeface="Calibri"/>
                <a:cs typeface="Calibri"/>
                <a:sym typeface="Calibri"/>
              </a:rPr>
              <a:t>39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25b501c3db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fr"/>
              <a:t>Données et graphique disponible dans le rapport d’activité 2020 de l’Ofpra : https://ofpra.gouv.fr/sites/default/files/atoms/files/rapport_dactivite_de_lofpra_-_2020.pdf </a:t>
            </a:r>
            <a:endParaRPr/>
          </a:p>
        </p:txBody>
      </p:sp>
      <p:sp>
        <p:nvSpPr>
          <p:cNvPr id="172" name="Google Shape;172;g325b501c3db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2" name="Google Shape;582;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16000" lvl="0" indent="-216000" algn="l" rtl="0">
              <a:lnSpc>
                <a:spcPct val="100000"/>
              </a:lnSpc>
              <a:spcBef>
                <a:spcPts val="0"/>
              </a:spcBef>
              <a:spcAft>
                <a:spcPts val="0"/>
              </a:spcAft>
              <a:buSzPts val="1100"/>
              <a:buNone/>
            </a:pPr>
            <a:r>
              <a:rPr lang="fr" b="1">
                <a:solidFill>
                  <a:srgbClr val="000000"/>
                </a:solidFill>
              </a:rPr>
              <a:t>Sources : https://www.ofpra.gouv.fr/fr/asile/l-instruction-des-demandes-de/l-instruction</a:t>
            </a:r>
            <a:endParaRPr>
              <a:latin typeface="Arial"/>
              <a:ea typeface="Arial"/>
              <a:cs typeface="Arial"/>
              <a:sym typeface="Arial"/>
            </a:endParaRPr>
          </a:p>
          <a:p>
            <a:pPr marL="0" lvl="0" indent="0" algn="l" rtl="0">
              <a:lnSpc>
                <a:spcPct val="100000"/>
              </a:lnSpc>
              <a:spcBef>
                <a:spcPts val="0"/>
              </a:spcBef>
              <a:spcAft>
                <a:spcPts val="0"/>
              </a:spcAft>
              <a:buSzPts val="1100"/>
              <a:buNone/>
            </a:pPr>
            <a:r>
              <a:rPr lang="fr" b="1">
                <a:solidFill>
                  <a:srgbClr val="000000"/>
                </a:solidFill>
              </a:rPr>
              <a:t>Guide de l’asile pour les mineurs non accompagnés en France – actualisation 2019 à paraître</a:t>
            </a:r>
            <a:r>
              <a:rPr lang="fr">
                <a:solidFill>
                  <a:srgbClr val="000000"/>
                </a:solidFill>
              </a:rPr>
              <a:t>. </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p:txBody>
      </p:sp>
      <p:sp>
        <p:nvSpPr>
          <p:cNvPr id="583" name="Google Shape;583;p22:notes"/>
          <p:cNvSpPr txBox="1"/>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Calibri"/>
                <a:ea typeface="Calibri"/>
                <a:cs typeface="Calibri"/>
                <a:sym typeface="Calibri"/>
              </a:rPr>
              <a:t>40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fr" sz="2000"/>
              <a:t>   </a:t>
            </a:r>
            <a:endParaRPr sz="2000">
              <a:latin typeface="Arial"/>
              <a:ea typeface="Arial"/>
              <a:cs typeface="Arial"/>
              <a:sym typeface="Arial"/>
            </a:endParaRPr>
          </a:p>
        </p:txBody>
      </p:sp>
      <p:sp>
        <p:nvSpPr>
          <p:cNvPr id="215" name="Google Shape;215;p3:notes"/>
          <p:cNvSpPr txBox="1"/>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rgbClr val="000000"/>
                </a:solidFill>
                <a:latin typeface="Calibri"/>
                <a:ea typeface="Calibri"/>
                <a:cs typeface="Calibri"/>
                <a:sym typeface="Calibri"/>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073f338217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3073f338217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Article 3 : décisions administratives prises dans leur intérêt supérieur </a:t>
            </a:r>
            <a:endParaRPr/>
          </a:p>
          <a:p>
            <a:pPr marL="0" lvl="0" indent="0" algn="l" rtl="0">
              <a:lnSpc>
                <a:spcPct val="100000"/>
              </a:lnSpc>
              <a:spcBef>
                <a:spcPts val="0"/>
              </a:spcBef>
              <a:spcAft>
                <a:spcPts val="0"/>
              </a:spcAft>
              <a:buSzPts val="1100"/>
              <a:buNone/>
            </a:pPr>
            <a:r>
              <a:rPr lang="fr"/>
              <a:t>Article 8 : droit à l’identité - base légale pour la demande de jugements déclaratifs ou supplétifs par un TGI en France </a:t>
            </a:r>
            <a:endParaRPr/>
          </a:p>
          <a:p>
            <a:pPr marL="0" lvl="0" indent="0" algn="l" rtl="0">
              <a:lnSpc>
                <a:spcPct val="100000"/>
              </a:lnSpc>
              <a:spcBef>
                <a:spcPts val="0"/>
              </a:spcBef>
              <a:spcAft>
                <a:spcPts val="0"/>
              </a:spcAft>
              <a:buSzPts val="1100"/>
              <a:buNone/>
            </a:pPr>
            <a:r>
              <a:rPr lang="fr"/>
              <a:t>Article 12 : droit de l’enfant de s’exprimer et d’avoir une représentation légale appropriée</a:t>
            </a:r>
            <a:endParaRPr/>
          </a:p>
          <a:p>
            <a:pPr marL="0" lvl="0" indent="0" algn="l" rtl="0">
              <a:lnSpc>
                <a:spcPct val="100000"/>
              </a:lnSpc>
              <a:spcBef>
                <a:spcPts val="0"/>
              </a:spcBef>
              <a:spcAft>
                <a:spcPts val="0"/>
              </a:spcAft>
              <a:buSzPts val="1100"/>
              <a:buNone/>
            </a:pPr>
            <a:r>
              <a:rPr lang="fr"/>
              <a:t>La Comité des Droits de l’Enfant a trouvé que la France était en violation de ces 3 articles en raison de la nature non-suspensive d’un recours contre une décision refusant la reconnaissance de la minorité de l’enfant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073f338217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3073f338217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 sz="1000">
                <a:solidFill>
                  <a:schemeClr val="dk1"/>
                </a:solidFill>
              </a:rPr>
              <a:t>L’OFPRA examine toujours l’éligibilité au statut de réfugié avant d’examiner l’éligibilité à la protection subsidiaire.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fr" sz="1000">
                <a:solidFill>
                  <a:schemeClr val="dk1"/>
                </a:solidFill>
              </a:rPr>
              <a:t>La procédure mise en œuvre dans le cadre d’une demande relative à l’apatridie est différente de la procédure d’asile. </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073f338217_0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g3073f338217_0_2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fr" sz="1000" b="1">
                <a:solidFill>
                  <a:srgbClr val="0079C2"/>
                </a:solidFill>
              </a:rPr>
              <a:t>Sources : Guide et principes directeurs sur les procédures et critères à appliquer pour déterminer le statut des réfugiés + Principes directeurs sur la protection internationale (demandes d’asile d’enfants, UNHCR). </a:t>
            </a:r>
            <a:endParaRPr sz="1000" b="1">
              <a:solidFill>
                <a:srgbClr val="0079C2"/>
              </a:solidFill>
            </a:endParaRPr>
          </a:p>
          <a:p>
            <a:pPr marL="0" lvl="0" indent="0" algn="l" rtl="0">
              <a:lnSpc>
                <a:spcPct val="100000"/>
              </a:lnSpc>
              <a:spcBef>
                <a:spcPts val="0"/>
              </a:spcBef>
              <a:spcAft>
                <a:spcPts val="0"/>
              </a:spcAft>
              <a:buSzPts val="1100"/>
              <a:buNone/>
            </a:pPr>
            <a:endParaRPr sz="1000" b="1">
              <a:solidFill>
                <a:srgbClr val="0079C2"/>
              </a:solidFill>
            </a:endParaRPr>
          </a:p>
          <a:p>
            <a:pPr marL="0" lvl="0" indent="0" algn="l" rtl="0">
              <a:lnSpc>
                <a:spcPct val="115000"/>
              </a:lnSpc>
              <a:spcBef>
                <a:spcPts val="0"/>
              </a:spcBef>
              <a:spcAft>
                <a:spcPts val="0"/>
              </a:spcAft>
              <a:buClr>
                <a:schemeClr val="dk1"/>
              </a:buClr>
              <a:buSzPts val="1100"/>
              <a:buFont typeface="Arial"/>
              <a:buNone/>
            </a:pPr>
            <a:r>
              <a:rPr lang="fr" sz="1050">
                <a:solidFill>
                  <a:srgbClr val="333333"/>
                </a:solidFill>
                <a:highlight>
                  <a:srgbClr val="FFFFFF"/>
                </a:highlight>
              </a:rPr>
              <a:t>Les </a:t>
            </a:r>
            <a:r>
              <a:rPr lang="fr" sz="1150" b="1">
                <a:solidFill>
                  <a:srgbClr val="832C6B"/>
                </a:solidFill>
              </a:rPr>
              <a:t>critères d'admission</a:t>
            </a:r>
            <a:r>
              <a:rPr lang="fr" sz="1050">
                <a:solidFill>
                  <a:srgbClr val="333333"/>
                </a:solidFill>
                <a:highlight>
                  <a:srgbClr val="FFFFFF"/>
                </a:highlight>
              </a:rPr>
              <a:t> au statut de réfugié au titre de l'asile constitutionnel sont les suivants :</a:t>
            </a:r>
            <a:endParaRPr sz="1050">
              <a:solidFill>
                <a:srgbClr val="333333"/>
              </a:solidFill>
              <a:highlight>
                <a:srgbClr val="FFFFFF"/>
              </a:highlight>
            </a:endParaRPr>
          </a:p>
          <a:p>
            <a:pPr marL="457200" lvl="0" indent="-295275" algn="l" rtl="0">
              <a:lnSpc>
                <a:spcPct val="115000"/>
              </a:lnSpc>
              <a:spcBef>
                <a:spcPts val="0"/>
              </a:spcBef>
              <a:spcAft>
                <a:spcPts val="0"/>
              </a:spcAft>
              <a:buClr>
                <a:srgbClr val="333333"/>
              </a:buClr>
              <a:buSzPts val="1050"/>
              <a:buChar char="●"/>
            </a:pPr>
            <a:r>
              <a:rPr lang="fr" sz="1050">
                <a:solidFill>
                  <a:srgbClr val="333333"/>
                </a:solidFill>
              </a:rPr>
              <a:t>existence d'une persécution effective (et donc pas seulement d'une crainte de persécution) ;</a:t>
            </a:r>
            <a:endParaRPr sz="1050">
              <a:solidFill>
                <a:srgbClr val="333333"/>
              </a:solidFill>
            </a:endParaRPr>
          </a:p>
          <a:p>
            <a:pPr marL="457200" lvl="0" indent="-295275" algn="l" rtl="0">
              <a:lnSpc>
                <a:spcPct val="115000"/>
              </a:lnSpc>
              <a:spcBef>
                <a:spcPts val="0"/>
              </a:spcBef>
              <a:spcAft>
                <a:spcPts val="0"/>
              </a:spcAft>
              <a:buClr>
                <a:srgbClr val="333333"/>
              </a:buClr>
              <a:buSzPts val="1050"/>
              <a:buChar char="●"/>
            </a:pPr>
            <a:r>
              <a:rPr lang="fr" sz="1050">
                <a:solidFill>
                  <a:srgbClr val="333333"/>
                </a:solidFill>
              </a:rPr>
              <a:t>les auteurs des persécutions peuvent être déterminés ou non, organisés ou non ;</a:t>
            </a:r>
            <a:endParaRPr sz="1050">
              <a:solidFill>
                <a:srgbClr val="333333"/>
              </a:solidFill>
            </a:endParaRPr>
          </a:p>
          <a:p>
            <a:pPr marL="457200" lvl="0" indent="-295275" algn="l" rtl="0">
              <a:lnSpc>
                <a:spcPct val="115000"/>
              </a:lnSpc>
              <a:spcBef>
                <a:spcPts val="0"/>
              </a:spcBef>
              <a:spcAft>
                <a:spcPts val="0"/>
              </a:spcAft>
              <a:buClr>
                <a:srgbClr val="333333"/>
              </a:buClr>
              <a:buSzPts val="1050"/>
              <a:buChar char="●"/>
            </a:pPr>
            <a:r>
              <a:rPr lang="fr" sz="1050">
                <a:solidFill>
                  <a:srgbClr val="333333"/>
                </a:solidFill>
              </a:rPr>
              <a:t>le demandeur a fait preuve d'un engagement actif en faveur de l'instauration d'un régime démocratique ou des valeurs qui s'y attachent (liberté d'expression, liberté d'association, liberté syndicale...) ;</a:t>
            </a:r>
            <a:endParaRPr sz="1050">
              <a:solidFill>
                <a:srgbClr val="333333"/>
              </a:solidFill>
            </a:endParaRPr>
          </a:p>
          <a:p>
            <a:pPr marL="457200" lvl="0" indent="-295275" algn="l" rtl="0">
              <a:lnSpc>
                <a:spcPct val="115000"/>
              </a:lnSpc>
              <a:spcBef>
                <a:spcPts val="0"/>
              </a:spcBef>
              <a:spcAft>
                <a:spcPts val="0"/>
              </a:spcAft>
              <a:buClr>
                <a:srgbClr val="333333"/>
              </a:buClr>
              <a:buSzPts val="1050"/>
              <a:buChar char="●"/>
            </a:pPr>
            <a:r>
              <a:rPr lang="fr" sz="1050">
                <a:solidFill>
                  <a:srgbClr val="333333"/>
                </a:solidFill>
              </a:rPr>
              <a:t>l'engagement du demandeur doit être dicté par des considérations d'intérêt général (et non d'ordre personnel).</a:t>
            </a:r>
            <a:endParaRPr sz="1050">
              <a:solidFill>
                <a:srgbClr val="333333"/>
              </a:solidFill>
            </a:endParaRPr>
          </a:p>
          <a:p>
            <a:pPr marL="0" lvl="0" indent="0" algn="l" rtl="0">
              <a:lnSpc>
                <a:spcPct val="100000"/>
              </a:lnSpc>
              <a:spcBef>
                <a:spcPts val="800"/>
              </a:spcBef>
              <a:spcAft>
                <a:spcPts val="0"/>
              </a:spcAft>
              <a:buSzPts val="1100"/>
              <a:buNone/>
            </a:pPr>
            <a:endParaRPr sz="1000" b="1">
              <a:solidFill>
                <a:srgbClr val="0079C2"/>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Il s’agit d’établir si oui ou non la crainte fondée de persécution de l’enfant est liée à un ou plusieurs des 5 motifs cités à l’article 1A(2) de la Convention de 1951.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Il suffit que le motif de la Convention soit un facteur pertinent de la persécution, </a:t>
            </a:r>
            <a:r>
              <a:rPr lang="fr" b="1"/>
              <a:t>sans qu’il soit nécessaire que ce motif soit la seule cause, ou même la cause dominante de cette persécution. </a:t>
            </a:r>
            <a:endParaRPr b="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fr" b="1" u="sng"/>
              <a:t>Race et nationalité: </a:t>
            </a:r>
            <a:endParaRPr b="1" u="sng"/>
          </a:p>
          <a:p>
            <a:pPr marL="0" lvl="0" indent="0" algn="l" rtl="0">
              <a:lnSpc>
                <a:spcPct val="100000"/>
              </a:lnSpc>
              <a:spcBef>
                <a:spcPts val="0"/>
              </a:spcBef>
              <a:spcAft>
                <a:spcPts val="0"/>
              </a:spcAft>
              <a:buSzPts val="1100"/>
              <a:buNone/>
            </a:pPr>
            <a:endParaRPr b="1" u="sng"/>
          </a:p>
          <a:p>
            <a:pPr marL="28575" lvl="0" indent="0" algn="just" rtl="0">
              <a:lnSpc>
                <a:spcPct val="107916"/>
              </a:lnSpc>
              <a:spcBef>
                <a:spcPts val="0"/>
              </a:spcBef>
              <a:spcAft>
                <a:spcPts val="0"/>
              </a:spcAft>
              <a:buClr>
                <a:schemeClr val="dk1"/>
              </a:buClr>
              <a:buSzPts val="1100"/>
              <a:buFont typeface="Arial"/>
              <a:buNone/>
            </a:pPr>
            <a:r>
              <a:rPr lang="fr">
                <a:solidFill>
                  <a:schemeClr val="dk1"/>
                </a:solidFill>
                <a:latin typeface="Calibri"/>
                <a:ea typeface="Calibri"/>
                <a:cs typeface="Calibri"/>
                <a:sym typeface="Calibri"/>
              </a:rPr>
              <a:t>Ces deux motifs de persécution doivent être compris dans leur </a:t>
            </a:r>
            <a:r>
              <a:rPr lang="fr" b="1">
                <a:solidFill>
                  <a:schemeClr val="dk1"/>
                </a:solidFill>
                <a:latin typeface="Calibri"/>
                <a:ea typeface="Calibri"/>
                <a:cs typeface="Calibri"/>
                <a:sym typeface="Calibri"/>
              </a:rPr>
              <a:t>sens large</a:t>
            </a:r>
            <a:r>
              <a:rPr lang="fr" baseline="30000">
                <a:solidFill>
                  <a:schemeClr val="dk1"/>
                </a:solidFill>
                <a:latin typeface="Calibri"/>
                <a:ea typeface="Calibri"/>
                <a:cs typeface="Calibri"/>
                <a:sym typeface="Calibri"/>
              </a:rPr>
              <a:t> </a:t>
            </a:r>
            <a:r>
              <a:rPr lang="fr" b="1">
                <a:solidFill>
                  <a:schemeClr val="dk1"/>
                </a:solidFill>
                <a:latin typeface="Calibri"/>
                <a:ea typeface="Calibri"/>
                <a:cs typeface="Calibri"/>
                <a:sym typeface="Calibri"/>
              </a:rPr>
              <a:t> </a:t>
            </a:r>
            <a:r>
              <a:rPr lang="fr">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85775" lvl="0" indent="-295275" algn="just" rtl="0">
              <a:lnSpc>
                <a:spcPct val="107916"/>
              </a:lnSpc>
              <a:spcBef>
                <a:spcPts val="800"/>
              </a:spcBef>
              <a:spcAft>
                <a:spcPts val="0"/>
              </a:spcAft>
              <a:buClr>
                <a:schemeClr val="dk1"/>
              </a:buClr>
              <a:buSzPts val="1050"/>
              <a:buFont typeface="Calibri"/>
              <a:buChar char="⮚"/>
            </a:pPr>
            <a:r>
              <a:rPr lang="fr" sz="1050">
                <a:solidFill>
                  <a:schemeClr val="dk1"/>
                </a:solidFill>
                <a:latin typeface="Calibri"/>
                <a:ea typeface="Calibri"/>
                <a:cs typeface="Calibri"/>
                <a:sym typeface="Calibri"/>
              </a:rPr>
              <a:t>La notion de race renvoie ainsi en particulier à des considérations de </a:t>
            </a:r>
            <a:r>
              <a:rPr lang="fr" sz="1050" i="1">
                <a:solidFill>
                  <a:schemeClr val="dk1"/>
                </a:solidFill>
                <a:latin typeface="Calibri"/>
                <a:ea typeface="Calibri"/>
                <a:cs typeface="Calibri"/>
                <a:sym typeface="Calibri"/>
              </a:rPr>
              <a:t>couleur</a:t>
            </a:r>
            <a:r>
              <a:rPr lang="fr" sz="1050">
                <a:solidFill>
                  <a:schemeClr val="dk1"/>
                </a:solidFill>
                <a:latin typeface="Calibri"/>
                <a:ea typeface="Calibri"/>
                <a:cs typeface="Calibri"/>
                <a:sym typeface="Calibri"/>
              </a:rPr>
              <a:t>, </a:t>
            </a:r>
            <a:r>
              <a:rPr lang="fr" sz="1050" i="1">
                <a:solidFill>
                  <a:schemeClr val="dk1"/>
                </a:solidFill>
                <a:latin typeface="Calibri"/>
                <a:ea typeface="Calibri"/>
                <a:cs typeface="Calibri"/>
                <a:sym typeface="Calibri"/>
              </a:rPr>
              <a:t>d’ascendance</a:t>
            </a:r>
            <a:r>
              <a:rPr lang="fr" sz="1050">
                <a:solidFill>
                  <a:schemeClr val="dk1"/>
                </a:solidFill>
                <a:latin typeface="Calibri"/>
                <a:ea typeface="Calibri"/>
                <a:cs typeface="Calibri"/>
                <a:sym typeface="Calibri"/>
              </a:rPr>
              <a:t> ou </a:t>
            </a:r>
            <a:r>
              <a:rPr lang="fr" sz="1050" i="1">
                <a:solidFill>
                  <a:schemeClr val="dk1"/>
                </a:solidFill>
                <a:latin typeface="Calibri"/>
                <a:ea typeface="Calibri"/>
                <a:cs typeface="Calibri"/>
                <a:sym typeface="Calibri"/>
              </a:rPr>
              <a:t>d’appartenance à un certain groupe ethnique</a:t>
            </a:r>
            <a:r>
              <a:rPr lang="fr" sz="1050">
                <a:solidFill>
                  <a:schemeClr val="dk1"/>
                </a:solidFill>
                <a:latin typeface="Calibri"/>
                <a:ea typeface="Calibri"/>
                <a:cs typeface="Calibri"/>
                <a:sym typeface="Calibri"/>
              </a:rPr>
              <a:t>. </a:t>
            </a:r>
            <a:endParaRPr sz="1050">
              <a:solidFill>
                <a:schemeClr val="dk1"/>
              </a:solidFill>
              <a:latin typeface="Calibri"/>
              <a:ea typeface="Calibri"/>
              <a:cs typeface="Calibri"/>
              <a:sym typeface="Calibri"/>
            </a:endParaRPr>
          </a:p>
          <a:p>
            <a:pPr marL="485775" lvl="0" indent="-295275" algn="just" rtl="0">
              <a:lnSpc>
                <a:spcPct val="107916"/>
              </a:lnSpc>
              <a:spcBef>
                <a:spcPts val="0"/>
              </a:spcBef>
              <a:spcAft>
                <a:spcPts val="0"/>
              </a:spcAft>
              <a:buClr>
                <a:schemeClr val="dk1"/>
              </a:buClr>
              <a:buSzPts val="1050"/>
              <a:buFont typeface="Calibri"/>
              <a:buChar char="⮚"/>
            </a:pPr>
            <a:r>
              <a:rPr lang="fr" sz="1050">
                <a:solidFill>
                  <a:schemeClr val="dk1"/>
                </a:solidFill>
                <a:latin typeface="Calibri"/>
                <a:ea typeface="Calibri"/>
                <a:cs typeface="Calibri"/>
                <a:sym typeface="Calibri"/>
              </a:rPr>
              <a:t>La notion de nationalité ne se</a:t>
            </a:r>
            <a:r>
              <a:rPr lang="fr" sz="1050" i="1">
                <a:solidFill>
                  <a:schemeClr val="dk1"/>
                </a:solidFill>
                <a:latin typeface="Calibri"/>
                <a:ea typeface="Calibri"/>
                <a:cs typeface="Calibri"/>
                <a:sym typeface="Calibri"/>
              </a:rPr>
              <a:t> limite pas au lien juridique</a:t>
            </a:r>
            <a:r>
              <a:rPr lang="fr" sz="1050">
                <a:solidFill>
                  <a:schemeClr val="dk1"/>
                </a:solidFill>
                <a:latin typeface="Calibri"/>
                <a:ea typeface="Calibri"/>
                <a:cs typeface="Calibri"/>
                <a:sym typeface="Calibri"/>
              </a:rPr>
              <a:t> entre un individu et l’Etat (nationalité, citoyenneté). </a:t>
            </a:r>
            <a:endParaRPr sz="1050">
              <a:solidFill>
                <a:schemeClr val="dk1"/>
              </a:solidFill>
              <a:latin typeface="Calibri"/>
              <a:ea typeface="Calibri"/>
              <a:cs typeface="Calibri"/>
              <a:sym typeface="Calibri"/>
            </a:endParaRPr>
          </a:p>
          <a:p>
            <a:pPr marL="28575" lvl="0" indent="0" algn="just" rtl="0">
              <a:lnSpc>
                <a:spcPct val="107916"/>
              </a:lnSpc>
              <a:spcBef>
                <a:spcPts val="800"/>
              </a:spcBef>
              <a:spcAft>
                <a:spcPts val="0"/>
              </a:spcAft>
              <a:buSzPts val="1100"/>
              <a:buNone/>
            </a:pPr>
            <a:r>
              <a:rPr lang="fr">
                <a:solidFill>
                  <a:schemeClr val="dk1"/>
                </a:solidFill>
                <a:latin typeface="Calibri"/>
                <a:ea typeface="Calibri"/>
                <a:cs typeface="Calibri"/>
                <a:sym typeface="Calibri"/>
              </a:rPr>
              <a:t>Les notions de race et de nationalité sont assimilés par l’Ofpra et la CNDA et renvoient le plus souvent à l’appartenance à un </a:t>
            </a:r>
            <a:r>
              <a:rPr lang="fr">
                <a:solidFill>
                  <a:srgbClr val="4472C4"/>
                </a:solidFill>
                <a:latin typeface="Calibri"/>
                <a:ea typeface="Calibri"/>
                <a:cs typeface="Calibri"/>
                <a:sym typeface="Calibri"/>
              </a:rPr>
              <a:t>« </a:t>
            </a:r>
            <a:r>
              <a:rPr lang="fr" b="1" u="sng">
                <a:solidFill>
                  <a:srgbClr val="4472C4"/>
                </a:solidFill>
                <a:latin typeface="Calibri"/>
                <a:ea typeface="Calibri"/>
                <a:cs typeface="Calibri"/>
                <a:sym typeface="Calibri"/>
              </a:rPr>
              <a:t>groupe ethnique  </a:t>
            </a:r>
            <a:r>
              <a:rPr lang="fr">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28575" lvl="0" indent="0" algn="just" rtl="0">
              <a:lnSpc>
                <a:spcPct val="107916"/>
              </a:lnSpc>
              <a:spcBef>
                <a:spcPts val="800"/>
              </a:spcBef>
              <a:spcAft>
                <a:spcPts val="0"/>
              </a:spcAft>
              <a:buSzPts val="1100"/>
              <a:buNone/>
            </a:pPr>
            <a:r>
              <a:rPr lang="fr" sz="1050" u="sng">
                <a:solidFill>
                  <a:schemeClr val="dk1"/>
                </a:solidFill>
                <a:latin typeface="Calibri"/>
                <a:ea typeface="Calibri"/>
                <a:cs typeface="Calibri"/>
                <a:sym typeface="Calibri"/>
              </a:rPr>
              <a:t>Exemples de persécutions fondées sur l’appartenance à un groupe ethnique : </a:t>
            </a:r>
            <a:endParaRPr sz="1050" u="sng">
              <a:solidFill>
                <a:schemeClr val="dk1"/>
              </a:solidFill>
              <a:latin typeface="Calibri"/>
              <a:ea typeface="Calibri"/>
              <a:cs typeface="Calibri"/>
              <a:sym typeface="Calibri"/>
            </a:endParaRPr>
          </a:p>
          <a:p>
            <a:pPr marL="28575" lvl="0" indent="0" algn="just" rtl="0">
              <a:lnSpc>
                <a:spcPct val="107916"/>
              </a:lnSpc>
              <a:spcBef>
                <a:spcPts val="0"/>
              </a:spcBef>
              <a:spcAft>
                <a:spcPts val="0"/>
              </a:spcAft>
              <a:buSzPts val="1100"/>
              <a:buNone/>
            </a:pPr>
            <a:endParaRPr sz="550" u="sng">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050"/>
              <a:buFont typeface="Calibri"/>
              <a:buChar char="-"/>
            </a:pPr>
            <a:r>
              <a:rPr lang="fr" sz="1050">
                <a:solidFill>
                  <a:schemeClr val="dk1"/>
                </a:solidFill>
                <a:latin typeface="Calibri"/>
                <a:ea typeface="Calibri"/>
                <a:cs typeface="Calibri"/>
                <a:sym typeface="Calibri"/>
              </a:rPr>
              <a:t>Enfants privés par les autorités de leur pays de certains droits (ex: droit d’être enregistré à la naissance, droit à l’éducation ou à l’accès à la santé) </a:t>
            </a:r>
            <a:r>
              <a:rPr lang="fr">
                <a:solidFill>
                  <a:schemeClr val="dk1"/>
                </a:solidFill>
                <a:latin typeface="Calibri"/>
                <a:ea typeface="Calibri"/>
                <a:cs typeface="Calibri"/>
                <a:sym typeface="Calibri"/>
              </a:rPr>
              <a:t>en raison de leur appartenance à un certain groupe ethnique. </a:t>
            </a:r>
            <a:endParaRPr>
              <a:solidFill>
                <a:schemeClr val="dk1"/>
              </a:solidFill>
              <a:latin typeface="Calibri"/>
              <a:ea typeface="Calibri"/>
              <a:cs typeface="Calibri"/>
              <a:sym typeface="Calibri"/>
            </a:endParaRPr>
          </a:p>
          <a:p>
            <a:pPr marL="257175" lvl="0" indent="0" algn="just" rtl="0">
              <a:lnSpc>
                <a:spcPct val="107916"/>
              </a:lnSpc>
              <a:spcBef>
                <a:spcPts val="0"/>
              </a:spcBef>
              <a:spcAft>
                <a:spcPts val="0"/>
              </a:spcAft>
              <a:buSzPts val="1100"/>
              <a:buNone/>
            </a:pPr>
            <a:endParaRPr>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050"/>
              <a:buFont typeface="Calibri"/>
              <a:buChar char="-"/>
            </a:pPr>
            <a:r>
              <a:rPr lang="fr">
                <a:solidFill>
                  <a:schemeClr val="dk1"/>
                </a:solidFill>
                <a:latin typeface="Calibri"/>
                <a:ea typeface="Calibri"/>
                <a:cs typeface="Calibri"/>
                <a:sym typeface="Calibri"/>
              </a:rPr>
              <a:t>Enfants subissant une attaque de leur village ou de leur communauté en raison de leur appartenance ethnique. </a:t>
            </a:r>
            <a:endParaRPr>
              <a:solidFill>
                <a:schemeClr val="dk1"/>
              </a:solidFill>
              <a:latin typeface="Calibri"/>
              <a:ea typeface="Calibri"/>
              <a:cs typeface="Calibri"/>
              <a:sym typeface="Calibri"/>
            </a:endParaRPr>
          </a:p>
          <a:p>
            <a:pPr marL="257175" lvl="0" indent="0" algn="just" rtl="0">
              <a:lnSpc>
                <a:spcPct val="107916"/>
              </a:lnSpc>
              <a:spcBef>
                <a:spcPts val="0"/>
              </a:spcBef>
              <a:spcAft>
                <a:spcPts val="0"/>
              </a:spcAft>
              <a:buSzPts val="1100"/>
              <a:buNone/>
            </a:pPr>
            <a:endParaRPr sz="650">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050"/>
              <a:buFont typeface="Calibri"/>
              <a:buChar char="-"/>
            </a:pPr>
            <a:r>
              <a:rPr lang="fr" sz="1050">
                <a:solidFill>
                  <a:schemeClr val="dk1"/>
                </a:solidFill>
                <a:latin typeface="Calibri"/>
                <a:ea typeface="Calibri"/>
                <a:cs typeface="Calibri"/>
                <a:sym typeface="Calibri"/>
              </a:rPr>
              <a:t>Jeunes filles exposées  à des viols, à la traite ou à l'enrôlement dans des forces ou groupes armés du fait de leur appartenance à des minorités ethniques. </a:t>
            </a:r>
            <a:endParaRPr sz="1050">
              <a:solidFill>
                <a:schemeClr val="dk1"/>
              </a:solidFill>
              <a:latin typeface="Calibri"/>
              <a:ea typeface="Calibri"/>
              <a:cs typeface="Calibri"/>
              <a:sym typeface="Calibri"/>
            </a:endParaRPr>
          </a:p>
          <a:p>
            <a:pPr marL="28575" lvl="0" indent="0" algn="just" rtl="0">
              <a:lnSpc>
                <a:spcPct val="107916"/>
              </a:lnSpc>
              <a:spcBef>
                <a:spcPts val="0"/>
              </a:spcBef>
              <a:spcAft>
                <a:spcPts val="0"/>
              </a:spcAft>
              <a:buSzPts val="1100"/>
              <a:buNone/>
            </a:pPr>
            <a:endParaRPr>
              <a:solidFill>
                <a:schemeClr val="dk1"/>
              </a:solidFill>
              <a:latin typeface="Calibri"/>
              <a:ea typeface="Calibri"/>
              <a:cs typeface="Calibri"/>
              <a:sym typeface="Calibri"/>
            </a:endParaRPr>
          </a:p>
          <a:p>
            <a:pPr marL="28575" lvl="0" indent="0" algn="just" rtl="0">
              <a:lnSpc>
                <a:spcPct val="107916"/>
              </a:lnSpc>
              <a:spcBef>
                <a:spcPts val="800"/>
              </a:spcBef>
              <a:spcAft>
                <a:spcPts val="0"/>
              </a:spcAft>
              <a:buSzPts val="1100"/>
              <a:buNone/>
            </a:pPr>
            <a:r>
              <a:rPr lang="fr" b="1" u="sng">
                <a:solidFill>
                  <a:schemeClr val="dk1"/>
                </a:solidFill>
              </a:rPr>
              <a:t>Religion: </a:t>
            </a:r>
            <a:endParaRPr b="1" u="sng">
              <a:solidFill>
                <a:schemeClr val="dk1"/>
              </a:solidFill>
            </a:endParaRPr>
          </a:p>
          <a:p>
            <a:pPr marL="0" lvl="0" indent="0" algn="just" rtl="0">
              <a:lnSpc>
                <a:spcPct val="107916"/>
              </a:lnSpc>
              <a:spcBef>
                <a:spcPts val="800"/>
              </a:spcBef>
              <a:spcAft>
                <a:spcPts val="0"/>
              </a:spcAft>
              <a:buSzPts val="1100"/>
              <a:buNone/>
            </a:pPr>
            <a:r>
              <a:rPr lang="fr" u="sng">
                <a:solidFill>
                  <a:schemeClr val="dk1"/>
                </a:solidFill>
                <a:latin typeface="Calibri"/>
                <a:ea typeface="Calibri"/>
                <a:cs typeface="Calibri"/>
                <a:sym typeface="Calibri"/>
              </a:rPr>
              <a:t>Les persécutions fondées sur la religion peuvent entraver: </a:t>
            </a:r>
            <a:endParaRPr u="sng">
              <a:solidFill>
                <a:schemeClr val="dk1"/>
              </a:solidFill>
              <a:latin typeface="Calibri"/>
              <a:ea typeface="Calibri"/>
              <a:cs typeface="Calibri"/>
              <a:sym typeface="Calibri"/>
            </a:endParaRPr>
          </a:p>
          <a:p>
            <a:pPr marL="257175" lvl="0" indent="-257175" algn="just" rtl="0">
              <a:lnSpc>
                <a:spcPct val="107916"/>
              </a:lnSpc>
              <a:spcBef>
                <a:spcPts val="800"/>
              </a:spcBef>
              <a:spcAft>
                <a:spcPts val="0"/>
              </a:spcAft>
              <a:buClr>
                <a:schemeClr val="dk1"/>
              </a:buClr>
              <a:buSzPts val="1100"/>
              <a:buFont typeface="Calibri"/>
              <a:buChar char="-"/>
            </a:pPr>
            <a:r>
              <a:rPr lang="fr">
                <a:solidFill>
                  <a:schemeClr val="dk1"/>
                </a:solidFill>
                <a:latin typeface="Calibri"/>
                <a:ea typeface="Calibri"/>
                <a:cs typeface="Calibri"/>
                <a:sym typeface="Calibri"/>
              </a:rPr>
              <a:t>le droit de croire et de pratiquer une religion ;</a:t>
            </a:r>
            <a:endParaRPr>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100"/>
              <a:buFont typeface="Calibri"/>
              <a:buChar char="-"/>
            </a:pPr>
            <a:r>
              <a:rPr lang="fr">
                <a:solidFill>
                  <a:schemeClr val="dk1"/>
                </a:solidFill>
                <a:latin typeface="Calibri"/>
                <a:ea typeface="Calibri"/>
                <a:cs typeface="Calibri"/>
                <a:sym typeface="Calibri"/>
              </a:rPr>
              <a:t>le droit ne pas avoir de religion, de ne pas pratiquer ou de refuser de pratiquer une religion ;</a:t>
            </a:r>
            <a:endParaRPr>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100"/>
              <a:buFont typeface="Calibri"/>
              <a:buChar char="-"/>
            </a:pPr>
            <a:r>
              <a:rPr lang="fr">
                <a:solidFill>
                  <a:schemeClr val="dk1"/>
                </a:solidFill>
                <a:latin typeface="Calibri"/>
                <a:ea typeface="Calibri"/>
                <a:cs typeface="Calibri"/>
                <a:sym typeface="Calibri"/>
              </a:rPr>
              <a:t>le droit de changer de religion ;</a:t>
            </a:r>
            <a:endParaRPr>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100"/>
              <a:buFont typeface="Calibri"/>
              <a:buChar char="-"/>
            </a:pPr>
            <a:r>
              <a:rPr lang="fr">
                <a:solidFill>
                  <a:schemeClr val="dk1"/>
                </a:solidFill>
                <a:latin typeface="Calibri"/>
                <a:ea typeface="Calibri"/>
                <a:cs typeface="Calibri"/>
                <a:sym typeface="Calibri"/>
              </a:rPr>
              <a:t>le droit de l’individu de vivre selon cette croyance. </a:t>
            </a:r>
            <a:endParaRPr>
              <a:solidFill>
                <a:schemeClr val="dk1"/>
              </a:solidFill>
              <a:latin typeface="Calibri"/>
              <a:ea typeface="Calibri"/>
              <a:cs typeface="Calibri"/>
              <a:sym typeface="Calibri"/>
            </a:endParaRPr>
          </a:p>
          <a:p>
            <a:pPr marL="28575" lvl="0" indent="0" algn="just" rtl="0">
              <a:lnSpc>
                <a:spcPct val="107916"/>
              </a:lnSpc>
              <a:spcBef>
                <a:spcPts val="800"/>
              </a:spcBef>
              <a:spcAft>
                <a:spcPts val="0"/>
              </a:spcAft>
              <a:buSzPts val="1100"/>
              <a:buNone/>
            </a:pPr>
            <a:r>
              <a:rPr lang="fr" sz="1050">
                <a:solidFill>
                  <a:schemeClr val="dk1"/>
                </a:solidFill>
                <a:latin typeface="Calibri"/>
                <a:ea typeface="Calibri"/>
                <a:cs typeface="Calibri"/>
                <a:sym typeface="Calibri"/>
              </a:rPr>
              <a:t>Ex : Hindous au Bangladesh ; Chrétiens de Syrie ; Yézidis d'Irak ; Rohingyas du Myanmar ; Pentecôtistes d’Erythrée, etc. </a:t>
            </a:r>
            <a:endParaRPr sz="1050">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u="sng">
                <a:solidFill>
                  <a:schemeClr val="dk1"/>
                </a:solidFill>
                <a:latin typeface="Calibri"/>
                <a:ea typeface="Calibri"/>
                <a:cs typeface="Calibri"/>
                <a:sym typeface="Calibri"/>
              </a:rPr>
              <a:t>La persécution du fait de la religion peut ainsi prendre des </a:t>
            </a:r>
            <a:r>
              <a:rPr lang="fr" b="1" u="sng">
                <a:solidFill>
                  <a:schemeClr val="dk1"/>
                </a:solidFill>
                <a:latin typeface="Calibri"/>
                <a:ea typeface="Calibri"/>
                <a:cs typeface="Calibri"/>
                <a:sym typeface="Calibri"/>
              </a:rPr>
              <a:t>formes diverses </a:t>
            </a:r>
            <a:r>
              <a:rPr lang="fr" u="sng">
                <a:solidFill>
                  <a:schemeClr val="dk1"/>
                </a:solidFill>
                <a:latin typeface="Calibri"/>
                <a:ea typeface="Calibri"/>
                <a:cs typeface="Calibri"/>
                <a:sym typeface="Calibri"/>
              </a:rPr>
              <a:t>telles que </a:t>
            </a:r>
            <a:r>
              <a:rPr lang="fr">
                <a:solidFill>
                  <a:schemeClr val="dk1"/>
                </a:solidFill>
                <a:latin typeface="Calibri"/>
                <a:ea typeface="Calibri"/>
                <a:cs typeface="Calibri"/>
                <a:sym typeface="Calibri"/>
              </a:rPr>
              <a:t>: des mesures discriminatoires en raison d’une croyance ou pratique religieuse; l’interdiction de faire partie d’une communauté religieuse ; une conversion forcée </a:t>
            </a:r>
            <a:r>
              <a:rPr lang="fr" sz="1000">
                <a:solidFill>
                  <a:schemeClr val="dk1"/>
                </a:solidFill>
                <a:latin typeface="Calibri"/>
                <a:ea typeface="Calibri"/>
                <a:cs typeface="Calibri"/>
                <a:sym typeface="Calibri"/>
              </a:rPr>
              <a:t>(liste non exhaustive)</a:t>
            </a:r>
            <a:r>
              <a:rPr lang="fr">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a:solidFill>
                  <a:schemeClr val="dk1"/>
                </a:solidFill>
                <a:latin typeface="Calibri"/>
                <a:ea typeface="Calibri"/>
                <a:cs typeface="Calibri"/>
                <a:sym typeface="Calibri"/>
              </a:rPr>
              <a:t>Des </a:t>
            </a:r>
            <a:r>
              <a:rPr lang="fr" b="1">
                <a:solidFill>
                  <a:schemeClr val="dk1"/>
                </a:solidFill>
                <a:latin typeface="Calibri"/>
                <a:ea typeface="Calibri"/>
                <a:cs typeface="Calibri"/>
                <a:sym typeface="Calibri"/>
              </a:rPr>
              <a:t>rôles et comportements peuvent également être assignés aux enfants au nom de la religion</a:t>
            </a:r>
            <a:r>
              <a:rPr lang="fr">
                <a:solidFill>
                  <a:schemeClr val="dk1"/>
                </a:solidFill>
                <a:latin typeface="Calibri"/>
                <a:ea typeface="Calibri"/>
                <a:cs typeface="Calibri"/>
                <a:sym typeface="Calibri"/>
              </a:rPr>
              <a:t>. Le fait de ne pas s’y conformer ou de refuser de le faire peut alors les exposer à des risques de persécutions fondées sur la religion. </a:t>
            </a:r>
            <a:endParaRPr>
              <a:solidFill>
                <a:schemeClr val="dk1"/>
              </a:solidFill>
              <a:latin typeface="Calibri"/>
              <a:ea typeface="Calibri"/>
              <a:cs typeface="Calibri"/>
              <a:sym typeface="Calibri"/>
            </a:endParaRPr>
          </a:p>
          <a:p>
            <a:pPr marL="0" lvl="0" indent="0" algn="just" rtl="0">
              <a:lnSpc>
                <a:spcPct val="107916"/>
              </a:lnSpc>
              <a:spcBef>
                <a:spcPts val="0"/>
              </a:spcBef>
              <a:spcAft>
                <a:spcPts val="0"/>
              </a:spcAft>
              <a:buSzPts val="1100"/>
              <a:buNone/>
            </a:pPr>
            <a:endParaRPr>
              <a:solidFill>
                <a:schemeClr val="dk1"/>
              </a:solidFill>
              <a:latin typeface="Calibri"/>
              <a:ea typeface="Calibri"/>
              <a:cs typeface="Calibri"/>
              <a:sym typeface="Calibri"/>
            </a:endParaRPr>
          </a:p>
          <a:p>
            <a:pPr marL="0" lvl="0" indent="0" algn="just" rtl="0">
              <a:lnSpc>
                <a:spcPct val="107916"/>
              </a:lnSpc>
              <a:spcBef>
                <a:spcPts val="0"/>
              </a:spcBef>
              <a:spcAft>
                <a:spcPts val="0"/>
              </a:spcAft>
              <a:buSzPts val="1100"/>
              <a:buNone/>
            </a:pPr>
            <a:r>
              <a:rPr lang="fr" sz="1200" b="1" u="sng">
                <a:solidFill>
                  <a:schemeClr val="dk1"/>
                </a:solidFill>
                <a:latin typeface="Calibri"/>
                <a:ea typeface="Calibri"/>
                <a:cs typeface="Calibri"/>
                <a:sym typeface="Calibri"/>
              </a:rPr>
              <a:t>Opinions politiques: </a:t>
            </a:r>
            <a:endParaRPr sz="1200" b="1" u="sng">
              <a:solidFill>
                <a:schemeClr val="dk1"/>
              </a:solidFill>
              <a:latin typeface="Calibri"/>
              <a:ea typeface="Calibri"/>
              <a:cs typeface="Calibri"/>
              <a:sym typeface="Calibri"/>
            </a:endParaRPr>
          </a:p>
          <a:p>
            <a:pPr marL="0" lvl="0" indent="0" algn="just" rtl="0">
              <a:lnSpc>
                <a:spcPct val="107916"/>
              </a:lnSpc>
              <a:spcBef>
                <a:spcPts val="0"/>
              </a:spcBef>
              <a:spcAft>
                <a:spcPts val="0"/>
              </a:spcAft>
              <a:buSzPts val="1100"/>
              <a:buNone/>
            </a:pPr>
            <a:endParaRPr sz="1200" b="1" u="sng">
              <a:solidFill>
                <a:schemeClr val="dk1"/>
              </a:solidFill>
              <a:latin typeface="Calibri"/>
              <a:ea typeface="Calibri"/>
              <a:cs typeface="Calibri"/>
              <a:sym typeface="Calibri"/>
            </a:endParaRPr>
          </a:p>
          <a:p>
            <a:pPr marL="0" lvl="0" indent="0" algn="just" rtl="0">
              <a:lnSpc>
                <a:spcPct val="107916"/>
              </a:lnSpc>
              <a:spcBef>
                <a:spcPts val="0"/>
              </a:spcBef>
              <a:spcAft>
                <a:spcPts val="0"/>
              </a:spcAft>
              <a:buSzPts val="1100"/>
              <a:buNone/>
            </a:pPr>
            <a:r>
              <a:rPr lang="fr">
                <a:solidFill>
                  <a:schemeClr val="dk1"/>
                </a:solidFill>
                <a:latin typeface="Calibri"/>
                <a:ea typeface="Calibri"/>
                <a:cs typeface="Calibri"/>
                <a:sym typeface="Calibri"/>
              </a:rPr>
              <a:t>Il n’est </a:t>
            </a:r>
            <a:r>
              <a:rPr lang="fr" b="1">
                <a:solidFill>
                  <a:schemeClr val="dk1"/>
                </a:solidFill>
                <a:latin typeface="Calibri"/>
                <a:ea typeface="Calibri"/>
                <a:cs typeface="Calibri"/>
                <a:sym typeface="Calibri"/>
              </a:rPr>
              <a:t>pas nécessaire que les opinions de la personne soient traduites dans des actes</a:t>
            </a:r>
            <a:r>
              <a:rPr lang="fr">
                <a:solidFill>
                  <a:schemeClr val="dk1"/>
                </a:solidFill>
                <a:latin typeface="Calibri"/>
                <a:ea typeface="Calibri"/>
                <a:cs typeface="Calibri"/>
                <a:sym typeface="Calibri"/>
              </a:rPr>
              <a:t>. Le demandeur n’a donc pas besoin d’être engagé au sein d’une action politique. Le fait d’avoir une opinion politique suffit, bien que l’engagement constitue une preuve pertinente. Ces opinions peuvent également lui être imputées par les agents de persécution. </a:t>
            </a:r>
            <a:endParaRPr>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endParaRPr>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b="1" u="sng">
                <a:solidFill>
                  <a:schemeClr val="dk1"/>
                </a:solidFill>
                <a:latin typeface="Calibri"/>
                <a:ea typeface="Calibri"/>
                <a:cs typeface="Calibri"/>
                <a:sym typeface="Calibri"/>
              </a:rPr>
              <a:t>Appartenance à un certain groupe social: </a:t>
            </a:r>
            <a:endParaRPr b="1" u="sng">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u="sng">
                <a:solidFill>
                  <a:schemeClr val="dk1"/>
                </a:solidFill>
                <a:latin typeface="Calibri"/>
                <a:ea typeface="Calibri"/>
                <a:cs typeface="Calibri"/>
                <a:sym typeface="Calibri"/>
              </a:rPr>
              <a:t>Peuvent être considérées comme appartenant à un même groupe social des personnes : </a:t>
            </a:r>
            <a:endParaRPr u="sng">
              <a:solidFill>
                <a:schemeClr val="dk1"/>
              </a:solidFill>
              <a:latin typeface="Calibri"/>
              <a:ea typeface="Calibri"/>
              <a:cs typeface="Calibri"/>
              <a:sym typeface="Calibri"/>
            </a:endParaRPr>
          </a:p>
          <a:p>
            <a:pPr marL="457200" lvl="0" indent="-304800" algn="just" rtl="0">
              <a:lnSpc>
                <a:spcPct val="107916"/>
              </a:lnSpc>
              <a:spcBef>
                <a:spcPts val="800"/>
              </a:spcBef>
              <a:spcAft>
                <a:spcPts val="0"/>
              </a:spcAft>
              <a:buClr>
                <a:schemeClr val="dk1"/>
              </a:buClr>
              <a:buSzPts val="1200"/>
              <a:buFont typeface="Noto Sans Symbols"/>
              <a:buChar char="⮚"/>
            </a:pPr>
            <a:r>
              <a:rPr lang="fr" sz="1200">
                <a:solidFill>
                  <a:schemeClr val="dk1"/>
                </a:solidFill>
                <a:latin typeface="Calibri"/>
                <a:ea typeface="Calibri"/>
                <a:cs typeface="Calibri"/>
                <a:sym typeface="Calibri"/>
              </a:rPr>
              <a:t>Partageant des </a:t>
            </a:r>
            <a:r>
              <a:rPr lang="fr" sz="1200" b="1">
                <a:solidFill>
                  <a:srgbClr val="2F5496"/>
                </a:solidFill>
                <a:latin typeface="Calibri"/>
                <a:ea typeface="Calibri"/>
                <a:cs typeface="Calibri"/>
                <a:sym typeface="Calibri"/>
              </a:rPr>
              <a:t>caractéristiques communes</a:t>
            </a:r>
            <a:r>
              <a:rPr lang="fr" sz="1200">
                <a:solidFill>
                  <a:srgbClr val="2F5496"/>
                </a:solidFill>
                <a:latin typeface="Calibri"/>
                <a:ea typeface="Calibri"/>
                <a:cs typeface="Calibri"/>
                <a:sym typeface="Calibri"/>
              </a:rPr>
              <a:t> </a:t>
            </a:r>
            <a:r>
              <a:rPr lang="fr"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457200" lvl="0" indent="-292100" algn="just" rtl="0">
              <a:lnSpc>
                <a:spcPct val="107916"/>
              </a:lnSpc>
              <a:spcBef>
                <a:spcPts val="0"/>
              </a:spcBef>
              <a:spcAft>
                <a:spcPts val="0"/>
              </a:spcAft>
              <a:buClr>
                <a:schemeClr val="dk1"/>
              </a:buClr>
              <a:buSzPts val="1000"/>
              <a:buFont typeface="Calibri"/>
              <a:buChar char="-"/>
            </a:pPr>
            <a:r>
              <a:rPr lang="fr" sz="1000">
                <a:solidFill>
                  <a:schemeClr val="dk1"/>
                </a:solidFill>
                <a:latin typeface="Calibri"/>
                <a:ea typeface="Calibri"/>
                <a:cs typeface="Calibri"/>
                <a:sym typeface="Calibri"/>
              </a:rPr>
              <a:t>Une caractéristique innée (ex : albinisme, handicap de naissance,…) ou ; </a:t>
            </a:r>
            <a:endParaRPr sz="1000">
              <a:solidFill>
                <a:schemeClr val="dk1"/>
              </a:solidFill>
              <a:latin typeface="Calibri"/>
              <a:ea typeface="Calibri"/>
              <a:cs typeface="Calibri"/>
              <a:sym typeface="Calibri"/>
            </a:endParaRPr>
          </a:p>
          <a:p>
            <a:pPr marL="457200" lvl="0" indent="-292100" algn="just" rtl="0">
              <a:lnSpc>
                <a:spcPct val="107916"/>
              </a:lnSpc>
              <a:spcBef>
                <a:spcPts val="0"/>
              </a:spcBef>
              <a:spcAft>
                <a:spcPts val="0"/>
              </a:spcAft>
              <a:buClr>
                <a:schemeClr val="dk1"/>
              </a:buClr>
              <a:buSzPts val="1000"/>
              <a:buFont typeface="Calibri"/>
              <a:buChar char="-"/>
            </a:pPr>
            <a:r>
              <a:rPr lang="fr" sz="1000">
                <a:solidFill>
                  <a:schemeClr val="dk1"/>
                </a:solidFill>
                <a:latin typeface="Calibri"/>
                <a:ea typeface="Calibri"/>
                <a:cs typeface="Calibri"/>
                <a:sym typeface="Calibri"/>
              </a:rPr>
              <a:t>Une histoire commune qui ne peut être modifiée (ex : enfants nés hors-mariage, enfants vivant à la rue, enfants accusés de sorcellerie…) ou ;</a:t>
            </a:r>
            <a:endParaRPr sz="1000">
              <a:solidFill>
                <a:schemeClr val="dk1"/>
              </a:solidFill>
              <a:latin typeface="Calibri"/>
              <a:ea typeface="Calibri"/>
              <a:cs typeface="Calibri"/>
              <a:sym typeface="Calibri"/>
            </a:endParaRPr>
          </a:p>
          <a:p>
            <a:pPr marL="457200" lvl="0" indent="-292100" algn="just" rtl="0">
              <a:lnSpc>
                <a:spcPct val="107916"/>
              </a:lnSpc>
              <a:spcBef>
                <a:spcPts val="0"/>
              </a:spcBef>
              <a:spcAft>
                <a:spcPts val="0"/>
              </a:spcAft>
              <a:buClr>
                <a:schemeClr val="dk1"/>
              </a:buClr>
              <a:buSzPts val="1000"/>
              <a:buFont typeface="Calibri"/>
              <a:buChar char="-"/>
            </a:pPr>
            <a:r>
              <a:rPr lang="fr" sz="1000">
                <a:solidFill>
                  <a:schemeClr val="dk1"/>
                </a:solidFill>
                <a:latin typeface="Calibri"/>
                <a:ea typeface="Calibri"/>
                <a:cs typeface="Calibri"/>
                <a:sym typeface="Calibri"/>
              </a:rPr>
              <a:t>Une caractéristique ou croyance essentielle à leur identité ou conscience. </a:t>
            </a:r>
            <a:endParaRPr sz="1000">
              <a:solidFill>
                <a:schemeClr val="dk1"/>
              </a:solidFill>
              <a:latin typeface="Calibri"/>
              <a:ea typeface="Calibri"/>
              <a:cs typeface="Calibri"/>
              <a:sym typeface="Calibri"/>
            </a:endParaRPr>
          </a:p>
          <a:p>
            <a:pPr marL="457200" lvl="0" indent="0" algn="just" rtl="0">
              <a:lnSpc>
                <a:spcPct val="107916"/>
              </a:lnSpc>
              <a:spcBef>
                <a:spcPts val="0"/>
              </a:spcBef>
              <a:spcAft>
                <a:spcPts val="0"/>
              </a:spcAft>
              <a:buSzPts val="1100"/>
              <a:buNone/>
            </a:pPr>
            <a:endParaRPr sz="600">
              <a:solidFill>
                <a:schemeClr val="dk1"/>
              </a:solidFill>
              <a:latin typeface="Calibri"/>
              <a:ea typeface="Calibri"/>
              <a:cs typeface="Calibri"/>
              <a:sym typeface="Calibri"/>
            </a:endParaRPr>
          </a:p>
          <a:p>
            <a:pPr marL="457200" lvl="0" indent="0" algn="just" rtl="0">
              <a:lnSpc>
                <a:spcPct val="107916"/>
              </a:lnSpc>
              <a:spcBef>
                <a:spcPts val="0"/>
              </a:spcBef>
              <a:spcAft>
                <a:spcPts val="0"/>
              </a:spcAft>
              <a:buSzPts val="1100"/>
              <a:buNone/>
            </a:pPr>
            <a:r>
              <a:rPr lang="fr" sz="1200" u="sng">
                <a:solidFill>
                  <a:schemeClr val="dk1"/>
                </a:solidFill>
                <a:latin typeface="Calibri"/>
                <a:ea typeface="Calibri"/>
                <a:cs typeface="Calibri"/>
                <a:sym typeface="Calibri"/>
              </a:rPr>
              <a:t>ET</a:t>
            </a:r>
            <a:endParaRPr sz="1200" u="sng">
              <a:solidFill>
                <a:schemeClr val="dk1"/>
              </a:solidFill>
              <a:latin typeface="Calibri"/>
              <a:ea typeface="Calibri"/>
              <a:cs typeface="Calibri"/>
              <a:sym typeface="Calibri"/>
            </a:endParaRPr>
          </a:p>
          <a:p>
            <a:pPr marL="457200" lvl="0" indent="0" algn="just" rtl="0">
              <a:lnSpc>
                <a:spcPct val="107916"/>
              </a:lnSpc>
              <a:spcBef>
                <a:spcPts val="0"/>
              </a:spcBef>
              <a:spcAft>
                <a:spcPts val="0"/>
              </a:spcAft>
              <a:buSzPts val="1100"/>
              <a:buNone/>
            </a:pPr>
            <a:endParaRPr sz="600">
              <a:solidFill>
                <a:schemeClr val="dk1"/>
              </a:solidFill>
              <a:latin typeface="Calibri"/>
              <a:ea typeface="Calibri"/>
              <a:cs typeface="Calibri"/>
              <a:sym typeface="Calibri"/>
            </a:endParaRPr>
          </a:p>
          <a:p>
            <a:pPr marL="457200" lvl="0" indent="-298450" algn="just" rtl="0">
              <a:lnSpc>
                <a:spcPct val="107916"/>
              </a:lnSpc>
              <a:spcBef>
                <a:spcPts val="0"/>
              </a:spcBef>
              <a:spcAft>
                <a:spcPts val="0"/>
              </a:spcAft>
              <a:buClr>
                <a:schemeClr val="dk1"/>
              </a:buClr>
              <a:buSzPts val="1100"/>
              <a:buFont typeface="Noto Sans Symbols"/>
              <a:buChar char="⮚"/>
            </a:pPr>
            <a:r>
              <a:rPr lang="fr">
                <a:solidFill>
                  <a:schemeClr val="dk1"/>
                </a:solidFill>
                <a:latin typeface="Calibri"/>
                <a:ea typeface="Calibri"/>
                <a:cs typeface="Calibri"/>
                <a:sym typeface="Calibri"/>
              </a:rPr>
              <a:t>Faisant partie d’un groupe ayant son </a:t>
            </a:r>
            <a:r>
              <a:rPr lang="fr" b="1">
                <a:solidFill>
                  <a:srgbClr val="2F5496"/>
                </a:solidFill>
                <a:latin typeface="Calibri"/>
                <a:ea typeface="Calibri"/>
                <a:cs typeface="Calibri"/>
                <a:sym typeface="Calibri"/>
              </a:rPr>
              <a:t>identité propre</a:t>
            </a:r>
            <a:r>
              <a:rPr lang="fr">
                <a:solidFill>
                  <a:srgbClr val="2F5496"/>
                </a:solidFill>
                <a:latin typeface="Calibri"/>
                <a:ea typeface="Calibri"/>
                <a:cs typeface="Calibri"/>
                <a:sym typeface="Calibri"/>
              </a:rPr>
              <a:t> </a:t>
            </a:r>
            <a:r>
              <a:rPr lang="fr">
                <a:solidFill>
                  <a:schemeClr val="dk1"/>
                </a:solidFill>
                <a:latin typeface="Calibri"/>
                <a:ea typeface="Calibri"/>
                <a:cs typeface="Calibri"/>
                <a:sym typeface="Calibri"/>
              </a:rPr>
              <a:t>dans le pays car </a:t>
            </a:r>
            <a:r>
              <a:rPr lang="fr" b="1">
                <a:solidFill>
                  <a:srgbClr val="2F5496"/>
                </a:solidFill>
                <a:latin typeface="Calibri"/>
                <a:ea typeface="Calibri"/>
                <a:cs typeface="Calibri"/>
                <a:sym typeface="Calibri"/>
              </a:rPr>
              <a:t>perçu comme différent par la société</a:t>
            </a:r>
            <a:r>
              <a:rPr lang="fr">
                <a:solidFill>
                  <a:srgbClr val="2F5496"/>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0" algn="just" rtl="0">
              <a:lnSpc>
                <a:spcPct val="107916"/>
              </a:lnSpc>
              <a:spcBef>
                <a:spcPts val="800"/>
              </a:spcBef>
              <a:spcAft>
                <a:spcPts val="0"/>
              </a:spcAft>
              <a:buSzPts val="1100"/>
              <a:buNone/>
            </a:pPr>
            <a:endParaRPr>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sz="1050" u="sng">
                <a:solidFill>
                  <a:schemeClr val="dk1"/>
                </a:solidFill>
                <a:latin typeface="Calibri"/>
                <a:ea typeface="Calibri"/>
                <a:cs typeface="Calibri"/>
                <a:sym typeface="Calibri"/>
              </a:rPr>
              <a:t>Exemples de groupes sociaux dont les enfants peuvent faire partie: </a:t>
            </a:r>
            <a:endParaRPr sz="1050">
              <a:solidFill>
                <a:schemeClr val="dk1"/>
              </a:solidFill>
              <a:latin typeface="Calibri"/>
              <a:ea typeface="Calibri"/>
              <a:cs typeface="Calibri"/>
              <a:sym typeface="Calibri"/>
            </a:endParaRPr>
          </a:p>
          <a:p>
            <a:pPr marL="457200" lvl="0" indent="-295275" algn="just" rtl="0">
              <a:lnSpc>
                <a:spcPct val="107916"/>
              </a:lnSpc>
              <a:spcBef>
                <a:spcPts val="800"/>
              </a:spcBef>
              <a:spcAft>
                <a:spcPts val="0"/>
              </a:spcAft>
              <a:buClr>
                <a:schemeClr val="dk1"/>
              </a:buClr>
              <a:buSzPts val="1050"/>
              <a:buChar char="-"/>
            </a:pPr>
            <a:r>
              <a:rPr lang="fr" sz="1050">
                <a:solidFill>
                  <a:schemeClr val="dk1"/>
                </a:solidFill>
                <a:latin typeface="Calibri"/>
                <a:ea typeface="Calibri"/>
                <a:cs typeface="Calibri"/>
                <a:sym typeface="Calibri"/>
              </a:rPr>
              <a:t>Mineures exposées à un risque de </a:t>
            </a:r>
            <a:r>
              <a:rPr lang="fr" sz="1050" b="1">
                <a:solidFill>
                  <a:schemeClr val="dk1"/>
                </a:solidFill>
                <a:latin typeface="Calibri"/>
                <a:ea typeface="Calibri"/>
                <a:cs typeface="Calibri"/>
                <a:sym typeface="Calibri"/>
              </a:rPr>
              <a:t>mutilation sexuelle féminine</a:t>
            </a:r>
            <a:r>
              <a:rPr lang="fr" sz="1050">
                <a:solidFill>
                  <a:schemeClr val="dk1"/>
                </a:solidFill>
                <a:latin typeface="Calibri"/>
                <a:ea typeface="Calibri"/>
                <a:cs typeface="Calibri"/>
                <a:sym typeface="Calibri"/>
              </a:rPr>
              <a:t> dans certains pays.</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a:solidFill>
                  <a:schemeClr val="dk1"/>
                </a:solidFill>
                <a:latin typeface="Calibri"/>
                <a:ea typeface="Calibri"/>
                <a:cs typeface="Calibri"/>
                <a:sym typeface="Calibri"/>
              </a:rPr>
              <a:t>Mineures s’étant soustraites, ou ayant cherché à se soustraire, à un </a:t>
            </a:r>
            <a:r>
              <a:rPr lang="fr" sz="1050" b="1">
                <a:solidFill>
                  <a:schemeClr val="dk1"/>
                </a:solidFill>
                <a:latin typeface="Calibri"/>
                <a:ea typeface="Calibri"/>
                <a:cs typeface="Calibri"/>
                <a:sym typeface="Calibri"/>
              </a:rPr>
              <a:t>mariage imposé et précoce </a:t>
            </a:r>
            <a:r>
              <a:rPr lang="fr" sz="1050">
                <a:solidFill>
                  <a:schemeClr val="dk1"/>
                </a:solidFill>
                <a:latin typeface="Calibri"/>
                <a:ea typeface="Calibri"/>
                <a:cs typeface="Calibri"/>
                <a:sym typeface="Calibri"/>
              </a:rPr>
              <a:t>dans certains pays.</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a:solidFill>
                  <a:schemeClr val="dk1"/>
                </a:solidFill>
                <a:latin typeface="Calibri"/>
                <a:ea typeface="Calibri"/>
                <a:cs typeface="Calibri"/>
                <a:sym typeface="Calibri"/>
              </a:rPr>
              <a:t>Enfants affectés par le </a:t>
            </a:r>
            <a:r>
              <a:rPr lang="fr" sz="1050" b="1">
                <a:solidFill>
                  <a:schemeClr val="dk1"/>
                </a:solidFill>
                <a:latin typeface="Calibri"/>
                <a:ea typeface="Calibri"/>
                <a:cs typeface="Calibri"/>
                <a:sym typeface="Calibri"/>
              </a:rPr>
              <a:t>VIH/SIDA</a:t>
            </a:r>
            <a:r>
              <a:rPr lang="fr" sz="1050">
                <a:solidFill>
                  <a:schemeClr val="dk1"/>
                </a:solidFill>
                <a:latin typeface="Calibri"/>
                <a:ea typeface="Calibri"/>
                <a:cs typeface="Calibri"/>
                <a:sym typeface="Calibri"/>
              </a:rPr>
              <a:t> (tant ceux qui sont séropositifs que ceux qui ont un parent ou membre de la famille séropositif). </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b="1">
                <a:solidFill>
                  <a:schemeClr val="dk1"/>
                </a:solidFill>
                <a:latin typeface="Calibri"/>
                <a:ea typeface="Calibri"/>
                <a:cs typeface="Calibri"/>
                <a:sym typeface="Calibri"/>
              </a:rPr>
              <a:t>Enfants des rues</a:t>
            </a:r>
            <a:r>
              <a:rPr lang="fr" sz="1050">
                <a:solidFill>
                  <a:schemeClr val="dk1"/>
                </a:solidFill>
                <a:latin typeface="Calibri"/>
                <a:ea typeface="Calibri"/>
                <a:cs typeface="Calibri"/>
                <a:sym typeface="Calibri"/>
              </a:rPr>
              <a:t> (vivent et/ou travaillent dans les rues et peuvent être identifiées par la société comme des “parias”).</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a:solidFill>
                  <a:schemeClr val="dk1"/>
                </a:solidFill>
                <a:latin typeface="Calibri"/>
                <a:ea typeface="Calibri"/>
                <a:cs typeface="Calibri"/>
                <a:sym typeface="Calibri"/>
              </a:rPr>
              <a:t>Mineurs craignant des persécutions en raison de leur appartenance au </a:t>
            </a:r>
            <a:r>
              <a:rPr lang="fr" sz="1050" b="1">
                <a:solidFill>
                  <a:schemeClr val="dk1"/>
                </a:solidFill>
                <a:latin typeface="Calibri"/>
                <a:ea typeface="Calibri"/>
                <a:cs typeface="Calibri"/>
                <a:sym typeface="Calibri"/>
              </a:rPr>
              <a:t>groupe social des personnes homosexuelles dans certains pays</a:t>
            </a:r>
            <a:r>
              <a:rPr lang="fr" sz="1050">
                <a:solidFill>
                  <a:schemeClr val="dk1"/>
                </a:solidFill>
                <a:latin typeface="Calibri"/>
                <a:ea typeface="Calibri"/>
                <a:cs typeface="Calibri"/>
                <a:sym typeface="Calibri"/>
              </a:rPr>
              <a:t>. </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a:solidFill>
                  <a:schemeClr val="dk1"/>
                </a:solidFill>
                <a:latin typeface="Calibri"/>
                <a:ea typeface="Calibri"/>
                <a:cs typeface="Calibri"/>
                <a:sym typeface="Calibri"/>
              </a:rPr>
              <a:t>Enfants désignés comme un groupe à cibler </a:t>
            </a:r>
            <a:r>
              <a:rPr lang="fr" sz="1050" b="1">
                <a:solidFill>
                  <a:schemeClr val="dk1"/>
                </a:solidFill>
                <a:latin typeface="Calibri"/>
                <a:ea typeface="Calibri"/>
                <a:cs typeface="Calibri"/>
                <a:sym typeface="Calibri"/>
              </a:rPr>
              <a:t>pour l’enrôlement ou l’utilisation par une force armée ou par un groupe armé</a:t>
            </a:r>
            <a:r>
              <a:rPr lang="fr" sz="1050">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246" name="Google Shape;246;g3073f338217_0_2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fr" sz="1000" b="1">
                <a:solidFill>
                  <a:srgbClr val="0079C2"/>
                </a:solidFill>
              </a:rPr>
              <a:t>Sources : Guide et principes directeurs sur les procédures et critères à appliquer pour déterminer le statut des réfugiés + Principes directeurs sur la protection internationale (demandes d’asile d’enfants, UNHCR). </a:t>
            </a:r>
            <a:endParaRPr sz="1000"/>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Il s’agit d’établir si oui ou non la crainte fondée de persécution de l’enfant est liée à un ou plusieurs des 5 motifs cités à l’article 1A(2) de la Convention de 1951.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Il suffit que le motif de la Convention soit un facteur pertinent de la persécution, </a:t>
            </a:r>
            <a:r>
              <a:rPr lang="fr" b="1"/>
              <a:t>sans qu’il soit nécessaire que ce motif soit la seule cause, ou même la cause dominante de cette persécution. </a:t>
            </a:r>
            <a:endParaRPr b="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fr" b="1" u="sng"/>
              <a:t>Race et nationalité: </a:t>
            </a:r>
            <a:endParaRPr b="1" u="sng"/>
          </a:p>
          <a:p>
            <a:pPr marL="0" lvl="0" indent="0" algn="l" rtl="0">
              <a:lnSpc>
                <a:spcPct val="100000"/>
              </a:lnSpc>
              <a:spcBef>
                <a:spcPts val="0"/>
              </a:spcBef>
              <a:spcAft>
                <a:spcPts val="0"/>
              </a:spcAft>
              <a:buSzPts val="1100"/>
              <a:buNone/>
            </a:pPr>
            <a:endParaRPr b="1" u="sng"/>
          </a:p>
          <a:p>
            <a:pPr marL="28575" lvl="0" indent="0" algn="just" rtl="0">
              <a:lnSpc>
                <a:spcPct val="107916"/>
              </a:lnSpc>
              <a:spcBef>
                <a:spcPts val="0"/>
              </a:spcBef>
              <a:spcAft>
                <a:spcPts val="0"/>
              </a:spcAft>
              <a:buClr>
                <a:schemeClr val="dk1"/>
              </a:buClr>
              <a:buSzPts val="1100"/>
              <a:buFont typeface="Arial"/>
              <a:buNone/>
            </a:pPr>
            <a:r>
              <a:rPr lang="fr">
                <a:solidFill>
                  <a:schemeClr val="dk1"/>
                </a:solidFill>
                <a:latin typeface="Calibri"/>
                <a:ea typeface="Calibri"/>
                <a:cs typeface="Calibri"/>
                <a:sym typeface="Calibri"/>
              </a:rPr>
              <a:t>Ces deux motifs de persécution doivent être compris dans leur </a:t>
            </a:r>
            <a:r>
              <a:rPr lang="fr" b="1">
                <a:solidFill>
                  <a:schemeClr val="dk1"/>
                </a:solidFill>
                <a:latin typeface="Calibri"/>
                <a:ea typeface="Calibri"/>
                <a:cs typeface="Calibri"/>
                <a:sym typeface="Calibri"/>
              </a:rPr>
              <a:t>sens large</a:t>
            </a:r>
            <a:r>
              <a:rPr lang="fr" baseline="30000">
                <a:solidFill>
                  <a:schemeClr val="dk1"/>
                </a:solidFill>
                <a:latin typeface="Calibri"/>
                <a:ea typeface="Calibri"/>
                <a:cs typeface="Calibri"/>
                <a:sym typeface="Calibri"/>
              </a:rPr>
              <a:t> </a:t>
            </a:r>
            <a:r>
              <a:rPr lang="fr" b="1">
                <a:solidFill>
                  <a:schemeClr val="dk1"/>
                </a:solidFill>
                <a:latin typeface="Calibri"/>
                <a:ea typeface="Calibri"/>
                <a:cs typeface="Calibri"/>
                <a:sym typeface="Calibri"/>
              </a:rPr>
              <a:t> </a:t>
            </a:r>
            <a:r>
              <a:rPr lang="fr">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85775" lvl="0" indent="-295275" algn="just" rtl="0">
              <a:lnSpc>
                <a:spcPct val="107916"/>
              </a:lnSpc>
              <a:spcBef>
                <a:spcPts val="800"/>
              </a:spcBef>
              <a:spcAft>
                <a:spcPts val="0"/>
              </a:spcAft>
              <a:buClr>
                <a:schemeClr val="dk1"/>
              </a:buClr>
              <a:buSzPts val="1050"/>
              <a:buFont typeface="Calibri"/>
              <a:buChar char="⮚"/>
            </a:pPr>
            <a:r>
              <a:rPr lang="fr" sz="1050">
                <a:solidFill>
                  <a:schemeClr val="dk1"/>
                </a:solidFill>
                <a:latin typeface="Calibri"/>
                <a:ea typeface="Calibri"/>
                <a:cs typeface="Calibri"/>
                <a:sym typeface="Calibri"/>
              </a:rPr>
              <a:t>La notion de race renvoie ainsi en particulier à des considérations de </a:t>
            </a:r>
            <a:r>
              <a:rPr lang="fr" sz="1050" i="1">
                <a:solidFill>
                  <a:schemeClr val="dk1"/>
                </a:solidFill>
                <a:latin typeface="Calibri"/>
                <a:ea typeface="Calibri"/>
                <a:cs typeface="Calibri"/>
                <a:sym typeface="Calibri"/>
              </a:rPr>
              <a:t>couleur</a:t>
            </a:r>
            <a:r>
              <a:rPr lang="fr" sz="1050">
                <a:solidFill>
                  <a:schemeClr val="dk1"/>
                </a:solidFill>
                <a:latin typeface="Calibri"/>
                <a:ea typeface="Calibri"/>
                <a:cs typeface="Calibri"/>
                <a:sym typeface="Calibri"/>
              </a:rPr>
              <a:t>, </a:t>
            </a:r>
            <a:r>
              <a:rPr lang="fr" sz="1050" i="1">
                <a:solidFill>
                  <a:schemeClr val="dk1"/>
                </a:solidFill>
                <a:latin typeface="Calibri"/>
                <a:ea typeface="Calibri"/>
                <a:cs typeface="Calibri"/>
                <a:sym typeface="Calibri"/>
              </a:rPr>
              <a:t>d’ascendance</a:t>
            </a:r>
            <a:r>
              <a:rPr lang="fr" sz="1050">
                <a:solidFill>
                  <a:schemeClr val="dk1"/>
                </a:solidFill>
                <a:latin typeface="Calibri"/>
                <a:ea typeface="Calibri"/>
                <a:cs typeface="Calibri"/>
                <a:sym typeface="Calibri"/>
              </a:rPr>
              <a:t> ou </a:t>
            </a:r>
            <a:r>
              <a:rPr lang="fr" sz="1050" i="1">
                <a:solidFill>
                  <a:schemeClr val="dk1"/>
                </a:solidFill>
                <a:latin typeface="Calibri"/>
                <a:ea typeface="Calibri"/>
                <a:cs typeface="Calibri"/>
                <a:sym typeface="Calibri"/>
              </a:rPr>
              <a:t>d’appartenance à un certain groupe ethnique</a:t>
            </a:r>
            <a:r>
              <a:rPr lang="fr" sz="1050">
                <a:solidFill>
                  <a:schemeClr val="dk1"/>
                </a:solidFill>
                <a:latin typeface="Calibri"/>
                <a:ea typeface="Calibri"/>
                <a:cs typeface="Calibri"/>
                <a:sym typeface="Calibri"/>
              </a:rPr>
              <a:t>. </a:t>
            </a:r>
            <a:endParaRPr sz="1050">
              <a:solidFill>
                <a:schemeClr val="dk1"/>
              </a:solidFill>
              <a:latin typeface="Calibri"/>
              <a:ea typeface="Calibri"/>
              <a:cs typeface="Calibri"/>
              <a:sym typeface="Calibri"/>
            </a:endParaRPr>
          </a:p>
          <a:p>
            <a:pPr marL="485775" lvl="0" indent="-295275" algn="just" rtl="0">
              <a:lnSpc>
                <a:spcPct val="107916"/>
              </a:lnSpc>
              <a:spcBef>
                <a:spcPts val="0"/>
              </a:spcBef>
              <a:spcAft>
                <a:spcPts val="0"/>
              </a:spcAft>
              <a:buClr>
                <a:schemeClr val="dk1"/>
              </a:buClr>
              <a:buSzPts val="1050"/>
              <a:buFont typeface="Calibri"/>
              <a:buChar char="⮚"/>
            </a:pPr>
            <a:r>
              <a:rPr lang="fr" sz="1050">
                <a:solidFill>
                  <a:schemeClr val="dk1"/>
                </a:solidFill>
                <a:latin typeface="Calibri"/>
                <a:ea typeface="Calibri"/>
                <a:cs typeface="Calibri"/>
                <a:sym typeface="Calibri"/>
              </a:rPr>
              <a:t>La notion de nationalité ne se</a:t>
            </a:r>
            <a:r>
              <a:rPr lang="fr" sz="1050" i="1">
                <a:solidFill>
                  <a:schemeClr val="dk1"/>
                </a:solidFill>
                <a:latin typeface="Calibri"/>
                <a:ea typeface="Calibri"/>
                <a:cs typeface="Calibri"/>
                <a:sym typeface="Calibri"/>
              </a:rPr>
              <a:t> limite pas au lien juridique</a:t>
            </a:r>
            <a:r>
              <a:rPr lang="fr" sz="1050">
                <a:solidFill>
                  <a:schemeClr val="dk1"/>
                </a:solidFill>
                <a:latin typeface="Calibri"/>
                <a:ea typeface="Calibri"/>
                <a:cs typeface="Calibri"/>
                <a:sym typeface="Calibri"/>
              </a:rPr>
              <a:t> entre un individu et l’Etat (nationalité, citoyenneté). </a:t>
            </a:r>
            <a:endParaRPr sz="1050">
              <a:solidFill>
                <a:schemeClr val="dk1"/>
              </a:solidFill>
              <a:latin typeface="Calibri"/>
              <a:ea typeface="Calibri"/>
              <a:cs typeface="Calibri"/>
              <a:sym typeface="Calibri"/>
            </a:endParaRPr>
          </a:p>
          <a:p>
            <a:pPr marL="28575" lvl="0" indent="0" algn="just" rtl="0">
              <a:lnSpc>
                <a:spcPct val="107916"/>
              </a:lnSpc>
              <a:spcBef>
                <a:spcPts val="800"/>
              </a:spcBef>
              <a:spcAft>
                <a:spcPts val="0"/>
              </a:spcAft>
              <a:buSzPts val="1100"/>
              <a:buNone/>
            </a:pPr>
            <a:r>
              <a:rPr lang="fr">
                <a:solidFill>
                  <a:schemeClr val="dk1"/>
                </a:solidFill>
                <a:latin typeface="Calibri"/>
                <a:ea typeface="Calibri"/>
                <a:cs typeface="Calibri"/>
                <a:sym typeface="Calibri"/>
              </a:rPr>
              <a:t>Les notions de race et de nationalité sont assimilés par l’Ofpra et la CNDA et renvoient le plus souvent à l’appartenance à un </a:t>
            </a:r>
            <a:r>
              <a:rPr lang="fr">
                <a:solidFill>
                  <a:srgbClr val="4472C4"/>
                </a:solidFill>
                <a:latin typeface="Calibri"/>
                <a:ea typeface="Calibri"/>
                <a:cs typeface="Calibri"/>
                <a:sym typeface="Calibri"/>
              </a:rPr>
              <a:t>« </a:t>
            </a:r>
            <a:r>
              <a:rPr lang="fr" b="1" u="sng">
                <a:solidFill>
                  <a:srgbClr val="4472C4"/>
                </a:solidFill>
                <a:latin typeface="Calibri"/>
                <a:ea typeface="Calibri"/>
                <a:cs typeface="Calibri"/>
                <a:sym typeface="Calibri"/>
              </a:rPr>
              <a:t>groupe ethnique  </a:t>
            </a:r>
            <a:r>
              <a:rPr lang="fr">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28575" lvl="0" indent="0" algn="just" rtl="0">
              <a:lnSpc>
                <a:spcPct val="107916"/>
              </a:lnSpc>
              <a:spcBef>
                <a:spcPts val="800"/>
              </a:spcBef>
              <a:spcAft>
                <a:spcPts val="0"/>
              </a:spcAft>
              <a:buSzPts val="1100"/>
              <a:buNone/>
            </a:pPr>
            <a:r>
              <a:rPr lang="fr" sz="1050" u="sng">
                <a:solidFill>
                  <a:schemeClr val="dk1"/>
                </a:solidFill>
                <a:latin typeface="Calibri"/>
                <a:ea typeface="Calibri"/>
                <a:cs typeface="Calibri"/>
                <a:sym typeface="Calibri"/>
              </a:rPr>
              <a:t>Exemples de persécutions fondées sur l’appartenance à un groupe ethnique : </a:t>
            </a:r>
            <a:endParaRPr sz="1050" u="sng">
              <a:solidFill>
                <a:schemeClr val="dk1"/>
              </a:solidFill>
              <a:latin typeface="Calibri"/>
              <a:ea typeface="Calibri"/>
              <a:cs typeface="Calibri"/>
              <a:sym typeface="Calibri"/>
            </a:endParaRPr>
          </a:p>
          <a:p>
            <a:pPr marL="28575" lvl="0" indent="0" algn="just" rtl="0">
              <a:lnSpc>
                <a:spcPct val="107916"/>
              </a:lnSpc>
              <a:spcBef>
                <a:spcPts val="0"/>
              </a:spcBef>
              <a:spcAft>
                <a:spcPts val="0"/>
              </a:spcAft>
              <a:buSzPts val="1100"/>
              <a:buNone/>
            </a:pPr>
            <a:endParaRPr sz="550" u="sng">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050"/>
              <a:buFont typeface="Calibri"/>
              <a:buChar char="-"/>
            </a:pPr>
            <a:r>
              <a:rPr lang="fr" sz="1050">
                <a:solidFill>
                  <a:schemeClr val="dk1"/>
                </a:solidFill>
                <a:latin typeface="Calibri"/>
                <a:ea typeface="Calibri"/>
                <a:cs typeface="Calibri"/>
                <a:sym typeface="Calibri"/>
              </a:rPr>
              <a:t>Enfants privés par les autorités de leur pays de certains droits (ex: droit d’être enregistré à la naissance, droit à l’éducation ou à l’accès à la santé) </a:t>
            </a:r>
            <a:r>
              <a:rPr lang="fr">
                <a:solidFill>
                  <a:schemeClr val="dk1"/>
                </a:solidFill>
                <a:latin typeface="Calibri"/>
                <a:ea typeface="Calibri"/>
                <a:cs typeface="Calibri"/>
                <a:sym typeface="Calibri"/>
              </a:rPr>
              <a:t>en raison de leur appartenance à un certain groupe ethnique. </a:t>
            </a:r>
            <a:endParaRPr>
              <a:solidFill>
                <a:schemeClr val="dk1"/>
              </a:solidFill>
              <a:latin typeface="Calibri"/>
              <a:ea typeface="Calibri"/>
              <a:cs typeface="Calibri"/>
              <a:sym typeface="Calibri"/>
            </a:endParaRPr>
          </a:p>
          <a:p>
            <a:pPr marL="257175" lvl="0" indent="0" algn="just" rtl="0">
              <a:lnSpc>
                <a:spcPct val="107916"/>
              </a:lnSpc>
              <a:spcBef>
                <a:spcPts val="0"/>
              </a:spcBef>
              <a:spcAft>
                <a:spcPts val="0"/>
              </a:spcAft>
              <a:buSzPts val="1100"/>
              <a:buNone/>
            </a:pPr>
            <a:endParaRPr>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050"/>
              <a:buFont typeface="Calibri"/>
              <a:buChar char="-"/>
            </a:pPr>
            <a:r>
              <a:rPr lang="fr">
                <a:solidFill>
                  <a:schemeClr val="dk1"/>
                </a:solidFill>
                <a:latin typeface="Calibri"/>
                <a:ea typeface="Calibri"/>
                <a:cs typeface="Calibri"/>
                <a:sym typeface="Calibri"/>
              </a:rPr>
              <a:t>Enfants subissant une attaque de leur village ou de leur communauté en raison de leur appartenance ethnique. </a:t>
            </a:r>
            <a:endParaRPr>
              <a:solidFill>
                <a:schemeClr val="dk1"/>
              </a:solidFill>
              <a:latin typeface="Calibri"/>
              <a:ea typeface="Calibri"/>
              <a:cs typeface="Calibri"/>
              <a:sym typeface="Calibri"/>
            </a:endParaRPr>
          </a:p>
          <a:p>
            <a:pPr marL="257175" lvl="0" indent="0" algn="just" rtl="0">
              <a:lnSpc>
                <a:spcPct val="107916"/>
              </a:lnSpc>
              <a:spcBef>
                <a:spcPts val="0"/>
              </a:spcBef>
              <a:spcAft>
                <a:spcPts val="0"/>
              </a:spcAft>
              <a:buSzPts val="1100"/>
              <a:buNone/>
            </a:pPr>
            <a:endParaRPr sz="650">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050"/>
              <a:buFont typeface="Calibri"/>
              <a:buChar char="-"/>
            </a:pPr>
            <a:r>
              <a:rPr lang="fr" sz="1050">
                <a:solidFill>
                  <a:schemeClr val="dk1"/>
                </a:solidFill>
                <a:latin typeface="Calibri"/>
                <a:ea typeface="Calibri"/>
                <a:cs typeface="Calibri"/>
                <a:sym typeface="Calibri"/>
              </a:rPr>
              <a:t>Jeunes filles exposées  à des viols, à la traite ou à l'enrôlement dans des forces ou groupes armés du fait de leur appartenance à des minorités ethniques. </a:t>
            </a:r>
            <a:endParaRPr sz="1050">
              <a:solidFill>
                <a:schemeClr val="dk1"/>
              </a:solidFill>
              <a:latin typeface="Calibri"/>
              <a:ea typeface="Calibri"/>
              <a:cs typeface="Calibri"/>
              <a:sym typeface="Calibri"/>
            </a:endParaRPr>
          </a:p>
          <a:p>
            <a:pPr marL="28575" lvl="0" indent="0" algn="just" rtl="0">
              <a:lnSpc>
                <a:spcPct val="107916"/>
              </a:lnSpc>
              <a:spcBef>
                <a:spcPts val="0"/>
              </a:spcBef>
              <a:spcAft>
                <a:spcPts val="0"/>
              </a:spcAft>
              <a:buSzPts val="1100"/>
              <a:buNone/>
            </a:pPr>
            <a:endParaRPr>
              <a:solidFill>
                <a:schemeClr val="dk1"/>
              </a:solidFill>
              <a:latin typeface="Calibri"/>
              <a:ea typeface="Calibri"/>
              <a:cs typeface="Calibri"/>
              <a:sym typeface="Calibri"/>
            </a:endParaRPr>
          </a:p>
          <a:p>
            <a:pPr marL="28575" lvl="0" indent="0" algn="just" rtl="0">
              <a:lnSpc>
                <a:spcPct val="107916"/>
              </a:lnSpc>
              <a:spcBef>
                <a:spcPts val="800"/>
              </a:spcBef>
              <a:spcAft>
                <a:spcPts val="0"/>
              </a:spcAft>
              <a:buSzPts val="1100"/>
              <a:buNone/>
            </a:pPr>
            <a:r>
              <a:rPr lang="fr" b="1" u="sng">
                <a:solidFill>
                  <a:schemeClr val="dk1"/>
                </a:solidFill>
              </a:rPr>
              <a:t>Religion: </a:t>
            </a:r>
            <a:endParaRPr b="1" u="sng">
              <a:solidFill>
                <a:schemeClr val="dk1"/>
              </a:solidFill>
            </a:endParaRPr>
          </a:p>
          <a:p>
            <a:pPr marL="0" lvl="0" indent="0" algn="just" rtl="0">
              <a:lnSpc>
                <a:spcPct val="107916"/>
              </a:lnSpc>
              <a:spcBef>
                <a:spcPts val="800"/>
              </a:spcBef>
              <a:spcAft>
                <a:spcPts val="0"/>
              </a:spcAft>
              <a:buSzPts val="1100"/>
              <a:buNone/>
            </a:pPr>
            <a:r>
              <a:rPr lang="fr" u="sng">
                <a:solidFill>
                  <a:schemeClr val="dk1"/>
                </a:solidFill>
                <a:latin typeface="Calibri"/>
                <a:ea typeface="Calibri"/>
                <a:cs typeface="Calibri"/>
                <a:sym typeface="Calibri"/>
              </a:rPr>
              <a:t>Les persécutions fondées sur la religion peuvent entraver: </a:t>
            </a:r>
            <a:endParaRPr u="sng">
              <a:solidFill>
                <a:schemeClr val="dk1"/>
              </a:solidFill>
              <a:latin typeface="Calibri"/>
              <a:ea typeface="Calibri"/>
              <a:cs typeface="Calibri"/>
              <a:sym typeface="Calibri"/>
            </a:endParaRPr>
          </a:p>
          <a:p>
            <a:pPr marL="257175" lvl="0" indent="-257175" algn="just" rtl="0">
              <a:lnSpc>
                <a:spcPct val="107916"/>
              </a:lnSpc>
              <a:spcBef>
                <a:spcPts val="800"/>
              </a:spcBef>
              <a:spcAft>
                <a:spcPts val="0"/>
              </a:spcAft>
              <a:buClr>
                <a:schemeClr val="dk1"/>
              </a:buClr>
              <a:buSzPts val="1100"/>
              <a:buFont typeface="Calibri"/>
              <a:buChar char="-"/>
            </a:pPr>
            <a:r>
              <a:rPr lang="fr">
                <a:solidFill>
                  <a:schemeClr val="dk1"/>
                </a:solidFill>
                <a:latin typeface="Calibri"/>
                <a:ea typeface="Calibri"/>
                <a:cs typeface="Calibri"/>
                <a:sym typeface="Calibri"/>
              </a:rPr>
              <a:t>le droit de croire et de pratiquer une religion ;</a:t>
            </a:r>
            <a:endParaRPr>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100"/>
              <a:buFont typeface="Calibri"/>
              <a:buChar char="-"/>
            </a:pPr>
            <a:r>
              <a:rPr lang="fr">
                <a:solidFill>
                  <a:schemeClr val="dk1"/>
                </a:solidFill>
                <a:latin typeface="Calibri"/>
                <a:ea typeface="Calibri"/>
                <a:cs typeface="Calibri"/>
                <a:sym typeface="Calibri"/>
              </a:rPr>
              <a:t>le droit ne pas avoir de religion, de ne pas pratiquer ou de refuser de pratiquer une religion ;</a:t>
            </a:r>
            <a:endParaRPr>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100"/>
              <a:buFont typeface="Calibri"/>
              <a:buChar char="-"/>
            </a:pPr>
            <a:r>
              <a:rPr lang="fr">
                <a:solidFill>
                  <a:schemeClr val="dk1"/>
                </a:solidFill>
                <a:latin typeface="Calibri"/>
                <a:ea typeface="Calibri"/>
                <a:cs typeface="Calibri"/>
                <a:sym typeface="Calibri"/>
              </a:rPr>
              <a:t>le droit de changer de religion ;</a:t>
            </a:r>
            <a:endParaRPr>
              <a:solidFill>
                <a:schemeClr val="dk1"/>
              </a:solidFill>
              <a:latin typeface="Calibri"/>
              <a:ea typeface="Calibri"/>
              <a:cs typeface="Calibri"/>
              <a:sym typeface="Calibri"/>
            </a:endParaRPr>
          </a:p>
          <a:p>
            <a:pPr marL="257175" lvl="0" indent="-257175" algn="just" rtl="0">
              <a:lnSpc>
                <a:spcPct val="107916"/>
              </a:lnSpc>
              <a:spcBef>
                <a:spcPts val="0"/>
              </a:spcBef>
              <a:spcAft>
                <a:spcPts val="0"/>
              </a:spcAft>
              <a:buClr>
                <a:schemeClr val="dk1"/>
              </a:buClr>
              <a:buSzPts val="1100"/>
              <a:buFont typeface="Calibri"/>
              <a:buChar char="-"/>
            </a:pPr>
            <a:r>
              <a:rPr lang="fr">
                <a:solidFill>
                  <a:schemeClr val="dk1"/>
                </a:solidFill>
                <a:latin typeface="Calibri"/>
                <a:ea typeface="Calibri"/>
                <a:cs typeface="Calibri"/>
                <a:sym typeface="Calibri"/>
              </a:rPr>
              <a:t>le droit de l’individu de vivre selon cette croyance. </a:t>
            </a:r>
            <a:endParaRPr>
              <a:solidFill>
                <a:schemeClr val="dk1"/>
              </a:solidFill>
              <a:latin typeface="Calibri"/>
              <a:ea typeface="Calibri"/>
              <a:cs typeface="Calibri"/>
              <a:sym typeface="Calibri"/>
            </a:endParaRPr>
          </a:p>
          <a:p>
            <a:pPr marL="28575" lvl="0" indent="0" algn="just" rtl="0">
              <a:lnSpc>
                <a:spcPct val="107916"/>
              </a:lnSpc>
              <a:spcBef>
                <a:spcPts val="800"/>
              </a:spcBef>
              <a:spcAft>
                <a:spcPts val="0"/>
              </a:spcAft>
              <a:buSzPts val="1100"/>
              <a:buNone/>
            </a:pPr>
            <a:r>
              <a:rPr lang="fr" sz="1050">
                <a:solidFill>
                  <a:schemeClr val="dk1"/>
                </a:solidFill>
                <a:latin typeface="Calibri"/>
                <a:ea typeface="Calibri"/>
                <a:cs typeface="Calibri"/>
                <a:sym typeface="Calibri"/>
              </a:rPr>
              <a:t>Ex : Hindous au Bangladesh ; Chrétiens de Syrie ; Yézidis d'Irak ; Rohingyas du Myanmar ; Pentecôtistes d’Erythrée, etc. </a:t>
            </a:r>
            <a:endParaRPr sz="1050">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u="sng">
                <a:solidFill>
                  <a:schemeClr val="dk1"/>
                </a:solidFill>
                <a:latin typeface="Calibri"/>
                <a:ea typeface="Calibri"/>
                <a:cs typeface="Calibri"/>
                <a:sym typeface="Calibri"/>
              </a:rPr>
              <a:t>La persécution du fait de la religion peut ainsi prendre des </a:t>
            </a:r>
            <a:r>
              <a:rPr lang="fr" b="1" u="sng">
                <a:solidFill>
                  <a:schemeClr val="dk1"/>
                </a:solidFill>
                <a:latin typeface="Calibri"/>
                <a:ea typeface="Calibri"/>
                <a:cs typeface="Calibri"/>
                <a:sym typeface="Calibri"/>
              </a:rPr>
              <a:t>formes diverses </a:t>
            </a:r>
            <a:r>
              <a:rPr lang="fr" u="sng">
                <a:solidFill>
                  <a:schemeClr val="dk1"/>
                </a:solidFill>
                <a:latin typeface="Calibri"/>
                <a:ea typeface="Calibri"/>
                <a:cs typeface="Calibri"/>
                <a:sym typeface="Calibri"/>
              </a:rPr>
              <a:t>telles que </a:t>
            </a:r>
            <a:r>
              <a:rPr lang="fr">
                <a:solidFill>
                  <a:schemeClr val="dk1"/>
                </a:solidFill>
                <a:latin typeface="Calibri"/>
                <a:ea typeface="Calibri"/>
                <a:cs typeface="Calibri"/>
                <a:sym typeface="Calibri"/>
              </a:rPr>
              <a:t>: des mesures discriminatoires en raison d’une croyance ou pratique religieuse; l’interdiction de faire partie d’une communauté religieuse ; une conversion forcée </a:t>
            </a:r>
            <a:r>
              <a:rPr lang="fr" sz="1000">
                <a:solidFill>
                  <a:schemeClr val="dk1"/>
                </a:solidFill>
                <a:latin typeface="Calibri"/>
                <a:ea typeface="Calibri"/>
                <a:cs typeface="Calibri"/>
                <a:sym typeface="Calibri"/>
              </a:rPr>
              <a:t>(liste non exhaustive)</a:t>
            </a:r>
            <a:r>
              <a:rPr lang="fr">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a:solidFill>
                  <a:schemeClr val="dk1"/>
                </a:solidFill>
                <a:latin typeface="Calibri"/>
                <a:ea typeface="Calibri"/>
                <a:cs typeface="Calibri"/>
                <a:sym typeface="Calibri"/>
              </a:rPr>
              <a:t>Des </a:t>
            </a:r>
            <a:r>
              <a:rPr lang="fr" b="1">
                <a:solidFill>
                  <a:schemeClr val="dk1"/>
                </a:solidFill>
                <a:latin typeface="Calibri"/>
                <a:ea typeface="Calibri"/>
                <a:cs typeface="Calibri"/>
                <a:sym typeface="Calibri"/>
              </a:rPr>
              <a:t>rôles et comportements peuvent également être assignés aux enfants au nom de la religion</a:t>
            </a:r>
            <a:r>
              <a:rPr lang="fr">
                <a:solidFill>
                  <a:schemeClr val="dk1"/>
                </a:solidFill>
                <a:latin typeface="Calibri"/>
                <a:ea typeface="Calibri"/>
                <a:cs typeface="Calibri"/>
                <a:sym typeface="Calibri"/>
              </a:rPr>
              <a:t>. Le fait de ne pas s’y conformer ou de refuser de le faire peut alors les exposer à des risques de persécutions fondées sur la religion. </a:t>
            </a:r>
            <a:endParaRPr>
              <a:solidFill>
                <a:schemeClr val="dk1"/>
              </a:solidFill>
              <a:latin typeface="Calibri"/>
              <a:ea typeface="Calibri"/>
              <a:cs typeface="Calibri"/>
              <a:sym typeface="Calibri"/>
            </a:endParaRPr>
          </a:p>
          <a:p>
            <a:pPr marL="0" lvl="0" indent="0" algn="just" rtl="0">
              <a:lnSpc>
                <a:spcPct val="107916"/>
              </a:lnSpc>
              <a:spcBef>
                <a:spcPts val="0"/>
              </a:spcBef>
              <a:spcAft>
                <a:spcPts val="0"/>
              </a:spcAft>
              <a:buSzPts val="1100"/>
              <a:buNone/>
            </a:pPr>
            <a:endParaRPr>
              <a:solidFill>
                <a:schemeClr val="dk1"/>
              </a:solidFill>
              <a:latin typeface="Calibri"/>
              <a:ea typeface="Calibri"/>
              <a:cs typeface="Calibri"/>
              <a:sym typeface="Calibri"/>
            </a:endParaRPr>
          </a:p>
          <a:p>
            <a:pPr marL="0" lvl="0" indent="0" algn="just" rtl="0">
              <a:lnSpc>
                <a:spcPct val="107916"/>
              </a:lnSpc>
              <a:spcBef>
                <a:spcPts val="0"/>
              </a:spcBef>
              <a:spcAft>
                <a:spcPts val="0"/>
              </a:spcAft>
              <a:buSzPts val="1100"/>
              <a:buNone/>
            </a:pPr>
            <a:r>
              <a:rPr lang="fr" sz="1200" b="1" u="sng">
                <a:solidFill>
                  <a:schemeClr val="dk1"/>
                </a:solidFill>
                <a:latin typeface="Calibri"/>
                <a:ea typeface="Calibri"/>
                <a:cs typeface="Calibri"/>
                <a:sym typeface="Calibri"/>
              </a:rPr>
              <a:t>Opinions politiques: </a:t>
            </a:r>
            <a:endParaRPr sz="1200" b="1" u="sng">
              <a:solidFill>
                <a:schemeClr val="dk1"/>
              </a:solidFill>
              <a:latin typeface="Calibri"/>
              <a:ea typeface="Calibri"/>
              <a:cs typeface="Calibri"/>
              <a:sym typeface="Calibri"/>
            </a:endParaRPr>
          </a:p>
          <a:p>
            <a:pPr marL="0" lvl="0" indent="0" algn="just" rtl="0">
              <a:lnSpc>
                <a:spcPct val="107916"/>
              </a:lnSpc>
              <a:spcBef>
                <a:spcPts val="0"/>
              </a:spcBef>
              <a:spcAft>
                <a:spcPts val="0"/>
              </a:spcAft>
              <a:buSzPts val="1100"/>
              <a:buNone/>
            </a:pPr>
            <a:endParaRPr sz="1200" b="1" u="sng">
              <a:solidFill>
                <a:schemeClr val="dk1"/>
              </a:solidFill>
              <a:latin typeface="Calibri"/>
              <a:ea typeface="Calibri"/>
              <a:cs typeface="Calibri"/>
              <a:sym typeface="Calibri"/>
            </a:endParaRPr>
          </a:p>
          <a:p>
            <a:pPr marL="0" lvl="0" indent="0" algn="just" rtl="0">
              <a:lnSpc>
                <a:spcPct val="107916"/>
              </a:lnSpc>
              <a:spcBef>
                <a:spcPts val="0"/>
              </a:spcBef>
              <a:spcAft>
                <a:spcPts val="0"/>
              </a:spcAft>
              <a:buSzPts val="1100"/>
              <a:buNone/>
            </a:pPr>
            <a:r>
              <a:rPr lang="fr">
                <a:solidFill>
                  <a:schemeClr val="dk1"/>
                </a:solidFill>
                <a:latin typeface="Calibri"/>
                <a:ea typeface="Calibri"/>
                <a:cs typeface="Calibri"/>
                <a:sym typeface="Calibri"/>
              </a:rPr>
              <a:t>Il n’est </a:t>
            </a:r>
            <a:r>
              <a:rPr lang="fr" b="1">
                <a:solidFill>
                  <a:schemeClr val="dk1"/>
                </a:solidFill>
                <a:latin typeface="Calibri"/>
                <a:ea typeface="Calibri"/>
                <a:cs typeface="Calibri"/>
                <a:sym typeface="Calibri"/>
              </a:rPr>
              <a:t>pas nécessaire que les opinions de la personne soient traduites dans des actes</a:t>
            </a:r>
            <a:r>
              <a:rPr lang="fr">
                <a:solidFill>
                  <a:schemeClr val="dk1"/>
                </a:solidFill>
                <a:latin typeface="Calibri"/>
                <a:ea typeface="Calibri"/>
                <a:cs typeface="Calibri"/>
                <a:sym typeface="Calibri"/>
              </a:rPr>
              <a:t>. Le demandeur n’a donc pas besoin d’être engagé au sein d’une action politique. Le fait d’avoir une opinion politique suffit, bien que l’engagement constitue une preuve pertinente. Ces opinions peuvent également lui être imputées par les agents de persécution. </a:t>
            </a:r>
            <a:endParaRPr>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endParaRPr>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b="1" u="sng">
                <a:solidFill>
                  <a:schemeClr val="dk1"/>
                </a:solidFill>
                <a:latin typeface="Calibri"/>
                <a:ea typeface="Calibri"/>
                <a:cs typeface="Calibri"/>
                <a:sym typeface="Calibri"/>
              </a:rPr>
              <a:t>Appartenance à un certain groupe social: </a:t>
            </a:r>
            <a:endParaRPr b="1" u="sng">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u="sng">
                <a:solidFill>
                  <a:schemeClr val="dk1"/>
                </a:solidFill>
                <a:latin typeface="Calibri"/>
                <a:ea typeface="Calibri"/>
                <a:cs typeface="Calibri"/>
                <a:sym typeface="Calibri"/>
              </a:rPr>
              <a:t>Peuvent être considérées comme appartenant à un même groupe social des personnes : </a:t>
            </a:r>
            <a:endParaRPr u="sng">
              <a:solidFill>
                <a:schemeClr val="dk1"/>
              </a:solidFill>
              <a:latin typeface="Calibri"/>
              <a:ea typeface="Calibri"/>
              <a:cs typeface="Calibri"/>
              <a:sym typeface="Calibri"/>
            </a:endParaRPr>
          </a:p>
          <a:p>
            <a:pPr marL="457200" lvl="0" indent="-304800" algn="just" rtl="0">
              <a:lnSpc>
                <a:spcPct val="107916"/>
              </a:lnSpc>
              <a:spcBef>
                <a:spcPts val="800"/>
              </a:spcBef>
              <a:spcAft>
                <a:spcPts val="0"/>
              </a:spcAft>
              <a:buClr>
                <a:schemeClr val="dk1"/>
              </a:buClr>
              <a:buSzPts val="1200"/>
              <a:buFont typeface="Noto Sans Symbols"/>
              <a:buChar char="⮚"/>
            </a:pPr>
            <a:r>
              <a:rPr lang="fr" sz="1200">
                <a:solidFill>
                  <a:schemeClr val="dk1"/>
                </a:solidFill>
                <a:latin typeface="Calibri"/>
                <a:ea typeface="Calibri"/>
                <a:cs typeface="Calibri"/>
                <a:sym typeface="Calibri"/>
              </a:rPr>
              <a:t>Partageant des </a:t>
            </a:r>
            <a:r>
              <a:rPr lang="fr" sz="1200" b="1">
                <a:solidFill>
                  <a:srgbClr val="2F5496"/>
                </a:solidFill>
                <a:latin typeface="Calibri"/>
                <a:ea typeface="Calibri"/>
                <a:cs typeface="Calibri"/>
                <a:sym typeface="Calibri"/>
              </a:rPr>
              <a:t>caractéristiques communes</a:t>
            </a:r>
            <a:r>
              <a:rPr lang="fr" sz="1200">
                <a:solidFill>
                  <a:srgbClr val="2F5496"/>
                </a:solidFill>
                <a:latin typeface="Calibri"/>
                <a:ea typeface="Calibri"/>
                <a:cs typeface="Calibri"/>
                <a:sym typeface="Calibri"/>
              </a:rPr>
              <a:t> </a:t>
            </a:r>
            <a:r>
              <a:rPr lang="fr"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457200" lvl="0" indent="-292100" algn="just" rtl="0">
              <a:lnSpc>
                <a:spcPct val="107916"/>
              </a:lnSpc>
              <a:spcBef>
                <a:spcPts val="0"/>
              </a:spcBef>
              <a:spcAft>
                <a:spcPts val="0"/>
              </a:spcAft>
              <a:buClr>
                <a:schemeClr val="dk1"/>
              </a:buClr>
              <a:buSzPts val="1000"/>
              <a:buFont typeface="Calibri"/>
              <a:buChar char="-"/>
            </a:pPr>
            <a:r>
              <a:rPr lang="fr" sz="1000">
                <a:solidFill>
                  <a:schemeClr val="dk1"/>
                </a:solidFill>
                <a:latin typeface="Calibri"/>
                <a:ea typeface="Calibri"/>
                <a:cs typeface="Calibri"/>
                <a:sym typeface="Calibri"/>
              </a:rPr>
              <a:t>Une caractéristique innée (ex : albinisme, handicap de naissance,…) ou ; </a:t>
            </a:r>
            <a:endParaRPr sz="1000">
              <a:solidFill>
                <a:schemeClr val="dk1"/>
              </a:solidFill>
              <a:latin typeface="Calibri"/>
              <a:ea typeface="Calibri"/>
              <a:cs typeface="Calibri"/>
              <a:sym typeface="Calibri"/>
            </a:endParaRPr>
          </a:p>
          <a:p>
            <a:pPr marL="457200" lvl="0" indent="-292100" algn="just" rtl="0">
              <a:lnSpc>
                <a:spcPct val="107916"/>
              </a:lnSpc>
              <a:spcBef>
                <a:spcPts val="0"/>
              </a:spcBef>
              <a:spcAft>
                <a:spcPts val="0"/>
              </a:spcAft>
              <a:buClr>
                <a:schemeClr val="dk1"/>
              </a:buClr>
              <a:buSzPts val="1000"/>
              <a:buFont typeface="Calibri"/>
              <a:buChar char="-"/>
            </a:pPr>
            <a:r>
              <a:rPr lang="fr" sz="1000">
                <a:solidFill>
                  <a:schemeClr val="dk1"/>
                </a:solidFill>
                <a:latin typeface="Calibri"/>
                <a:ea typeface="Calibri"/>
                <a:cs typeface="Calibri"/>
                <a:sym typeface="Calibri"/>
              </a:rPr>
              <a:t>Une histoire commune qui ne peut être modifiée (ex : enfants nés hors-mariage, enfants vivant à la rue, enfants accusés de sorcellerie…) ou ;</a:t>
            </a:r>
            <a:endParaRPr sz="1000">
              <a:solidFill>
                <a:schemeClr val="dk1"/>
              </a:solidFill>
              <a:latin typeface="Calibri"/>
              <a:ea typeface="Calibri"/>
              <a:cs typeface="Calibri"/>
              <a:sym typeface="Calibri"/>
            </a:endParaRPr>
          </a:p>
          <a:p>
            <a:pPr marL="457200" lvl="0" indent="-292100" algn="just" rtl="0">
              <a:lnSpc>
                <a:spcPct val="107916"/>
              </a:lnSpc>
              <a:spcBef>
                <a:spcPts val="0"/>
              </a:spcBef>
              <a:spcAft>
                <a:spcPts val="0"/>
              </a:spcAft>
              <a:buClr>
                <a:schemeClr val="dk1"/>
              </a:buClr>
              <a:buSzPts val="1000"/>
              <a:buFont typeface="Calibri"/>
              <a:buChar char="-"/>
            </a:pPr>
            <a:r>
              <a:rPr lang="fr" sz="1000">
                <a:solidFill>
                  <a:schemeClr val="dk1"/>
                </a:solidFill>
                <a:latin typeface="Calibri"/>
                <a:ea typeface="Calibri"/>
                <a:cs typeface="Calibri"/>
                <a:sym typeface="Calibri"/>
              </a:rPr>
              <a:t>Une caractéristique ou croyance essentielle à leur identité ou conscience. </a:t>
            </a:r>
            <a:endParaRPr sz="1000">
              <a:solidFill>
                <a:schemeClr val="dk1"/>
              </a:solidFill>
              <a:latin typeface="Calibri"/>
              <a:ea typeface="Calibri"/>
              <a:cs typeface="Calibri"/>
              <a:sym typeface="Calibri"/>
            </a:endParaRPr>
          </a:p>
          <a:p>
            <a:pPr marL="457200" lvl="0" indent="0" algn="just" rtl="0">
              <a:lnSpc>
                <a:spcPct val="107916"/>
              </a:lnSpc>
              <a:spcBef>
                <a:spcPts val="0"/>
              </a:spcBef>
              <a:spcAft>
                <a:spcPts val="0"/>
              </a:spcAft>
              <a:buSzPts val="1100"/>
              <a:buNone/>
            </a:pPr>
            <a:endParaRPr sz="600">
              <a:solidFill>
                <a:schemeClr val="dk1"/>
              </a:solidFill>
              <a:latin typeface="Calibri"/>
              <a:ea typeface="Calibri"/>
              <a:cs typeface="Calibri"/>
              <a:sym typeface="Calibri"/>
            </a:endParaRPr>
          </a:p>
          <a:p>
            <a:pPr marL="457200" lvl="0" indent="0" algn="just" rtl="0">
              <a:lnSpc>
                <a:spcPct val="107916"/>
              </a:lnSpc>
              <a:spcBef>
                <a:spcPts val="0"/>
              </a:spcBef>
              <a:spcAft>
                <a:spcPts val="0"/>
              </a:spcAft>
              <a:buSzPts val="1100"/>
              <a:buNone/>
            </a:pPr>
            <a:r>
              <a:rPr lang="fr" sz="1200" u="sng">
                <a:solidFill>
                  <a:schemeClr val="dk1"/>
                </a:solidFill>
                <a:latin typeface="Calibri"/>
                <a:ea typeface="Calibri"/>
                <a:cs typeface="Calibri"/>
                <a:sym typeface="Calibri"/>
              </a:rPr>
              <a:t>ET</a:t>
            </a:r>
            <a:endParaRPr sz="1200" u="sng">
              <a:solidFill>
                <a:schemeClr val="dk1"/>
              </a:solidFill>
              <a:latin typeface="Calibri"/>
              <a:ea typeface="Calibri"/>
              <a:cs typeface="Calibri"/>
              <a:sym typeface="Calibri"/>
            </a:endParaRPr>
          </a:p>
          <a:p>
            <a:pPr marL="457200" lvl="0" indent="0" algn="just" rtl="0">
              <a:lnSpc>
                <a:spcPct val="107916"/>
              </a:lnSpc>
              <a:spcBef>
                <a:spcPts val="0"/>
              </a:spcBef>
              <a:spcAft>
                <a:spcPts val="0"/>
              </a:spcAft>
              <a:buSzPts val="1100"/>
              <a:buNone/>
            </a:pPr>
            <a:endParaRPr sz="600">
              <a:solidFill>
                <a:schemeClr val="dk1"/>
              </a:solidFill>
              <a:latin typeface="Calibri"/>
              <a:ea typeface="Calibri"/>
              <a:cs typeface="Calibri"/>
              <a:sym typeface="Calibri"/>
            </a:endParaRPr>
          </a:p>
          <a:p>
            <a:pPr marL="457200" lvl="0" indent="-298450" algn="just" rtl="0">
              <a:lnSpc>
                <a:spcPct val="107916"/>
              </a:lnSpc>
              <a:spcBef>
                <a:spcPts val="0"/>
              </a:spcBef>
              <a:spcAft>
                <a:spcPts val="0"/>
              </a:spcAft>
              <a:buClr>
                <a:schemeClr val="dk1"/>
              </a:buClr>
              <a:buSzPts val="1100"/>
              <a:buFont typeface="Noto Sans Symbols"/>
              <a:buChar char="⮚"/>
            </a:pPr>
            <a:r>
              <a:rPr lang="fr">
                <a:solidFill>
                  <a:schemeClr val="dk1"/>
                </a:solidFill>
                <a:latin typeface="Calibri"/>
                <a:ea typeface="Calibri"/>
                <a:cs typeface="Calibri"/>
                <a:sym typeface="Calibri"/>
              </a:rPr>
              <a:t>Faisant partie d’un groupe ayant son </a:t>
            </a:r>
            <a:r>
              <a:rPr lang="fr" b="1">
                <a:solidFill>
                  <a:srgbClr val="2F5496"/>
                </a:solidFill>
                <a:latin typeface="Calibri"/>
                <a:ea typeface="Calibri"/>
                <a:cs typeface="Calibri"/>
                <a:sym typeface="Calibri"/>
              </a:rPr>
              <a:t>identité propre</a:t>
            </a:r>
            <a:r>
              <a:rPr lang="fr">
                <a:solidFill>
                  <a:srgbClr val="2F5496"/>
                </a:solidFill>
                <a:latin typeface="Calibri"/>
                <a:ea typeface="Calibri"/>
                <a:cs typeface="Calibri"/>
                <a:sym typeface="Calibri"/>
              </a:rPr>
              <a:t> </a:t>
            </a:r>
            <a:r>
              <a:rPr lang="fr">
                <a:solidFill>
                  <a:schemeClr val="dk1"/>
                </a:solidFill>
                <a:latin typeface="Calibri"/>
                <a:ea typeface="Calibri"/>
                <a:cs typeface="Calibri"/>
                <a:sym typeface="Calibri"/>
              </a:rPr>
              <a:t>dans le pays car </a:t>
            </a:r>
            <a:r>
              <a:rPr lang="fr" b="1">
                <a:solidFill>
                  <a:srgbClr val="2F5496"/>
                </a:solidFill>
                <a:latin typeface="Calibri"/>
                <a:ea typeface="Calibri"/>
                <a:cs typeface="Calibri"/>
                <a:sym typeface="Calibri"/>
              </a:rPr>
              <a:t>perçu comme différent par la société</a:t>
            </a:r>
            <a:r>
              <a:rPr lang="fr">
                <a:solidFill>
                  <a:srgbClr val="2F5496"/>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0" algn="just" rtl="0">
              <a:lnSpc>
                <a:spcPct val="107916"/>
              </a:lnSpc>
              <a:spcBef>
                <a:spcPts val="800"/>
              </a:spcBef>
              <a:spcAft>
                <a:spcPts val="0"/>
              </a:spcAft>
              <a:buSzPts val="1100"/>
              <a:buNone/>
            </a:pPr>
            <a:endParaRPr>
              <a:solidFill>
                <a:schemeClr val="dk1"/>
              </a:solidFill>
              <a:latin typeface="Calibri"/>
              <a:ea typeface="Calibri"/>
              <a:cs typeface="Calibri"/>
              <a:sym typeface="Calibri"/>
            </a:endParaRPr>
          </a:p>
          <a:p>
            <a:pPr marL="0" lvl="0" indent="0" algn="just" rtl="0">
              <a:lnSpc>
                <a:spcPct val="107916"/>
              </a:lnSpc>
              <a:spcBef>
                <a:spcPts val="800"/>
              </a:spcBef>
              <a:spcAft>
                <a:spcPts val="0"/>
              </a:spcAft>
              <a:buSzPts val="1100"/>
              <a:buNone/>
            </a:pPr>
            <a:r>
              <a:rPr lang="fr" sz="1050" u="sng">
                <a:solidFill>
                  <a:schemeClr val="dk1"/>
                </a:solidFill>
                <a:latin typeface="Calibri"/>
                <a:ea typeface="Calibri"/>
                <a:cs typeface="Calibri"/>
                <a:sym typeface="Calibri"/>
              </a:rPr>
              <a:t>Exemples de groupes sociaux dont les enfants peuvent faire partie: </a:t>
            </a:r>
            <a:endParaRPr sz="1050">
              <a:solidFill>
                <a:schemeClr val="dk1"/>
              </a:solidFill>
              <a:latin typeface="Calibri"/>
              <a:ea typeface="Calibri"/>
              <a:cs typeface="Calibri"/>
              <a:sym typeface="Calibri"/>
            </a:endParaRPr>
          </a:p>
          <a:p>
            <a:pPr marL="457200" lvl="0" indent="-295275" algn="just" rtl="0">
              <a:lnSpc>
                <a:spcPct val="107916"/>
              </a:lnSpc>
              <a:spcBef>
                <a:spcPts val="800"/>
              </a:spcBef>
              <a:spcAft>
                <a:spcPts val="0"/>
              </a:spcAft>
              <a:buClr>
                <a:schemeClr val="dk1"/>
              </a:buClr>
              <a:buSzPts val="1050"/>
              <a:buChar char="-"/>
            </a:pPr>
            <a:r>
              <a:rPr lang="fr" sz="1050">
                <a:solidFill>
                  <a:schemeClr val="dk1"/>
                </a:solidFill>
                <a:latin typeface="Calibri"/>
                <a:ea typeface="Calibri"/>
                <a:cs typeface="Calibri"/>
                <a:sym typeface="Calibri"/>
              </a:rPr>
              <a:t>Mineures exposées à un risque de </a:t>
            </a:r>
            <a:r>
              <a:rPr lang="fr" sz="1050" b="1">
                <a:solidFill>
                  <a:schemeClr val="dk1"/>
                </a:solidFill>
                <a:latin typeface="Calibri"/>
                <a:ea typeface="Calibri"/>
                <a:cs typeface="Calibri"/>
                <a:sym typeface="Calibri"/>
              </a:rPr>
              <a:t>mutilation sexuelle féminine</a:t>
            </a:r>
            <a:r>
              <a:rPr lang="fr" sz="1050">
                <a:solidFill>
                  <a:schemeClr val="dk1"/>
                </a:solidFill>
                <a:latin typeface="Calibri"/>
                <a:ea typeface="Calibri"/>
                <a:cs typeface="Calibri"/>
                <a:sym typeface="Calibri"/>
              </a:rPr>
              <a:t> dans certains pays.</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a:solidFill>
                  <a:schemeClr val="dk1"/>
                </a:solidFill>
                <a:latin typeface="Calibri"/>
                <a:ea typeface="Calibri"/>
                <a:cs typeface="Calibri"/>
                <a:sym typeface="Calibri"/>
              </a:rPr>
              <a:t>Mineures s’étant soustraites, ou ayant cherché à se soustraire, à un </a:t>
            </a:r>
            <a:r>
              <a:rPr lang="fr" sz="1050" b="1">
                <a:solidFill>
                  <a:schemeClr val="dk1"/>
                </a:solidFill>
                <a:latin typeface="Calibri"/>
                <a:ea typeface="Calibri"/>
                <a:cs typeface="Calibri"/>
                <a:sym typeface="Calibri"/>
              </a:rPr>
              <a:t>mariage imposé et précoce </a:t>
            </a:r>
            <a:r>
              <a:rPr lang="fr" sz="1050">
                <a:solidFill>
                  <a:schemeClr val="dk1"/>
                </a:solidFill>
                <a:latin typeface="Calibri"/>
                <a:ea typeface="Calibri"/>
                <a:cs typeface="Calibri"/>
                <a:sym typeface="Calibri"/>
              </a:rPr>
              <a:t>dans certains pays.</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a:solidFill>
                  <a:schemeClr val="dk1"/>
                </a:solidFill>
                <a:latin typeface="Calibri"/>
                <a:ea typeface="Calibri"/>
                <a:cs typeface="Calibri"/>
                <a:sym typeface="Calibri"/>
              </a:rPr>
              <a:t>Enfants affectés par le </a:t>
            </a:r>
            <a:r>
              <a:rPr lang="fr" sz="1050" b="1">
                <a:solidFill>
                  <a:schemeClr val="dk1"/>
                </a:solidFill>
                <a:latin typeface="Calibri"/>
                <a:ea typeface="Calibri"/>
                <a:cs typeface="Calibri"/>
                <a:sym typeface="Calibri"/>
              </a:rPr>
              <a:t>VIH/SIDA</a:t>
            </a:r>
            <a:r>
              <a:rPr lang="fr" sz="1050">
                <a:solidFill>
                  <a:schemeClr val="dk1"/>
                </a:solidFill>
                <a:latin typeface="Calibri"/>
                <a:ea typeface="Calibri"/>
                <a:cs typeface="Calibri"/>
                <a:sym typeface="Calibri"/>
              </a:rPr>
              <a:t> (tant ceux qui sont séropositifs que ceux qui ont un parent ou membre de la famille séropositif). </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b="1">
                <a:solidFill>
                  <a:schemeClr val="dk1"/>
                </a:solidFill>
                <a:latin typeface="Calibri"/>
                <a:ea typeface="Calibri"/>
                <a:cs typeface="Calibri"/>
                <a:sym typeface="Calibri"/>
              </a:rPr>
              <a:t>Enfants des rues</a:t>
            </a:r>
            <a:r>
              <a:rPr lang="fr" sz="1050">
                <a:solidFill>
                  <a:schemeClr val="dk1"/>
                </a:solidFill>
                <a:latin typeface="Calibri"/>
                <a:ea typeface="Calibri"/>
                <a:cs typeface="Calibri"/>
                <a:sym typeface="Calibri"/>
              </a:rPr>
              <a:t> (vivent et/ou travaillent dans les rues et peuvent être identifiées par la société comme des “parias”).</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a:solidFill>
                  <a:schemeClr val="dk1"/>
                </a:solidFill>
                <a:latin typeface="Calibri"/>
                <a:ea typeface="Calibri"/>
                <a:cs typeface="Calibri"/>
                <a:sym typeface="Calibri"/>
              </a:rPr>
              <a:t>Mineurs craignant des persécutions en raison de leur appartenance au </a:t>
            </a:r>
            <a:r>
              <a:rPr lang="fr" sz="1050" b="1">
                <a:solidFill>
                  <a:schemeClr val="dk1"/>
                </a:solidFill>
                <a:latin typeface="Calibri"/>
                <a:ea typeface="Calibri"/>
                <a:cs typeface="Calibri"/>
                <a:sym typeface="Calibri"/>
              </a:rPr>
              <a:t>groupe social des personnes homosexuelles dans certains pays</a:t>
            </a:r>
            <a:r>
              <a:rPr lang="fr" sz="1050">
                <a:solidFill>
                  <a:schemeClr val="dk1"/>
                </a:solidFill>
                <a:latin typeface="Calibri"/>
                <a:ea typeface="Calibri"/>
                <a:cs typeface="Calibri"/>
                <a:sym typeface="Calibri"/>
              </a:rPr>
              <a:t>. </a:t>
            </a:r>
            <a:endParaRPr sz="1050">
              <a:solidFill>
                <a:schemeClr val="dk1"/>
              </a:solidFill>
              <a:latin typeface="Calibri"/>
              <a:ea typeface="Calibri"/>
              <a:cs typeface="Calibri"/>
              <a:sym typeface="Calibri"/>
            </a:endParaRPr>
          </a:p>
          <a:p>
            <a:pPr marL="457200" lvl="0" indent="-295275" algn="just" rtl="0">
              <a:lnSpc>
                <a:spcPct val="107916"/>
              </a:lnSpc>
              <a:spcBef>
                <a:spcPts val="0"/>
              </a:spcBef>
              <a:spcAft>
                <a:spcPts val="0"/>
              </a:spcAft>
              <a:buClr>
                <a:schemeClr val="dk1"/>
              </a:buClr>
              <a:buSzPts val="1050"/>
              <a:buChar char="-"/>
            </a:pPr>
            <a:r>
              <a:rPr lang="fr" sz="1050">
                <a:solidFill>
                  <a:schemeClr val="dk1"/>
                </a:solidFill>
                <a:latin typeface="Calibri"/>
                <a:ea typeface="Calibri"/>
                <a:cs typeface="Calibri"/>
                <a:sym typeface="Calibri"/>
              </a:rPr>
              <a:t>Enfants désignés comme un groupe à cibler </a:t>
            </a:r>
            <a:r>
              <a:rPr lang="fr" sz="1050" b="1">
                <a:solidFill>
                  <a:schemeClr val="dk1"/>
                </a:solidFill>
                <a:latin typeface="Calibri"/>
                <a:ea typeface="Calibri"/>
                <a:cs typeface="Calibri"/>
                <a:sym typeface="Calibri"/>
              </a:rPr>
              <a:t>pour l’enrôlement ou l’utilisation par une force armée ou par un groupe armé</a:t>
            </a:r>
            <a:r>
              <a:rPr lang="fr" sz="1050">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257" name="Google Shape;25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p3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9" name="Google Shape;49;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3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3" name="Google Shape;53;p3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4" name="Google Shape;54;p3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5" name="Google Shape;55;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3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8" name="Google Shape;5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1" name="Google Shape;61;p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2" name="Google Shape;62;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2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6"/>
        <p:cNvGrpSpPr/>
        <p:nvPr/>
      </p:nvGrpSpPr>
      <p:grpSpPr>
        <a:xfrm>
          <a:off x="0" y="0"/>
          <a:ext cx="0" cy="0"/>
          <a:chOff x="0" y="0"/>
          <a:chExt cx="0" cy="0"/>
        </a:xfrm>
      </p:grpSpPr>
      <p:sp>
        <p:nvSpPr>
          <p:cNvPr id="17" name="Google Shape;17;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3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1600"/>
              </a:spcBef>
              <a:spcAft>
                <a:spcPts val="0"/>
              </a:spcAft>
              <a:buClr>
                <a:schemeClr val="lt1"/>
              </a:buClr>
              <a:buSzPts val="1400"/>
              <a:buChar char="○"/>
              <a:defRPr/>
            </a:lvl2pPr>
            <a:lvl3pPr marL="1371600" lvl="2" indent="-317500" algn="l">
              <a:lnSpc>
                <a:spcPct val="90000"/>
              </a:lnSpc>
              <a:spcBef>
                <a:spcPts val="1600"/>
              </a:spcBef>
              <a:spcAft>
                <a:spcPts val="0"/>
              </a:spcAft>
              <a:buClr>
                <a:schemeClr val="lt1"/>
              </a:buClr>
              <a:buSzPts val="1400"/>
              <a:buChar char="■"/>
              <a:defRPr/>
            </a:lvl3pPr>
            <a:lvl4pPr marL="1828800" lvl="3" indent="-317500" algn="l">
              <a:lnSpc>
                <a:spcPct val="90000"/>
              </a:lnSpc>
              <a:spcBef>
                <a:spcPts val="1600"/>
              </a:spcBef>
              <a:spcAft>
                <a:spcPts val="0"/>
              </a:spcAft>
              <a:buClr>
                <a:schemeClr val="lt1"/>
              </a:buClr>
              <a:buSzPts val="1400"/>
              <a:buChar char="●"/>
              <a:defRPr/>
            </a:lvl4pPr>
            <a:lvl5pPr marL="2286000" lvl="4" indent="-317500" algn="l">
              <a:lnSpc>
                <a:spcPct val="90000"/>
              </a:lnSpc>
              <a:spcBef>
                <a:spcPts val="1600"/>
              </a:spcBef>
              <a:spcAft>
                <a:spcPts val="0"/>
              </a:spcAft>
              <a:buClr>
                <a:schemeClr val="lt1"/>
              </a:buClr>
              <a:buSzPts val="1400"/>
              <a:buChar char="○"/>
              <a:defRPr/>
            </a:lvl5pPr>
            <a:lvl6pPr marL="2743200" lvl="5" indent="-317500" algn="l">
              <a:lnSpc>
                <a:spcPct val="90000"/>
              </a:lnSpc>
              <a:spcBef>
                <a:spcPts val="1600"/>
              </a:spcBef>
              <a:spcAft>
                <a:spcPts val="0"/>
              </a:spcAft>
              <a:buClr>
                <a:schemeClr val="lt1"/>
              </a:buClr>
              <a:buSzPts val="1400"/>
              <a:buChar char="■"/>
              <a:defRPr/>
            </a:lvl6pPr>
            <a:lvl7pPr marL="3200400" lvl="6" indent="-317500" algn="l">
              <a:lnSpc>
                <a:spcPct val="90000"/>
              </a:lnSpc>
              <a:spcBef>
                <a:spcPts val="1600"/>
              </a:spcBef>
              <a:spcAft>
                <a:spcPts val="0"/>
              </a:spcAft>
              <a:buClr>
                <a:schemeClr val="lt1"/>
              </a:buClr>
              <a:buSzPts val="1400"/>
              <a:buChar char="●"/>
              <a:defRPr/>
            </a:lvl7pPr>
            <a:lvl8pPr marL="3657600" lvl="7" indent="-317500" algn="l">
              <a:lnSpc>
                <a:spcPct val="90000"/>
              </a:lnSpc>
              <a:spcBef>
                <a:spcPts val="1600"/>
              </a:spcBef>
              <a:spcAft>
                <a:spcPts val="0"/>
              </a:spcAft>
              <a:buClr>
                <a:schemeClr val="lt1"/>
              </a:buClr>
              <a:buSzPts val="1400"/>
              <a:buChar char="○"/>
              <a:defRPr/>
            </a:lvl8pPr>
            <a:lvl9pPr marL="4114800" lvl="8" indent="-317500" algn="l">
              <a:lnSpc>
                <a:spcPct val="90000"/>
              </a:lnSpc>
              <a:spcBef>
                <a:spcPts val="1600"/>
              </a:spcBef>
              <a:spcAft>
                <a:spcPts val="1600"/>
              </a:spcAft>
              <a:buClr>
                <a:schemeClr val="lt1"/>
              </a:buClr>
              <a:buSzPts val="1400"/>
              <a:buChar char="■"/>
              <a:defRPr/>
            </a:lvl9pPr>
          </a:lstStyle>
          <a:p>
            <a:endParaRPr/>
          </a:p>
        </p:txBody>
      </p:sp>
      <p:sp>
        <p:nvSpPr>
          <p:cNvPr id="19" name="Google Shape;19;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0" name="Google Shape;20;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1" name="Google Shape;21;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4"/>
        <p:cNvGrpSpPr/>
        <p:nvPr/>
      </p:nvGrpSpPr>
      <p:grpSpPr>
        <a:xfrm>
          <a:off x="0" y="0"/>
          <a:ext cx="0" cy="0"/>
          <a:chOff x="0" y="0"/>
          <a:chExt cx="0" cy="0"/>
        </a:xfrm>
      </p:grpSpPr>
      <p:sp>
        <p:nvSpPr>
          <p:cNvPr id="25" name="Google Shape;25;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
        <p:nvSpPr>
          <p:cNvPr id="26" name="Google Shape;26;p3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27" name="Google Shape;27;p3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28" name="Google Shape;28;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9" name="Google Shape;29;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0" name="Google Shape;30;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4" name="Google Shape;34;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3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8" name="Google Shape;38;p3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3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5" name="Google Shape;45;p3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6" name="Google Shape;46;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cnda.fr/Media/mediatheque-cnda/documents/2024/juillet/24014128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nda.fr/decisions-de-justice/jurisprudence/decisions-jurisprudentielles/gaza-l-impossibilite-pour-l-unrwa-de-remplir-sa-mission-permet-ipso-facto-aux-personnes-enregistrees-aupres-d-elle-d-etre-reconnues-refugiee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hyperlink" Target="https://www.cnda.fr/decisions-de-justice/jurisprudence/decisions-jurisprudentielles/haiti-le-pays-connait-une-situation-de-violence-aveugle-en-raison-du-conflit-arme-interne-qui-s-y-deroule.-a-port-au-prince-et-dans-les-departeme" TargetMode="External"/><Relationship Id="rId4" Type="http://schemas.openxmlformats.org/officeDocument/2006/relationships/hyperlink" Target="https://www.cnda.fr/decisions-de-justice/jurisprudence/decisions-jurisprudentielles/la-cour-accorde-le-benefice-de-la-protection-subsidiaire-au-titre-de-l-article-l.512-1-3-du-ceseda-a-un-palestinien-originaire-de-la-bande-de-gaz"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conseil-constitutionnel.fr/le-bloc-de-constitutionnalite/preambule-de-la-constitution-du-27-octobre-194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1"/>
          <p:cNvSpPr/>
          <p:nvPr/>
        </p:nvSpPr>
        <p:spPr>
          <a:xfrm>
            <a:off x="0" y="0"/>
            <a:ext cx="9144000" cy="5143500"/>
          </a:xfrm>
          <a:prstGeom prst="rect">
            <a:avLst/>
          </a:prstGeom>
          <a:solidFill>
            <a:srgbClr val="4556F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8" name="Google Shape;68;p1"/>
          <p:cNvSpPr txBox="1">
            <a:spLocks noGrp="1"/>
          </p:cNvSpPr>
          <p:nvPr>
            <p:ph type="ctrTitle"/>
          </p:nvPr>
        </p:nvSpPr>
        <p:spPr>
          <a:xfrm>
            <a:off x="4267799" y="1590850"/>
            <a:ext cx="4876200" cy="23970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4100"/>
              <a:buFont typeface="Calibri"/>
              <a:buNone/>
            </a:pPr>
            <a:r>
              <a:rPr lang="fr" sz="3200" b="1" dirty="0">
                <a:solidFill>
                  <a:schemeClr val="lt1"/>
                </a:solidFill>
                <a:latin typeface="Calibri"/>
                <a:ea typeface="Calibri"/>
                <a:cs typeface="Calibri"/>
                <a:sym typeface="Calibri"/>
              </a:rPr>
              <a:t>Le droit à l’asile des mineurs non-accompagnés (MNA)</a:t>
            </a:r>
            <a:endParaRPr sz="3200" b="1" dirty="0">
              <a:solidFill>
                <a:schemeClr val="lt1"/>
              </a:solidFill>
              <a:latin typeface="Calibri"/>
              <a:ea typeface="Calibri"/>
              <a:cs typeface="Calibri"/>
              <a:sym typeface="Calibri"/>
            </a:endParaRPr>
          </a:p>
          <a:p>
            <a:pPr marL="0" lvl="0" indent="0" algn="ctr" rtl="0">
              <a:lnSpc>
                <a:spcPct val="90000"/>
              </a:lnSpc>
              <a:spcBef>
                <a:spcPts val="0"/>
              </a:spcBef>
              <a:spcAft>
                <a:spcPts val="0"/>
              </a:spcAft>
              <a:buClr>
                <a:schemeClr val="lt1"/>
              </a:buClr>
              <a:buSzPts val="4100"/>
              <a:buFont typeface="Calibri"/>
              <a:buNone/>
            </a:pPr>
            <a:endParaRPr sz="3900" dirty="0">
              <a:solidFill>
                <a:schemeClr val="lt1"/>
              </a:solidFill>
              <a:latin typeface="Cambria"/>
              <a:ea typeface="Cambria"/>
              <a:cs typeface="Cambria"/>
              <a:sym typeface="Cambria"/>
            </a:endParaRPr>
          </a:p>
        </p:txBody>
      </p:sp>
      <p:sp>
        <p:nvSpPr>
          <p:cNvPr id="69" name="Google Shape;69;p1"/>
          <p:cNvSpPr/>
          <p:nvPr/>
        </p:nvSpPr>
        <p:spPr>
          <a:xfrm flipH="1">
            <a:off x="1" y="0"/>
            <a:ext cx="4629587" cy="51435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70" name="Google Shape;70;p1"/>
          <p:cNvSpPr/>
          <p:nvPr/>
        </p:nvSpPr>
        <p:spPr>
          <a:xfrm>
            <a:off x="0" y="0"/>
            <a:ext cx="4518116" cy="514350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71" name="Google Shape;71;p1" descr="Une image contenant dessin&#10;&#10;Description générée automatiquement"/>
          <p:cNvPicPr preferRelativeResize="0"/>
          <p:nvPr/>
        </p:nvPicPr>
        <p:blipFill rotWithShape="1">
          <a:blip r:embed="rId3">
            <a:alphaModFix/>
          </a:blip>
          <a:srcRect/>
          <a:stretch/>
        </p:blipFill>
        <p:spPr>
          <a:xfrm>
            <a:off x="314536" y="1512227"/>
            <a:ext cx="3035882" cy="1092917"/>
          </a:xfrm>
          <a:prstGeom prst="rect">
            <a:avLst/>
          </a:prstGeom>
          <a:noFill/>
          <a:ln>
            <a:noFill/>
          </a:ln>
        </p:spPr>
      </p:pic>
      <p:pic>
        <p:nvPicPr>
          <p:cNvPr id="2" name="Image 1">
            <a:extLst>
              <a:ext uri="{FF2B5EF4-FFF2-40B4-BE49-F238E27FC236}">
                <a16:creationId xmlns:a16="http://schemas.microsoft.com/office/drawing/2014/main" id="{53695403-B910-3C90-A04B-A37E864007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999" y="79310"/>
            <a:ext cx="1063625" cy="102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g325b501c3db_0_397"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
        <p:nvSpPr>
          <p:cNvPr id="286" name="Google Shape;286;g325b501c3db_0_397"/>
          <p:cNvSpPr txBox="1"/>
          <p:nvPr/>
        </p:nvSpPr>
        <p:spPr>
          <a:xfrm>
            <a:off x="563563" y="1651071"/>
            <a:ext cx="3802500" cy="2769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87" name="Google Shape;287;g325b501c3db_0_397"/>
          <p:cNvSpPr/>
          <p:nvPr/>
        </p:nvSpPr>
        <p:spPr>
          <a:xfrm>
            <a:off x="2715371" y="1308798"/>
            <a:ext cx="1145100" cy="772200"/>
          </a:xfrm>
          <a:prstGeom prst="roundRect">
            <a:avLst>
              <a:gd name="adj" fmla="val 16667"/>
            </a:avLst>
          </a:prstGeom>
          <a:solidFill>
            <a:srgbClr val="88509A"/>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g325b501c3db_0_397"/>
          <p:cNvSpPr txBox="1"/>
          <p:nvPr/>
        </p:nvSpPr>
        <p:spPr>
          <a:xfrm>
            <a:off x="2729595" y="1558148"/>
            <a:ext cx="1072200" cy="324600"/>
          </a:xfrm>
          <a:prstGeom prst="rect">
            <a:avLst/>
          </a:prstGeom>
          <a:noFill/>
          <a:ln>
            <a:noFill/>
          </a:ln>
        </p:spPr>
        <p:txBody>
          <a:bodyPr spcFirstLastPara="1" wrap="square" lIns="64750" tIns="64750" rIns="64750" bIns="64750" anchor="ctr" anchorCtr="0">
            <a:spAutoFit/>
          </a:bodyPr>
          <a:lstStyle/>
          <a:p>
            <a:pPr marL="0" marR="0" lvl="0" indent="0" algn="ctr" rtl="0">
              <a:lnSpc>
                <a:spcPct val="90000"/>
              </a:lnSpc>
              <a:spcBef>
                <a:spcPts val="0"/>
              </a:spcBef>
              <a:spcAft>
                <a:spcPts val="0"/>
              </a:spcAft>
              <a:buClr>
                <a:srgbClr val="000000"/>
              </a:buClr>
              <a:buSzPts val="1400"/>
              <a:buFont typeface="Arial"/>
              <a:buNone/>
            </a:pPr>
            <a:r>
              <a:rPr lang="fr" b="1">
                <a:solidFill>
                  <a:srgbClr val="FFFFFF"/>
                </a:solidFill>
              </a:rPr>
              <a:t>ETHNIE</a:t>
            </a:r>
            <a:endParaRPr sz="1600" b="1" i="0" u="none" strike="noStrike" cap="none">
              <a:solidFill>
                <a:srgbClr val="FFFFFF"/>
              </a:solidFill>
              <a:latin typeface="Arial"/>
              <a:ea typeface="Arial"/>
              <a:cs typeface="Arial"/>
              <a:sym typeface="Arial"/>
            </a:endParaRPr>
          </a:p>
        </p:txBody>
      </p:sp>
      <p:sp>
        <p:nvSpPr>
          <p:cNvPr id="289" name="Google Shape;289;g325b501c3db_0_397"/>
          <p:cNvSpPr/>
          <p:nvPr/>
        </p:nvSpPr>
        <p:spPr>
          <a:xfrm>
            <a:off x="4705456" y="1290510"/>
            <a:ext cx="1224600" cy="772200"/>
          </a:xfrm>
          <a:prstGeom prst="roundRect">
            <a:avLst>
              <a:gd name="adj" fmla="val 16667"/>
            </a:avLst>
          </a:prstGeom>
          <a:solidFill>
            <a:srgbClr val="4A30E4"/>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g325b501c3db_0_397"/>
          <p:cNvSpPr txBox="1"/>
          <p:nvPr/>
        </p:nvSpPr>
        <p:spPr>
          <a:xfrm>
            <a:off x="4669364" y="1549746"/>
            <a:ext cx="1315200" cy="297000"/>
          </a:xfrm>
          <a:prstGeom prst="rect">
            <a:avLst/>
          </a:prstGeom>
          <a:noFill/>
          <a:ln>
            <a:noFill/>
          </a:ln>
        </p:spPr>
        <p:txBody>
          <a:bodyPr spcFirstLastPara="1" wrap="square" lIns="64750" tIns="64750" rIns="64750" bIns="64750" anchor="ctr" anchorCtr="0">
            <a:spAutoFit/>
          </a:bodyPr>
          <a:lstStyle/>
          <a:p>
            <a:pPr marL="0" marR="0" lvl="0" indent="0" algn="ctr" rtl="0">
              <a:lnSpc>
                <a:spcPct val="90000"/>
              </a:lnSpc>
              <a:spcBef>
                <a:spcPts val="0"/>
              </a:spcBef>
              <a:spcAft>
                <a:spcPts val="0"/>
              </a:spcAft>
              <a:buClr>
                <a:srgbClr val="000000"/>
              </a:buClr>
              <a:buSzPts val="1200"/>
              <a:buFont typeface="Arial"/>
              <a:buNone/>
            </a:pPr>
            <a:r>
              <a:rPr lang="fr" sz="1200" b="1" i="0" u="none" strike="noStrike" cap="none">
                <a:solidFill>
                  <a:srgbClr val="FFFFFF"/>
                </a:solidFill>
                <a:latin typeface="Arial"/>
                <a:ea typeface="Arial"/>
                <a:cs typeface="Arial"/>
                <a:sym typeface="Arial"/>
              </a:rPr>
              <a:t>NATIONALITE</a:t>
            </a:r>
            <a:endParaRPr sz="1400" b="0" i="0" u="none" strike="noStrike" cap="none">
              <a:solidFill>
                <a:srgbClr val="000000"/>
              </a:solidFill>
              <a:latin typeface="Arial"/>
              <a:ea typeface="Arial"/>
              <a:cs typeface="Arial"/>
              <a:sym typeface="Arial"/>
            </a:endParaRPr>
          </a:p>
        </p:txBody>
      </p:sp>
      <p:sp>
        <p:nvSpPr>
          <p:cNvPr id="291" name="Google Shape;291;g325b501c3db_0_397"/>
          <p:cNvSpPr txBox="1"/>
          <p:nvPr/>
        </p:nvSpPr>
        <p:spPr>
          <a:xfrm>
            <a:off x="537146" y="2345387"/>
            <a:ext cx="8147700" cy="1419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fr" sz="1400" b="0" i="0" u="none" strike="noStrike" cap="none">
                <a:solidFill>
                  <a:srgbClr val="000000"/>
                </a:solidFill>
                <a:latin typeface="Calibri"/>
                <a:ea typeface="Calibri"/>
                <a:cs typeface="Calibri"/>
                <a:sym typeface="Calibri"/>
              </a:rPr>
              <a:t>Ces motifs de persécutions renvoient le plus souvent</a:t>
            </a:r>
            <a:r>
              <a:rPr lang="fr" sz="1400" b="0" i="0" u="none" strike="noStrike" cap="none">
                <a:solidFill>
                  <a:srgbClr val="4372C3"/>
                </a:solidFill>
                <a:latin typeface="Calibri"/>
                <a:ea typeface="Calibri"/>
                <a:cs typeface="Calibri"/>
                <a:sym typeface="Calibri"/>
              </a:rPr>
              <a:t> </a:t>
            </a:r>
            <a:r>
              <a:rPr lang="fr" sz="1400" b="1" i="0" u="none" strike="noStrike" cap="none">
                <a:solidFill>
                  <a:srgbClr val="4372C3"/>
                </a:solidFill>
                <a:latin typeface="Calibri"/>
                <a:ea typeface="Calibri"/>
                <a:cs typeface="Calibri"/>
                <a:sym typeface="Calibri"/>
              </a:rPr>
              <a:t>au groupe ethnique</a:t>
            </a:r>
            <a:r>
              <a:rPr lang="fr" sz="1400" b="0" i="0" u="none" strike="noStrike" cap="none">
                <a:solidFill>
                  <a:srgbClr val="000000"/>
                </a:solidFill>
                <a:latin typeface="Calibri"/>
                <a:ea typeface="Calibri"/>
                <a:cs typeface="Calibri"/>
                <a:sym typeface="Calibri"/>
              </a:rPr>
              <a:t> de la personne.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fr" sz="1400" b="0" i="0" u="none" strike="noStrike" cap="none">
                <a:solidFill>
                  <a:srgbClr val="000000"/>
                </a:solidFill>
                <a:latin typeface="Calibri"/>
                <a:ea typeface="Calibri"/>
                <a:cs typeface="Calibri"/>
                <a:sym typeface="Calibri"/>
              </a:rPr>
              <a:t>Cette notion s’entendra souvent comme incluant un </a:t>
            </a:r>
            <a:r>
              <a:rPr lang="fr" sz="1400" b="1" i="0" u="none" strike="noStrike" cap="none">
                <a:solidFill>
                  <a:srgbClr val="4372C3"/>
                </a:solidFill>
                <a:latin typeface="Calibri"/>
                <a:ea typeface="Calibri"/>
                <a:cs typeface="Calibri"/>
                <a:sym typeface="Calibri"/>
              </a:rPr>
              <a:t>groupe ayant une origine, une langue, des coutumes communes</a:t>
            </a:r>
            <a:r>
              <a:rPr lang="fr" sz="1400" b="0" i="0" u="none" strike="noStrike" cap="none">
                <a:solidFill>
                  <a:srgbClr val="4372C3"/>
                </a:solidFill>
                <a:latin typeface="Calibri"/>
                <a:ea typeface="Calibri"/>
                <a:cs typeface="Calibri"/>
                <a:sym typeface="Calibri"/>
              </a:rPr>
              <a:t>. </a:t>
            </a:r>
            <a:endParaRPr sz="1400" b="0" i="0" u="none" strike="noStrike" cap="none">
              <a:solidFill>
                <a:srgbClr val="4372C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4372C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00"/>
              <a:buFont typeface="Arial"/>
              <a:buNone/>
            </a:pPr>
            <a:endParaRPr sz="1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g325b501c3db_0_397"/>
          <p:cNvSpPr/>
          <p:nvPr/>
        </p:nvSpPr>
        <p:spPr>
          <a:xfrm>
            <a:off x="500974" y="683775"/>
            <a:ext cx="8399185" cy="276225"/>
          </a:xfrm>
          <a:prstGeom prst="flowChartProcess">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 sz="2300" b="1" i="0" u="none" strike="noStrike" cap="none">
                <a:solidFill>
                  <a:srgbClr val="0070C0"/>
                </a:solidFill>
                <a:latin typeface="Calibri"/>
                <a:ea typeface="Calibri"/>
                <a:cs typeface="Calibri"/>
                <a:sym typeface="Calibri"/>
              </a:rPr>
              <a:t>Protection conventionnelle : Les 5 motifs de persécution</a:t>
            </a:r>
            <a:endParaRPr sz="2300" b="1" i="0" u="none" strike="noStrike" cap="none">
              <a:solidFill>
                <a:srgbClr val="0070C0"/>
              </a:solidFill>
              <a:latin typeface="Calibri"/>
              <a:ea typeface="Calibri"/>
              <a:cs typeface="Calibri"/>
              <a:sym typeface="Calibri"/>
            </a:endParaRPr>
          </a:p>
        </p:txBody>
      </p:sp>
      <p:sp>
        <p:nvSpPr>
          <p:cNvPr id="293" name="Google Shape;293;g325b501c3db_0_397"/>
          <p:cNvSpPr txBox="1"/>
          <p:nvPr/>
        </p:nvSpPr>
        <p:spPr>
          <a:xfrm>
            <a:off x="603125" y="3401875"/>
            <a:ext cx="8005800" cy="1215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fr" u="sng">
                <a:solidFill>
                  <a:schemeClr val="dk1"/>
                </a:solidFill>
                <a:latin typeface="Calibri"/>
                <a:ea typeface="Calibri"/>
                <a:cs typeface="Calibri"/>
                <a:sym typeface="Calibri"/>
              </a:rPr>
              <a:t>Exemples</a:t>
            </a:r>
            <a:r>
              <a:rPr lang="fr">
                <a:solidFill>
                  <a:schemeClr val="dk1"/>
                </a:solidFill>
                <a:latin typeface="Calibri"/>
                <a:ea typeface="Calibri"/>
                <a:cs typeface="Calibri"/>
                <a:sym typeface="Calibri"/>
              </a:rPr>
              <a:t> : </a:t>
            </a:r>
            <a:endParaRPr>
              <a:solidFill>
                <a:schemeClr val="dk1"/>
              </a:solidFill>
            </a:endParaRPr>
          </a:p>
          <a:p>
            <a:pPr marL="0" lvl="0" indent="0" algn="just" rtl="0">
              <a:spcBef>
                <a:spcPts val="0"/>
              </a:spcBef>
              <a:spcAft>
                <a:spcPts val="0"/>
              </a:spcAft>
              <a:buNone/>
            </a:pPr>
            <a:endParaRPr sz="1100">
              <a:solidFill>
                <a:schemeClr val="dk1"/>
              </a:solidFill>
              <a:latin typeface="Calibri"/>
              <a:ea typeface="Calibri"/>
              <a:cs typeface="Calibri"/>
              <a:sym typeface="Calibri"/>
            </a:endParaRPr>
          </a:p>
          <a:p>
            <a:pPr marL="285750" lvl="0" indent="-285750" algn="just" rtl="0">
              <a:spcBef>
                <a:spcPts val="0"/>
              </a:spcBef>
              <a:spcAft>
                <a:spcPts val="0"/>
              </a:spcAft>
              <a:buClr>
                <a:schemeClr val="dk1"/>
              </a:buClr>
              <a:buSzPts val="1400"/>
              <a:buChar char="-"/>
            </a:pPr>
            <a:r>
              <a:rPr lang="fr" i="1">
                <a:solidFill>
                  <a:schemeClr val="dk1"/>
                </a:solidFill>
                <a:latin typeface="Calibri"/>
                <a:ea typeface="Calibri"/>
                <a:cs typeface="Calibri"/>
                <a:sym typeface="Calibri"/>
              </a:rPr>
              <a:t>Les populations du Darfour au Soudan (« Les Fours »)</a:t>
            </a:r>
            <a:endParaRPr>
              <a:solidFill>
                <a:schemeClr val="dk1"/>
              </a:solidFill>
            </a:endParaRPr>
          </a:p>
          <a:p>
            <a:pPr marL="285750" lvl="0" indent="-285750" algn="just" rtl="0">
              <a:spcBef>
                <a:spcPts val="0"/>
              </a:spcBef>
              <a:spcAft>
                <a:spcPts val="0"/>
              </a:spcAft>
              <a:buClr>
                <a:schemeClr val="dk1"/>
              </a:buClr>
              <a:buSzPts val="1400"/>
              <a:buChar char="-"/>
            </a:pPr>
            <a:r>
              <a:rPr lang="fr" i="1">
                <a:solidFill>
                  <a:schemeClr val="dk1"/>
                </a:solidFill>
                <a:latin typeface="Calibri"/>
                <a:ea typeface="Calibri"/>
                <a:cs typeface="Calibri"/>
                <a:sym typeface="Calibri"/>
              </a:rPr>
              <a:t>Les Kurdes </a:t>
            </a:r>
            <a:endParaRPr>
              <a:solidFill>
                <a:schemeClr val="dk1"/>
              </a:solidFill>
            </a:endParaRPr>
          </a:p>
          <a:p>
            <a:pPr marL="285750" lvl="0" indent="-285750" algn="just" rtl="0">
              <a:spcBef>
                <a:spcPts val="0"/>
              </a:spcBef>
              <a:spcAft>
                <a:spcPts val="0"/>
              </a:spcAft>
              <a:buClr>
                <a:schemeClr val="dk1"/>
              </a:buClr>
              <a:buSzPts val="1400"/>
              <a:buChar char="-"/>
            </a:pPr>
            <a:r>
              <a:rPr lang="fr" i="1">
                <a:solidFill>
                  <a:schemeClr val="dk1"/>
                </a:solidFill>
                <a:latin typeface="Calibri"/>
                <a:ea typeface="Calibri"/>
                <a:cs typeface="Calibri"/>
                <a:sym typeface="Calibri"/>
              </a:rPr>
              <a:t>Les minorités hindoues et népalaises du Bhoutan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g325b501c3db_0_413"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
        <p:nvSpPr>
          <p:cNvPr id="299" name="Google Shape;299;g325b501c3db_0_413"/>
          <p:cNvSpPr txBox="1"/>
          <p:nvPr/>
        </p:nvSpPr>
        <p:spPr>
          <a:xfrm>
            <a:off x="563563" y="1651071"/>
            <a:ext cx="3802500" cy="2769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00" name="Google Shape;300;g325b501c3db_0_413"/>
          <p:cNvSpPr txBox="1"/>
          <p:nvPr/>
        </p:nvSpPr>
        <p:spPr>
          <a:xfrm>
            <a:off x="515644" y="2565400"/>
            <a:ext cx="79935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fr" sz="1400" b="0" i="0" u="none" strike="noStrike" cap="none">
                <a:solidFill>
                  <a:srgbClr val="000000"/>
                </a:solidFill>
                <a:latin typeface="Calibri"/>
                <a:ea typeface="Calibri"/>
                <a:cs typeface="Calibri"/>
                <a:sym typeface="Calibri"/>
              </a:rPr>
              <a:t>          </a:t>
            </a:r>
            <a:endParaRPr sz="1400" b="0" i="1" u="none" strike="noStrike" cap="none">
              <a:solidFill>
                <a:srgbClr val="000000"/>
              </a:solidFill>
              <a:latin typeface="Calibri"/>
              <a:ea typeface="Calibri"/>
              <a:cs typeface="Calibri"/>
              <a:sym typeface="Calibri"/>
            </a:endParaRPr>
          </a:p>
        </p:txBody>
      </p:sp>
      <p:sp>
        <p:nvSpPr>
          <p:cNvPr id="301" name="Google Shape;301;g325b501c3db_0_413"/>
          <p:cNvSpPr/>
          <p:nvPr/>
        </p:nvSpPr>
        <p:spPr>
          <a:xfrm>
            <a:off x="3793514" y="1295322"/>
            <a:ext cx="1145100" cy="772200"/>
          </a:xfrm>
          <a:prstGeom prst="roundRect">
            <a:avLst>
              <a:gd name="adj" fmla="val 16667"/>
            </a:avLst>
          </a:prstGeom>
          <a:solidFill>
            <a:srgbClr val="7635EB"/>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g325b501c3db_0_413"/>
          <p:cNvSpPr txBox="1"/>
          <p:nvPr/>
        </p:nvSpPr>
        <p:spPr>
          <a:xfrm>
            <a:off x="3829844" y="1509279"/>
            <a:ext cx="1072200" cy="324600"/>
          </a:xfrm>
          <a:prstGeom prst="rect">
            <a:avLst/>
          </a:prstGeom>
          <a:noFill/>
          <a:ln>
            <a:noFill/>
          </a:ln>
        </p:spPr>
        <p:txBody>
          <a:bodyPr spcFirstLastPara="1" wrap="square" lIns="64750" tIns="64750" rIns="64750" bIns="64750" anchor="ctr" anchorCtr="0">
            <a:spAutoFit/>
          </a:bodyPr>
          <a:lstStyle/>
          <a:p>
            <a:pPr marL="0" marR="0" lvl="0" indent="0" algn="ctr" rtl="0">
              <a:lnSpc>
                <a:spcPct val="90000"/>
              </a:lnSpc>
              <a:spcBef>
                <a:spcPts val="0"/>
              </a:spcBef>
              <a:spcAft>
                <a:spcPts val="0"/>
              </a:spcAft>
              <a:buClr>
                <a:srgbClr val="000000"/>
              </a:buClr>
              <a:buSzPts val="1400"/>
              <a:buFont typeface="Arial"/>
              <a:buNone/>
            </a:pPr>
            <a:r>
              <a:rPr lang="fr" sz="1400" b="1" i="0" u="none" strike="noStrike" cap="none">
                <a:solidFill>
                  <a:srgbClr val="FFFFFF"/>
                </a:solidFill>
                <a:latin typeface="Arial"/>
                <a:ea typeface="Arial"/>
                <a:cs typeface="Arial"/>
                <a:sym typeface="Arial"/>
              </a:rPr>
              <a:t>RELIGION</a:t>
            </a:r>
            <a:endParaRPr sz="1700" b="1" i="0" u="none" strike="noStrike" cap="none">
              <a:solidFill>
                <a:srgbClr val="FFFFFF"/>
              </a:solidFill>
              <a:latin typeface="Arial"/>
              <a:ea typeface="Arial"/>
              <a:cs typeface="Arial"/>
              <a:sym typeface="Arial"/>
            </a:endParaRPr>
          </a:p>
        </p:txBody>
      </p:sp>
      <p:sp>
        <p:nvSpPr>
          <p:cNvPr id="303" name="Google Shape;303;g325b501c3db_0_413"/>
          <p:cNvSpPr txBox="1"/>
          <p:nvPr/>
        </p:nvSpPr>
        <p:spPr>
          <a:xfrm>
            <a:off x="414115" y="2244442"/>
            <a:ext cx="8315700" cy="26322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endParaRPr sz="1500">
              <a:latin typeface="Calibri"/>
              <a:ea typeface="Calibri"/>
              <a:cs typeface="Calibri"/>
              <a:sym typeface="Calibri"/>
            </a:endParaRPr>
          </a:p>
          <a:p>
            <a:pPr marL="285838" marR="0" lvl="0" indent="-285479" algn="just" rtl="0">
              <a:lnSpc>
                <a:spcPct val="100000"/>
              </a:lnSpc>
              <a:spcBef>
                <a:spcPts val="0"/>
              </a:spcBef>
              <a:spcAft>
                <a:spcPts val="0"/>
              </a:spcAft>
              <a:buClr>
                <a:srgbClr val="000000"/>
              </a:buClr>
              <a:buSzPts val="1500"/>
              <a:buFont typeface="Arial"/>
              <a:buChar char="•"/>
            </a:pPr>
            <a:r>
              <a:rPr lang="fr" sz="1500" b="0" i="0" u="none" strike="noStrike" cap="none">
                <a:solidFill>
                  <a:srgbClr val="000000"/>
                </a:solidFill>
                <a:latin typeface="Calibri"/>
                <a:ea typeface="Calibri"/>
                <a:cs typeface="Calibri"/>
                <a:sym typeface="Calibri"/>
              </a:rPr>
              <a:t>La liberté de </a:t>
            </a:r>
            <a:r>
              <a:rPr lang="fr" sz="1500" b="1" i="0" u="none" strike="noStrike" cap="none">
                <a:solidFill>
                  <a:srgbClr val="4372C3"/>
                </a:solidFill>
                <a:latin typeface="Calibri"/>
                <a:ea typeface="Calibri"/>
                <a:cs typeface="Calibri"/>
                <a:sym typeface="Calibri"/>
              </a:rPr>
              <a:t>croire</a:t>
            </a:r>
            <a:r>
              <a:rPr lang="fr" sz="1500" b="0" i="0" u="none" strike="noStrike" cap="none">
                <a:solidFill>
                  <a:srgbClr val="000000"/>
                </a:solidFill>
                <a:latin typeface="Calibri"/>
                <a:ea typeface="Calibri"/>
                <a:cs typeface="Calibri"/>
                <a:sym typeface="Calibri"/>
              </a:rPr>
              <a:t> et de </a:t>
            </a:r>
            <a:r>
              <a:rPr lang="fr" sz="1500" b="1" i="0" u="none" strike="noStrike" cap="none">
                <a:solidFill>
                  <a:srgbClr val="4372C3"/>
                </a:solidFill>
                <a:latin typeface="Calibri"/>
                <a:ea typeface="Calibri"/>
                <a:cs typeface="Calibri"/>
                <a:sym typeface="Calibri"/>
              </a:rPr>
              <a:t>pratiquer</a:t>
            </a:r>
            <a:r>
              <a:rPr lang="fr" sz="1500" b="0" i="0" u="none" strike="noStrike" cap="none">
                <a:solidFill>
                  <a:srgbClr val="000000"/>
                </a:solidFill>
                <a:latin typeface="Calibri"/>
                <a:ea typeface="Calibri"/>
                <a:cs typeface="Calibri"/>
                <a:sym typeface="Calibri"/>
              </a:rPr>
              <a:t> une religion</a:t>
            </a:r>
            <a:endParaRPr sz="1400" b="0" i="0" u="none" strike="noStrike" cap="none">
              <a:solidFill>
                <a:srgbClr val="000000"/>
              </a:solidFill>
              <a:latin typeface="Arial"/>
              <a:ea typeface="Arial"/>
              <a:cs typeface="Arial"/>
              <a:sym typeface="Arial"/>
            </a:endParaRPr>
          </a:p>
          <a:p>
            <a:pPr marL="285838" marR="0" lvl="0" indent="-285479" algn="just" rtl="0">
              <a:lnSpc>
                <a:spcPct val="100000"/>
              </a:lnSpc>
              <a:spcBef>
                <a:spcPts val="0"/>
              </a:spcBef>
              <a:spcAft>
                <a:spcPts val="0"/>
              </a:spcAft>
              <a:buClr>
                <a:srgbClr val="000000"/>
              </a:buClr>
              <a:buSzPts val="1500"/>
              <a:buFont typeface="Arial"/>
              <a:buChar char="•"/>
            </a:pPr>
            <a:r>
              <a:rPr lang="fr" sz="1500" b="0" i="0" u="none" strike="noStrike" cap="none">
                <a:solidFill>
                  <a:srgbClr val="000000"/>
                </a:solidFill>
                <a:latin typeface="Calibri"/>
                <a:ea typeface="Calibri"/>
                <a:cs typeface="Calibri"/>
                <a:sym typeface="Calibri"/>
              </a:rPr>
              <a:t>La liberté de </a:t>
            </a:r>
            <a:r>
              <a:rPr lang="fr" sz="1500" b="1" i="0" u="none" strike="noStrike" cap="none">
                <a:solidFill>
                  <a:srgbClr val="4372C3"/>
                </a:solidFill>
                <a:latin typeface="Calibri"/>
                <a:ea typeface="Calibri"/>
                <a:cs typeface="Calibri"/>
                <a:sym typeface="Calibri"/>
              </a:rPr>
              <a:t>ne pas avoir de religion</a:t>
            </a:r>
            <a:r>
              <a:rPr lang="fr" sz="1500" b="0" i="0" u="none" strike="noStrike" cap="none">
                <a:solidFill>
                  <a:srgbClr val="000000"/>
                </a:solidFill>
                <a:latin typeface="Calibri"/>
                <a:ea typeface="Calibri"/>
                <a:cs typeface="Calibri"/>
                <a:sym typeface="Calibri"/>
              </a:rPr>
              <a:t>, de ne pas pratiquer ou de refuser de pratiquer une religion</a:t>
            </a:r>
            <a:endParaRPr sz="1400" b="0" i="0" u="none" strike="noStrike" cap="none">
              <a:solidFill>
                <a:srgbClr val="000000"/>
              </a:solidFill>
              <a:latin typeface="Arial"/>
              <a:ea typeface="Arial"/>
              <a:cs typeface="Arial"/>
              <a:sym typeface="Arial"/>
            </a:endParaRPr>
          </a:p>
          <a:p>
            <a:pPr marL="285838" marR="0" lvl="0" indent="-285479" algn="just" rtl="0">
              <a:lnSpc>
                <a:spcPct val="100000"/>
              </a:lnSpc>
              <a:spcBef>
                <a:spcPts val="0"/>
              </a:spcBef>
              <a:spcAft>
                <a:spcPts val="0"/>
              </a:spcAft>
              <a:buClr>
                <a:srgbClr val="000000"/>
              </a:buClr>
              <a:buSzPts val="1500"/>
              <a:buFont typeface="Arial"/>
              <a:buChar char="•"/>
            </a:pPr>
            <a:r>
              <a:rPr lang="fr" sz="1500" b="0" i="0" u="none" strike="noStrike" cap="none">
                <a:solidFill>
                  <a:srgbClr val="000000"/>
                </a:solidFill>
                <a:latin typeface="Calibri"/>
                <a:ea typeface="Calibri"/>
                <a:cs typeface="Calibri"/>
                <a:sym typeface="Calibri"/>
              </a:rPr>
              <a:t>La liberté de</a:t>
            </a:r>
            <a:r>
              <a:rPr lang="fr" sz="1500" b="0" i="0" u="none" strike="noStrike" cap="none">
                <a:solidFill>
                  <a:srgbClr val="4372C3"/>
                </a:solidFill>
                <a:latin typeface="Calibri"/>
                <a:ea typeface="Calibri"/>
                <a:cs typeface="Calibri"/>
                <a:sym typeface="Calibri"/>
              </a:rPr>
              <a:t> </a:t>
            </a:r>
            <a:r>
              <a:rPr lang="fr" sz="1500" b="1" i="0" u="none" strike="noStrike" cap="none">
                <a:solidFill>
                  <a:srgbClr val="4372C3"/>
                </a:solidFill>
                <a:latin typeface="Calibri"/>
                <a:ea typeface="Calibri"/>
                <a:cs typeface="Calibri"/>
                <a:sym typeface="Calibri"/>
              </a:rPr>
              <a:t>changer de religion</a:t>
            </a:r>
            <a:endParaRPr sz="1500" b="1" i="0" u="none" strike="noStrike" cap="none">
              <a:solidFill>
                <a:srgbClr val="4372C3"/>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500"/>
              <a:buFont typeface="Arial"/>
              <a:buChar char="•"/>
            </a:pPr>
            <a:r>
              <a:rPr lang="fr" sz="1500" b="0" i="0" u="none" strike="noStrike" cap="none">
                <a:solidFill>
                  <a:srgbClr val="000000"/>
                </a:solidFill>
                <a:latin typeface="Calibri"/>
                <a:ea typeface="Calibri"/>
                <a:cs typeface="Calibri"/>
                <a:sym typeface="Calibri"/>
              </a:rPr>
              <a:t>   La liberté de</a:t>
            </a:r>
            <a:r>
              <a:rPr lang="fr" sz="1500" b="0" i="0" u="none" strike="noStrike" cap="none">
                <a:solidFill>
                  <a:srgbClr val="4372C3"/>
                </a:solidFill>
                <a:latin typeface="Calibri"/>
                <a:ea typeface="Calibri"/>
                <a:cs typeface="Calibri"/>
                <a:sym typeface="Calibri"/>
              </a:rPr>
              <a:t> </a:t>
            </a:r>
            <a:r>
              <a:rPr lang="fr" sz="1500" b="1" i="0" u="none" strike="noStrike" cap="none">
                <a:solidFill>
                  <a:srgbClr val="4372C3"/>
                </a:solidFill>
                <a:latin typeface="Calibri"/>
                <a:ea typeface="Calibri"/>
                <a:cs typeface="Calibri"/>
                <a:sym typeface="Calibri"/>
              </a:rPr>
              <a:t>vivre selon cette croyance</a:t>
            </a:r>
            <a:endParaRPr sz="1400" b="0" i="0" u="none" strike="noStrike" cap="none">
              <a:solidFill>
                <a:srgbClr val="4372C3"/>
              </a:solidFill>
              <a:latin typeface="Arial"/>
              <a:ea typeface="Arial"/>
              <a:cs typeface="Arial"/>
              <a:sym typeface="Arial"/>
            </a:endParaRPr>
          </a:p>
          <a:p>
            <a:pPr marL="171450" marR="0" lvl="0" indent="-76200" algn="just"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500"/>
              <a:buFont typeface="Arial"/>
              <a:buNone/>
            </a:pPr>
            <a:r>
              <a:rPr lang="fr" sz="1500" b="0" i="0" u="sng" strike="noStrike" cap="none">
                <a:solidFill>
                  <a:srgbClr val="000000"/>
                </a:solidFill>
                <a:latin typeface="Calibri"/>
                <a:ea typeface="Calibri"/>
                <a:cs typeface="Calibri"/>
                <a:sym typeface="Calibri"/>
              </a:rPr>
              <a:t>La persécution du fait de la religion peut prendre différentes formes </a:t>
            </a:r>
            <a:r>
              <a:rPr lang="fr" sz="1500" b="0" i="0" u="none" strike="noStrike" cap="none">
                <a:solidFill>
                  <a:srgbClr val="000000"/>
                </a:solidFill>
                <a:latin typeface="Calibri"/>
                <a:ea typeface="Calibri"/>
                <a:cs typeface="Calibri"/>
                <a:sym typeface="Calibri"/>
              </a:rPr>
              <a:t>: interdiction de faire partie d’une communauté religieuse, de célébrer en public comme en privé, ou mesures discriminatoires en raison de la croyance/pratique religieuse, conversions forcées. Il n’est pas nécessaire que l’enfant soit un pratiquant actif.</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304" name="Google Shape;304;g325b501c3db_0_413"/>
          <p:cNvSpPr/>
          <p:nvPr/>
        </p:nvSpPr>
        <p:spPr>
          <a:xfrm>
            <a:off x="500974" y="683775"/>
            <a:ext cx="8399185" cy="276225"/>
          </a:xfrm>
          <a:prstGeom prst="flowChartProcess">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 sz="2300" b="1" i="0" u="none" strike="noStrike" cap="none">
                <a:solidFill>
                  <a:srgbClr val="0070C0"/>
                </a:solidFill>
                <a:latin typeface="Calibri"/>
                <a:ea typeface="Calibri"/>
                <a:cs typeface="Calibri"/>
                <a:sym typeface="Calibri"/>
              </a:rPr>
              <a:t>Protection conventionnelle : Les 5 motifs de persécution</a:t>
            </a:r>
            <a:endParaRPr sz="2300" b="1" i="0" u="none" strike="noStrike" cap="none">
              <a:solidFill>
                <a:srgbClr val="0070C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g325b501c3db_0_443"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
        <p:nvSpPr>
          <p:cNvPr id="310" name="Google Shape;310;g325b501c3db_0_443"/>
          <p:cNvSpPr txBox="1"/>
          <p:nvPr/>
        </p:nvSpPr>
        <p:spPr>
          <a:xfrm>
            <a:off x="515644" y="2565400"/>
            <a:ext cx="79935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fr" sz="1400" b="0" i="0" u="none" strike="noStrike" cap="none">
                <a:solidFill>
                  <a:srgbClr val="000000"/>
                </a:solidFill>
                <a:latin typeface="Calibri"/>
                <a:ea typeface="Calibri"/>
                <a:cs typeface="Calibri"/>
                <a:sym typeface="Calibri"/>
              </a:rPr>
              <a:t>          </a:t>
            </a:r>
            <a:endParaRPr sz="1400" b="0" i="1" u="none" strike="noStrike" cap="none">
              <a:solidFill>
                <a:srgbClr val="000000"/>
              </a:solidFill>
              <a:latin typeface="Calibri"/>
              <a:ea typeface="Calibri"/>
              <a:cs typeface="Calibri"/>
              <a:sym typeface="Calibri"/>
            </a:endParaRPr>
          </a:p>
        </p:txBody>
      </p:sp>
      <p:sp>
        <p:nvSpPr>
          <p:cNvPr id="311" name="Google Shape;311;g325b501c3db_0_443"/>
          <p:cNvSpPr txBox="1"/>
          <p:nvPr/>
        </p:nvSpPr>
        <p:spPr>
          <a:xfrm>
            <a:off x="3829844" y="1544452"/>
            <a:ext cx="1072200" cy="324600"/>
          </a:xfrm>
          <a:prstGeom prst="rect">
            <a:avLst/>
          </a:prstGeom>
          <a:noFill/>
          <a:ln>
            <a:noFill/>
          </a:ln>
        </p:spPr>
        <p:txBody>
          <a:bodyPr spcFirstLastPara="1" wrap="square" lIns="64750" tIns="64750" rIns="64750" bIns="64750" anchor="ctr" anchorCtr="0">
            <a:spAutoFit/>
          </a:bodyPr>
          <a:lstStyle/>
          <a:p>
            <a:pPr marL="0" marR="0" lvl="0" indent="0" algn="ctr" rtl="0">
              <a:lnSpc>
                <a:spcPct val="90000"/>
              </a:lnSpc>
              <a:spcBef>
                <a:spcPts val="0"/>
              </a:spcBef>
              <a:spcAft>
                <a:spcPts val="0"/>
              </a:spcAft>
              <a:buClr>
                <a:srgbClr val="000000"/>
              </a:buClr>
              <a:buSzPts val="1400"/>
              <a:buFont typeface="Arial"/>
              <a:buNone/>
            </a:pPr>
            <a:r>
              <a:rPr lang="fr" sz="1400" b="0" i="0" u="none" strike="noStrike" cap="none">
                <a:solidFill>
                  <a:srgbClr val="FFFFFF"/>
                </a:solidFill>
                <a:latin typeface="Arial"/>
                <a:ea typeface="Arial"/>
                <a:cs typeface="Arial"/>
                <a:sym typeface="Arial"/>
              </a:rPr>
              <a:t>RELIGION</a:t>
            </a:r>
            <a:endParaRPr sz="1700" b="0" i="0" u="none" strike="noStrike" cap="none">
              <a:solidFill>
                <a:srgbClr val="FFFFFF"/>
              </a:solidFill>
              <a:latin typeface="Arial"/>
              <a:ea typeface="Arial"/>
              <a:cs typeface="Arial"/>
              <a:sym typeface="Arial"/>
            </a:endParaRPr>
          </a:p>
        </p:txBody>
      </p:sp>
      <p:sp>
        <p:nvSpPr>
          <p:cNvPr id="312" name="Google Shape;312;g325b501c3db_0_443"/>
          <p:cNvSpPr/>
          <p:nvPr/>
        </p:nvSpPr>
        <p:spPr>
          <a:xfrm>
            <a:off x="3793514" y="1214629"/>
            <a:ext cx="1145100" cy="772200"/>
          </a:xfrm>
          <a:prstGeom prst="roundRect">
            <a:avLst>
              <a:gd name="adj" fmla="val 16667"/>
            </a:avLst>
          </a:prstGeom>
          <a:solidFill>
            <a:srgbClr val="5BACE3"/>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325b501c3db_0_443"/>
          <p:cNvSpPr txBox="1"/>
          <p:nvPr/>
        </p:nvSpPr>
        <p:spPr>
          <a:xfrm>
            <a:off x="3829845" y="1361033"/>
            <a:ext cx="1072200" cy="504900"/>
          </a:xfrm>
          <a:prstGeom prst="rect">
            <a:avLst/>
          </a:prstGeom>
          <a:noFill/>
          <a:ln>
            <a:noFill/>
          </a:ln>
        </p:spPr>
        <p:txBody>
          <a:bodyPr spcFirstLastPara="1" wrap="square" lIns="64750" tIns="64750" rIns="64750" bIns="64750" anchor="ctr" anchorCtr="0">
            <a:spAutoFit/>
          </a:bodyPr>
          <a:lstStyle/>
          <a:p>
            <a:pPr marL="0" marR="0" lvl="0" indent="0" algn="ctr" rtl="0">
              <a:lnSpc>
                <a:spcPct val="90000"/>
              </a:lnSpc>
              <a:spcBef>
                <a:spcPts val="0"/>
              </a:spcBef>
              <a:spcAft>
                <a:spcPts val="0"/>
              </a:spcAft>
              <a:buClr>
                <a:srgbClr val="000000"/>
              </a:buClr>
              <a:buSzPts val="1350"/>
              <a:buFont typeface="Arial"/>
              <a:buNone/>
            </a:pPr>
            <a:r>
              <a:rPr lang="fr" sz="1350" b="1" i="0" u="none" strike="noStrike" cap="none">
                <a:solidFill>
                  <a:srgbClr val="FFFFFF"/>
                </a:solidFill>
                <a:latin typeface="Arial"/>
                <a:ea typeface="Arial"/>
                <a:cs typeface="Arial"/>
                <a:sym typeface="Arial"/>
              </a:rPr>
              <a:t>OPINION POLITIQUE</a:t>
            </a:r>
            <a:endParaRPr sz="1400" b="0" i="0" u="none" strike="noStrike" cap="none">
              <a:solidFill>
                <a:srgbClr val="000000"/>
              </a:solidFill>
              <a:latin typeface="Arial"/>
              <a:ea typeface="Arial"/>
              <a:cs typeface="Arial"/>
              <a:sym typeface="Arial"/>
            </a:endParaRPr>
          </a:p>
        </p:txBody>
      </p:sp>
      <p:sp>
        <p:nvSpPr>
          <p:cNvPr id="314" name="Google Shape;314;g325b501c3db_0_443"/>
          <p:cNvSpPr txBox="1"/>
          <p:nvPr/>
        </p:nvSpPr>
        <p:spPr>
          <a:xfrm>
            <a:off x="497838" y="3255126"/>
            <a:ext cx="7823100" cy="1493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fr" sz="1300" b="0" i="0" u="sng" strike="noStrike" cap="none">
                <a:solidFill>
                  <a:srgbClr val="000000"/>
                </a:solidFill>
                <a:latin typeface="Calibri"/>
                <a:ea typeface="Calibri"/>
                <a:cs typeface="Calibri"/>
                <a:sym typeface="Calibri"/>
              </a:rPr>
              <a:t>Exemples </a:t>
            </a:r>
            <a:r>
              <a:rPr lang="fr" sz="13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Calibri"/>
              <a:ea typeface="Calibri"/>
              <a:cs typeface="Calibri"/>
              <a:sym typeface="Calibri"/>
            </a:endParaRPr>
          </a:p>
          <a:p>
            <a:pPr marL="171358" marR="0" lvl="0" indent="-170999" algn="just" rtl="0">
              <a:lnSpc>
                <a:spcPct val="100000"/>
              </a:lnSpc>
              <a:spcBef>
                <a:spcPts val="0"/>
              </a:spcBef>
              <a:spcAft>
                <a:spcPts val="0"/>
              </a:spcAft>
              <a:buClr>
                <a:srgbClr val="000000"/>
              </a:buClr>
              <a:buSzPts val="1300"/>
              <a:buFont typeface="Arial"/>
              <a:buChar char="-"/>
            </a:pPr>
            <a:r>
              <a:rPr lang="fr" sz="1300" b="0" i="1" u="none" strike="noStrike" cap="none">
                <a:solidFill>
                  <a:srgbClr val="000000"/>
                </a:solidFill>
                <a:latin typeface="Calibri"/>
                <a:ea typeface="Calibri"/>
                <a:cs typeface="Calibri"/>
                <a:sym typeface="Calibri"/>
              </a:rPr>
              <a:t>Opinions politiques imputées à un jeune afghan par les talibans, lequel n’était pas retourné à l’école coranique embrigadant les élèves pour le djihad.</a:t>
            </a:r>
            <a:endParaRPr sz="1400" b="0" i="0" u="none" strike="noStrike" cap="none">
              <a:solidFill>
                <a:srgbClr val="000000"/>
              </a:solidFill>
              <a:latin typeface="Arial"/>
              <a:ea typeface="Arial"/>
              <a:cs typeface="Arial"/>
              <a:sym typeface="Arial"/>
            </a:endParaRPr>
          </a:p>
          <a:p>
            <a:pPr marL="171358" marR="0" lvl="0" indent="-132899" algn="just" rtl="0">
              <a:lnSpc>
                <a:spcPct val="100000"/>
              </a:lnSpc>
              <a:spcBef>
                <a:spcPts val="0"/>
              </a:spcBef>
              <a:spcAft>
                <a:spcPts val="0"/>
              </a:spcAft>
              <a:buClr>
                <a:srgbClr val="000000"/>
              </a:buClr>
              <a:buSzPts val="600"/>
              <a:buFont typeface="Arial"/>
              <a:buNone/>
            </a:pPr>
            <a:endParaRPr sz="600" b="0" i="1" u="none" strike="noStrike" cap="none">
              <a:solidFill>
                <a:srgbClr val="000000"/>
              </a:solidFill>
              <a:latin typeface="Calibri"/>
              <a:ea typeface="Calibri"/>
              <a:cs typeface="Calibri"/>
              <a:sym typeface="Calibri"/>
            </a:endParaRPr>
          </a:p>
          <a:p>
            <a:pPr marL="171358" marR="0" lvl="0" indent="-170999" algn="just" rtl="0">
              <a:lnSpc>
                <a:spcPct val="100000"/>
              </a:lnSpc>
              <a:spcBef>
                <a:spcPts val="0"/>
              </a:spcBef>
              <a:spcAft>
                <a:spcPts val="0"/>
              </a:spcAft>
              <a:buClr>
                <a:srgbClr val="000000"/>
              </a:buClr>
              <a:buSzPts val="1300"/>
              <a:buFont typeface="Arial"/>
              <a:buChar char="-"/>
            </a:pPr>
            <a:r>
              <a:rPr lang="fr" sz="1300" b="0" i="1" u="none" strike="noStrike" cap="none">
                <a:solidFill>
                  <a:srgbClr val="000000"/>
                </a:solidFill>
                <a:latin typeface="Calibri"/>
                <a:ea typeface="Calibri"/>
                <a:cs typeface="Calibri"/>
                <a:sym typeface="Calibri"/>
              </a:rPr>
              <a:t>Opinions politiques imputées à un jeune centrafricain du fait de son appartenance à la SELEKA (musulmane) ou à son adversaire, la milice ANTI-BALAKA (animiste et chrétienne). </a:t>
            </a:r>
            <a:endParaRPr sz="1300" b="0" i="1" u="none" strike="noStrike" cap="none">
              <a:solidFill>
                <a:srgbClr val="000000"/>
              </a:solidFill>
              <a:latin typeface="Calibri"/>
              <a:ea typeface="Calibri"/>
              <a:cs typeface="Calibri"/>
              <a:sym typeface="Calibri"/>
            </a:endParaRPr>
          </a:p>
          <a:p>
            <a:pPr marL="359" marR="0" lvl="0" indent="0" algn="just"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p:txBody>
      </p:sp>
      <p:sp>
        <p:nvSpPr>
          <p:cNvPr id="315" name="Google Shape;315;g325b501c3db_0_443"/>
          <p:cNvSpPr txBox="1"/>
          <p:nvPr/>
        </p:nvSpPr>
        <p:spPr>
          <a:xfrm>
            <a:off x="190500" y="2302227"/>
            <a:ext cx="8437800" cy="637500"/>
          </a:xfrm>
          <a:prstGeom prst="rect">
            <a:avLst/>
          </a:prstGeom>
          <a:noFill/>
          <a:ln>
            <a:noFill/>
          </a:ln>
        </p:spPr>
        <p:txBody>
          <a:bodyPr spcFirstLastPara="1" wrap="square" lIns="91425" tIns="45700" rIns="91425" bIns="45700" anchor="t" anchorCtr="0">
            <a:spAutoFit/>
          </a:bodyPr>
          <a:lstStyle/>
          <a:p>
            <a:pPr marL="542925" marR="0" lvl="0" indent="-285750" algn="just" rtl="0">
              <a:lnSpc>
                <a:spcPct val="107000"/>
              </a:lnSpc>
              <a:spcBef>
                <a:spcPts val="0"/>
              </a:spcBef>
              <a:spcAft>
                <a:spcPts val="0"/>
              </a:spcAft>
              <a:buClr>
                <a:srgbClr val="000000"/>
              </a:buClr>
              <a:buSzPts val="1400"/>
              <a:buFont typeface="Arial"/>
              <a:buChar char="•"/>
            </a:pPr>
            <a:r>
              <a:rPr lang="fr" sz="1400" b="0" i="0" u="none" strike="noStrike" cap="none">
                <a:solidFill>
                  <a:srgbClr val="000000"/>
                </a:solidFill>
                <a:latin typeface="Calibri"/>
                <a:ea typeface="Calibri"/>
                <a:cs typeface="Calibri"/>
                <a:sym typeface="Calibri"/>
              </a:rPr>
              <a:t>Une « action politique » n’est pas exigée. Le seul fait d’avoir des opinions politiques personnelles suffit.</a:t>
            </a:r>
            <a:endParaRPr/>
          </a:p>
          <a:p>
            <a:pPr marL="257175" marR="0" lvl="0" indent="0" algn="just" rtl="0">
              <a:lnSpc>
                <a:spcPct val="107000"/>
              </a:lnSpc>
              <a:spcBef>
                <a:spcPts val="0"/>
              </a:spcBef>
              <a:spcAft>
                <a:spcPts val="0"/>
              </a:spcAft>
              <a:buClr>
                <a:srgbClr val="000000"/>
              </a:buClr>
              <a:buSzPts val="300"/>
              <a:buFont typeface="Arial"/>
              <a:buNone/>
            </a:pPr>
            <a:endParaRPr sz="300" b="0" i="0" u="none" strike="noStrike" cap="none">
              <a:solidFill>
                <a:srgbClr val="000000"/>
              </a:solidFill>
              <a:latin typeface="Calibri"/>
              <a:ea typeface="Calibri"/>
              <a:cs typeface="Calibri"/>
              <a:sym typeface="Calibri"/>
            </a:endParaRPr>
          </a:p>
          <a:p>
            <a:pPr marL="542925" marR="0" lvl="0" indent="-285750" algn="just" rtl="0">
              <a:lnSpc>
                <a:spcPct val="107000"/>
              </a:lnSpc>
              <a:spcBef>
                <a:spcPts val="0"/>
              </a:spcBef>
              <a:spcAft>
                <a:spcPts val="0"/>
              </a:spcAft>
              <a:buClr>
                <a:srgbClr val="000000"/>
              </a:buClr>
              <a:buSzPts val="1400"/>
              <a:buFont typeface="Arial"/>
              <a:buChar char="•"/>
            </a:pPr>
            <a:r>
              <a:rPr lang="fr" sz="1400" b="0" i="0" u="none" strike="noStrike" cap="none">
                <a:solidFill>
                  <a:srgbClr val="000000"/>
                </a:solidFill>
                <a:latin typeface="Calibri"/>
                <a:ea typeface="Calibri"/>
                <a:cs typeface="Calibri"/>
                <a:sym typeface="Calibri"/>
              </a:rPr>
              <a:t>Cette opinion politique peut ne pas être la sienne mais lui être </a:t>
            </a:r>
            <a:r>
              <a:rPr lang="fr" sz="1400" b="1" i="0" u="none" strike="noStrike" cap="none">
                <a:solidFill>
                  <a:srgbClr val="4372C3"/>
                </a:solidFill>
                <a:latin typeface="Calibri"/>
                <a:ea typeface="Calibri"/>
                <a:cs typeface="Calibri"/>
                <a:sym typeface="Calibri"/>
              </a:rPr>
              <a:t>imputée</a:t>
            </a:r>
            <a:r>
              <a:rPr lang="fr" sz="1400" b="0" i="0" u="none" strike="noStrike" cap="none">
                <a:solidFill>
                  <a:srgbClr val="000000"/>
                </a:solidFill>
                <a:latin typeface="Calibri"/>
                <a:ea typeface="Calibri"/>
                <a:cs typeface="Calibri"/>
                <a:sym typeface="Calibri"/>
              </a:rPr>
              <a:t> par des tiers. </a:t>
            </a:r>
            <a:endParaRPr sz="1400" b="0" i="0" u="none" strike="noStrike" cap="none">
              <a:solidFill>
                <a:srgbClr val="000000"/>
              </a:solidFill>
              <a:latin typeface="Arial"/>
              <a:ea typeface="Arial"/>
              <a:cs typeface="Arial"/>
              <a:sym typeface="Arial"/>
            </a:endParaRPr>
          </a:p>
          <a:p>
            <a:pPr marL="257175" marR="0" lvl="0" indent="0" algn="just" rtl="0">
              <a:lnSpc>
                <a:spcPct val="107000"/>
              </a:lnSpc>
              <a:spcBef>
                <a:spcPts val="0"/>
              </a:spcBef>
              <a:spcAft>
                <a:spcPts val="0"/>
              </a:spcAft>
              <a:buClr>
                <a:srgbClr val="000000"/>
              </a:buClr>
              <a:buSzPts val="200"/>
              <a:buFont typeface="Arial"/>
              <a:buNone/>
            </a:pPr>
            <a:endParaRPr sz="200" b="0" i="0" u="none" strike="noStrike" cap="none">
              <a:solidFill>
                <a:srgbClr val="000000"/>
              </a:solidFill>
              <a:latin typeface="Calibri"/>
              <a:ea typeface="Calibri"/>
              <a:cs typeface="Calibri"/>
              <a:sym typeface="Calibri"/>
            </a:endParaRPr>
          </a:p>
        </p:txBody>
      </p:sp>
      <p:sp>
        <p:nvSpPr>
          <p:cNvPr id="316" name="Google Shape;316;g325b501c3db_0_443"/>
          <p:cNvSpPr/>
          <p:nvPr/>
        </p:nvSpPr>
        <p:spPr>
          <a:xfrm>
            <a:off x="500974" y="683775"/>
            <a:ext cx="8399185" cy="276225"/>
          </a:xfrm>
          <a:prstGeom prst="flowChartProcess">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 sz="2300" b="1" i="0" u="none" strike="noStrike" cap="none">
                <a:solidFill>
                  <a:srgbClr val="0070C0"/>
                </a:solidFill>
                <a:latin typeface="Calibri"/>
                <a:ea typeface="Calibri"/>
                <a:cs typeface="Calibri"/>
                <a:sym typeface="Calibri"/>
              </a:rPr>
              <a:t>Protection conventionnelle : Les 5 motifs de persécution</a:t>
            </a:r>
            <a:endParaRPr sz="2300" b="1" i="0" u="none" strike="noStrike" cap="none">
              <a:solidFill>
                <a:srgbClr val="0070C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325b501c3db_0_522"/>
          <p:cNvSpPr/>
          <p:nvPr/>
        </p:nvSpPr>
        <p:spPr>
          <a:xfrm>
            <a:off x="3741327" y="1238408"/>
            <a:ext cx="1467600" cy="785400"/>
          </a:xfrm>
          <a:prstGeom prst="roundRect">
            <a:avLst>
              <a:gd name="adj" fmla="val 16667"/>
            </a:avLst>
          </a:prstGeom>
          <a:solidFill>
            <a:srgbClr val="0070C0"/>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2" name="Google Shape;322;g325b501c3db_0_522"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
        <p:nvSpPr>
          <p:cNvPr id="323" name="Google Shape;323;g325b501c3db_0_522"/>
          <p:cNvSpPr txBox="1"/>
          <p:nvPr/>
        </p:nvSpPr>
        <p:spPr>
          <a:xfrm>
            <a:off x="515644" y="2565400"/>
            <a:ext cx="79935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fr" sz="1400" b="0" i="0" u="none" strike="noStrike" cap="none">
                <a:solidFill>
                  <a:srgbClr val="000000"/>
                </a:solidFill>
                <a:latin typeface="Calibri"/>
                <a:ea typeface="Calibri"/>
                <a:cs typeface="Calibri"/>
                <a:sym typeface="Calibri"/>
              </a:rPr>
              <a:t>          </a:t>
            </a:r>
            <a:endParaRPr sz="1400" b="0" i="1" u="none" strike="noStrike" cap="none">
              <a:solidFill>
                <a:srgbClr val="000000"/>
              </a:solidFill>
              <a:latin typeface="Calibri"/>
              <a:ea typeface="Calibri"/>
              <a:cs typeface="Calibri"/>
              <a:sym typeface="Calibri"/>
            </a:endParaRPr>
          </a:p>
        </p:txBody>
      </p:sp>
      <p:sp>
        <p:nvSpPr>
          <p:cNvPr id="324" name="Google Shape;324;g325b501c3db_0_522"/>
          <p:cNvSpPr txBox="1"/>
          <p:nvPr/>
        </p:nvSpPr>
        <p:spPr>
          <a:xfrm>
            <a:off x="3939020" y="1285220"/>
            <a:ext cx="1072200" cy="691800"/>
          </a:xfrm>
          <a:prstGeom prst="rect">
            <a:avLst/>
          </a:prstGeom>
          <a:noFill/>
          <a:ln>
            <a:noFill/>
          </a:ln>
        </p:spPr>
        <p:txBody>
          <a:bodyPr spcFirstLastPara="1" wrap="square" lIns="64750" tIns="64750" rIns="64750" bIns="64750" anchor="ctr" anchorCtr="0">
            <a:spAutoFit/>
          </a:bodyPr>
          <a:lstStyle/>
          <a:p>
            <a:pPr marL="0" marR="0" lvl="0" indent="0" algn="ctr" rtl="0">
              <a:lnSpc>
                <a:spcPct val="90000"/>
              </a:lnSpc>
              <a:spcBef>
                <a:spcPts val="0"/>
              </a:spcBef>
              <a:spcAft>
                <a:spcPts val="0"/>
              </a:spcAft>
              <a:buClr>
                <a:srgbClr val="000000"/>
              </a:buClr>
              <a:buSzPts val="1350"/>
              <a:buFont typeface="Arial"/>
              <a:buNone/>
            </a:pPr>
            <a:r>
              <a:rPr lang="fr" sz="1350" b="1">
                <a:solidFill>
                  <a:srgbClr val="FFFFFF"/>
                </a:solidFill>
              </a:rPr>
              <a:t>LE GROUPE SOCIAL</a:t>
            </a:r>
            <a:endParaRPr sz="1400" b="0" i="0" u="none" strike="noStrike" cap="none">
              <a:solidFill>
                <a:srgbClr val="000000"/>
              </a:solidFill>
              <a:latin typeface="Arial"/>
              <a:ea typeface="Arial"/>
              <a:cs typeface="Arial"/>
              <a:sym typeface="Arial"/>
            </a:endParaRPr>
          </a:p>
        </p:txBody>
      </p:sp>
      <p:sp>
        <p:nvSpPr>
          <p:cNvPr id="325" name="Google Shape;325;g325b501c3db_0_522"/>
          <p:cNvSpPr/>
          <p:nvPr/>
        </p:nvSpPr>
        <p:spPr>
          <a:xfrm>
            <a:off x="500974" y="683775"/>
            <a:ext cx="8399185" cy="276225"/>
          </a:xfrm>
          <a:prstGeom prst="flowChartProcess">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 sz="2300" b="1" i="0" u="none" strike="noStrike" cap="none">
                <a:solidFill>
                  <a:srgbClr val="0070C0"/>
                </a:solidFill>
                <a:latin typeface="Calibri"/>
                <a:ea typeface="Calibri"/>
                <a:cs typeface="Calibri"/>
                <a:sym typeface="Calibri"/>
              </a:rPr>
              <a:t>Protection conventionnelle : Les 5 motifs de persécution</a:t>
            </a:r>
            <a:endParaRPr sz="2300" b="1" i="0" u="none" strike="noStrike" cap="none">
              <a:solidFill>
                <a:srgbClr val="0070C0"/>
              </a:solidFill>
              <a:latin typeface="Calibri"/>
              <a:ea typeface="Calibri"/>
              <a:cs typeface="Calibri"/>
              <a:sym typeface="Calibri"/>
            </a:endParaRPr>
          </a:p>
        </p:txBody>
      </p:sp>
      <p:sp>
        <p:nvSpPr>
          <p:cNvPr id="326" name="Google Shape;326;g325b501c3db_0_522"/>
          <p:cNvSpPr txBox="1"/>
          <p:nvPr/>
        </p:nvSpPr>
        <p:spPr>
          <a:xfrm>
            <a:off x="515650" y="2179200"/>
            <a:ext cx="75135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50"/>
              <a:buFont typeface="Arial"/>
              <a:buNone/>
            </a:pPr>
            <a:r>
              <a:rPr lang="fr" sz="1250" b="0" i="0" u="none" strike="noStrike" cap="none">
                <a:solidFill>
                  <a:schemeClr val="dk1"/>
                </a:solidFill>
                <a:latin typeface="Calibri"/>
                <a:ea typeface="Calibri"/>
                <a:cs typeface="Calibri"/>
                <a:sym typeface="Calibri"/>
              </a:rPr>
              <a:t>« </a:t>
            </a:r>
            <a:r>
              <a:rPr lang="fr" sz="1250" b="0" i="1" u="none" strike="noStrike" cap="none">
                <a:solidFill>
                  <a:schemeClr val="dk1"/>
                </a:solidFill>
                <a:latin typeface="Calibri"/>
                <a:ea typeface="Calibri"/>
                <a:cs typeface="Calibri"/>
                <a:sym typeface="Calibri"/>
              </a:rPr>
              <a:t>S'agissant des motifs de persécution, </a:t>
            </a:r>
            <a:r>
              <a:rPr lang="fr" sz="1300" b="1" i="1" u="none" strike="noStrike" cap="none">
                <a:solidFill>
                  <a:srgbClr val="1967AF"/>
                </a:solidFill>
                <a:latin typeface="Calibri"/>
                <a:ea typeface="Calibri"/>
                <a:cs typeface="Calibri"/>
                <a:sym typeface="Calibri"/>
              </a:rPr>
              <a:t>les aspects liés au sexe, à l'identité de genre et à l'orientation sexuelle sont pris en considération</a:t>
            </a:r>
            <a:r>
              <a:rPr lang="fr" sz="1250" b="0" i="1" u="none" strike="noStrike" cap="none">
                <a:solidFill>
                  <a:schemeClr val="dk1"/>
                </a:solidFill>
                <a:latin typeface="Calibri"/>
                <a:ea typeface="Calibri"/>
                <a:cs typeface="Calibri"/>
                <a:sym typeface="Calibri"/>
              </a:rPr>
              <a:t> aux fins de la reconnaissance de l'appartenance à un</a:t>
            </a:r>
            <a:r>
              <a:rPr lang="fr" sz="1300" b="1" i="1" u="none" strike="noStrike" cap="none">
                <a:solidFill>
                  <a:srgbClr val="832C6B"/>
                </a:solidFill>
                <a:latin typeface="Calibri"/>
                <a:ea typeface="Calibri"/>
                <a:cs typeface="Calibri"/>
                <a:sym typeface="Calibri"/>
              </a:rPr>
              <a:t> </a:t>
            </a:r>
            <a:r>
              <a:rPr lang="fr" sz="1300" b="1" i="1" u="none" strike="noStrike" cap="none">
                <a:solidFill>
                  <a:srgbClr val="1967AF"/>
                </a:solidFill>
                <a:latin typeface="Calibri"/>
                <a:ea typeface="Calibri"/>
                <a:cs typeface="Calibri"/>
                <a:sym typeface="Calibri"/>
              </a:rPr>
              <a:t>certain groupe social</a:t>
            </a:r>
            <a:r>
              <a:rPr lang="fr" sz="1250" b="0" i="1" u="none" strike="noStrike" cap="none">
                <a:solidFill>
                  <a:schemeClr val="dk1"/>
                </a:solidFill>
                <a:latin typeface="Calibri"/>
                <a:ea typeface="Calibri"/>
                <a:cs typeface="Calibri"/>
                <a:sym typeface="Calibri"/>
              </a:rPr>
              <a:t> ou de </a:t>
            </a:r>
            <a:r>
              <a:rPr lang="fr" sz="1300" b="1" i="1" u="none" strike="noStrike" cap="none">
                <a:solidFill>
                  <a:srgbClr val="1967AF"/>
                </a:solidFill>
                <a:latin typeface="Calibri"/>
                <a:ea typeface="Calibri"/>
                <a:cs typeface="Calibri"/>
                <a:sym typeface="Calibri"/>
              </a:rPr>
              <a:t>l'identification d'une caractéristique</a:t>
            </a:r>
            <a:r>
              <a:rPr lang="fr" sz="1250" b="0" i="1" u="none" strike="noStrike" cap="none">
                <a:solidFill>
                  <a:srgbClr val="1967AF"/>
                </a:solidFill>
                <a:latin typeface="Calibri"/>
                <a:ea typeface="Calibri"/>
                <a:cs typeface="Calibri"/>
                <a:sym typeface="Calibri"/>
              </a:rPr>
              <a:t> </a:t>
            </a:r>
            <a:r>
              <a:rPr lang="fr" sz="1250" b="0" i="1" u="none" strike="noStrike" cap="none">
                <a:solidFill>
                  <a:schemeClr val="dk1"/>
                </a:solidFill>
                <a:latin typeface="Calibri"/>
                <a:ea typeface="Calibri"/>
                <a:cs typeface="Calibri"/>
                <a:sym typeface="Calibri"/>
              </a:rPr>
              <a:t>d'un tel groupe.</a:t>
            </a:r>
            <a:r>
              <a:rPr lang="fr" sz="1250" b="0" i="0" u="none" strike="noStrike" cap="none">
                <a:solidFill>
                  <a:schemeClr val="dk1"/>
                </a:solidFill>
                <a:latin typeface="Calibri"/>
                <a:ea typeface="Calibri"/>
                <a:cs typeface="Calibri"/>
                <a:sym typeface="Calibri"/>
              </a:rPr>
              <a:t> » </a:t>
            </a:r>
            <a:r>
              <a:rPr lang="fr" sz="1250" b="1" i="0" u="none" strike="noStrike" cap="none">
                <a:solidFill>
                  <a:srgbClr val="1967AF"/>
                </a:solidFill>
                <a:highlight>
                  <a:srgbClr val="FFFFFF"/>
                </a:highlight>
                <a:latin typeface="Calibri"/>
                <a:ea typeface="Calibri"/>
                <a:cs typeface="Calibri"/>
                <a:sym typeface="Calibri"/>
              </a:rPr>
              <a:t>Article L511-3 du CESEDA </a:t>
            </a:r>
            <a:endParaRPr sz="1600" b="1" i="0" u="none" strike="noStrike" cap="none">
              <a:solidFill>
                <a:srgbClr val="1967AF"/>
              </a:solidFill>
              <a:latin typeface="Calibri"/>
              <a:ea typeface="Calibri"/>
              <a:cs typeface="Calibri"/>
              <a:sym typeface="Calibri"/>
            </a:endParaRPr>
          </a:p>
        </p:txBody>
      </p:sp>
      <p:sp>
        <p:nvSpPr>
          <p:cNvPr id="327" name="Google Shape;327;g325b501c3db_0_522"/>
          <p:cNvSpPr txBox="1"/>
          <p:nvPr/>
        </p:nvSpPr>
        <p:spPr>
          <a:xfrm>
            <a:off x="722550" y="3029500"/>
            <a:ext cx="4809600" cy="14775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dk2"/>
              </a:buClr>
              <a:buSzPts val="1400"/>
              <a:buFont typeface="Calibri"/>
              <a:buChar char="●"/>
            </a:pPr>
            <a:r>
              <a:rPr lang="fr" sz="1400" b="0" i="0" u="none" strike="noStrike" cap="none">
                <a:solidFill>
                  <a:schemeClr val="dk2"/>
                </a:solidFill>
                <a:latin typeface="Calibri"/>
                <a:ea typeface="Calibri"/>
                <a:cs typeface="Calibri"/>
                <a:sym typeface="Calibri"/>
              </a:rPr>
              <a:t>Les personnes de la communauté LGBTQI+</a:t>
            </a:r>
            <a:endParaRPr sz="1400" b="0" i="0" u="none" strike="noStrike" cap="none">
              <a:solidFill>
                <a:schemeClr val="dk2"/>
              </a:solidFill>
              <a:latin typeface="Calibri"/>
              <a:ea typeface="Calibri"/>
              <a:cs typeface="Calibri"/>
              <a:sym typeface="Calibri"/>
            </a:endParaRPr>
          </a:p>
          <a:p>
            <a:pPr marL="457200" marR="0" lvl="0" indent="-317500" algn="l" rtl="0">
              <a:lnSpc>
                <a:spcPct val="100000"/>
              </a:lnSpc>
              <a:spcBef>
                <a:spcPts val="0"/>
              </a:spcBef>
              <a:spcAft>
                <a:spcPts val="0"/>
              </a:spcAft>
              <a:buClr>
                <a:schemeClr val="dk2"/>
              </a:buClr>
              <a:buSzPts val="1400"/>
              <a:buFont typeface="Calibri"/>
              <a:buChar char="●"/>
            </a:pPr>
            <a:r>
              <a:rPr lang="fr" sz="1400" b="0" i="0" u="none" strike="noStrike" cap="none">
                <a:solidFill>
                  <a:schemeClr val="dk2"/>
                </a:solidFill>
                <a:latin typeface="Calibri"/>
                <a:ea typeface="Calibri"/>
                <a:cs typeface="Calibri"/>
                <a:sym typeface="Calibri"/>
              </a:rPr>
              <a:t>Les personnes en situation de handicap </a:t>
            </a:r>
            <a:endParaRPr sz="1400" b="0" i="0" u="none" strike="noStrike" cap="none">
              <a:solidFill>
                <a:schemeClr val="dk2"/>
              </a:solidFill>
              <a:latin typeface="Calibri"/>
              <a:ea typeface="Calibri"/>
              <a:cs typeface="Calibri"/>
              <a:sym typeface="Calibri"/>
            </a:endParaRPr>
          </a:p>
          <a:p>
            <a:pPr marL="457200" marR="0" lvl="0" indent="-317500" algn="l" rtl="0">
              <a:lnSpc>
                <a:spcPct val="100000"/>
              </a:lnSpc>
              <a:spcBef>
                <a:spcPts val="0"/>
              </a:spcBef>
              <a:spcAft>
                <a:spcPts val="0"/>
              </a:spcAft>
              <a:buClr>
                <a:schemeClr val="dk2"/>
              </a:buClr>
              <a:buSzPts val="1400"/>
              <a:buFont typeface="Calibri"/>
              <a:buChar char="●"/>
            </a:pPr>
            <a:r>
              <a:rPr lang="fr" sz="1400" b="0" i="0" u="none" strike="noStrike" cap="none">
                <a:solidFill>
                  <a:schemeClr val="dk2"/>
                </a:solidFill>
                <a:latin typeface="Calibri"/>
                <a:ea typeface="Calibri"/>
                <a:cs typeface="Calibri"/>
                <a:sym typeface="Calibri"/>
              </a:rPr>
              <a:t>Les albinos </a:t>
            </a:r>
            <a:endParaRPr sz="1400" b="0" i="0" u="none" strike="noStrike" cap="none">
              <a:solidFill>
                <a:schemeClr val="dk2"/>
              </a:solidFill>
              <a:latin typeface="Calibri"/>
              <a:ea typeface="Calibri"/>
              <a:cs typeface="Calibri"/>
              <a:sym typeface="Calibri"/>
            </a:endParaRPr>
          </a:p>
          <a:p>
            <a:pPr marL="457200" marR="0" lvl="0" indent="-317500" algn="l" rtl="0">
              <a:lnSpc>
                <a:spcPct val="100000"/>
              </a:lnSpc>
              <a:spcBef>
                <a:spcPts val="0"/>
              </a:spcBef>
              <a:spcAft>
                <a:spcPts val="0"/>
              </a:spcAft>
              <a:buClr>
                <a:schemeClr val="dk2"/>
              </a:buClr>
              <a:buSzPts val="1400"/>
              <a:buFont typeface="Calibri"/>
              <a:buChar char="●"/>
            </a:pPr>
            <a:r>
              <a:rPr lang="fr" sz="1400" b="0" i="0" u="none" strike="noStrike" cap="none">
                <a:solidFill>
                  <a:schemeClr val="dk2"/>
                </a:solidFill>
                <a:latin typeface="Calibri"/>
                <a:ea typeface="Calibri"/>
                <a:cs typeface="Calibri"/>
                <a:sym typeface="Calibri"/>
              </a:rPr>
              <a:t>Les enfants de rue </a:t>
            </a:r>
            <a:endParaRPr sz="1400" b="0" i="0" u="none" strike="noStrike" cap="none">
              <a:solidFill>
                <a:schemeClr val="dk2"/>
              </a:solidFill>
              <a:latin typeface="Calibri"/>
              <a:ea typeface="Calibri"/>
              <a:cs typeface="Calibri"/>
              <a:sym typeface="Calibri"/>
            </a:endParaRPr>
          </a:p>
          <a:p>
            <a:pPr marL="457200" marR="0" lvl="0" indent="-317500" algn="l" rtl="0">
              <a:lnSpc>
                <a:spcPct val="100000"/>
              </a:lnSpc>
              <a:spcBef>
                <a:spcPts val="0"/>
              </a:spcBef>
              <a:spcAft>
                <a:spcPts val="0"/>
              </a:spcAft>
              <a:buClr>
                <a:schemeClr val="dk2"/>
              </a:buClr>
              <a:buSzPts val="1400"/>
              <a:buFont typeface="Calibri"/>
              <a:buChar char="●"/>
            </a:pPr>
            <a:r>
              <a:rPr lang="fr" sz="1400" b="0" i="0" u="none" strike="noStrike" cap="none">
                <a:solidFill>
                  <a:schemeClr val="dk2"/>
                </a:solidFill>
                <a:latin typeface="Calibri"/>
                <a:ea typeface="Calibri"/>
                <a:cs typeface="Calibri"/>
                <a:sym typeface="Calibri"/>
              </a:rPr>
              <a:t>Les personnes séropositives </a:t>
            </a:r>
            <a:endParaRPr sz="1400" b="0" i="0" u="none" strike="noStrike" cap="none">
              <a:solidFill>
                <a:schemeClr val="dk2"/>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g3073f338217_0_322"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
        <p:nvSpPr>
          <p:cNvPr id="334" name="Google Shape;334;g3073f338217_0_322"/>
          <p:cNvSpPr txBox="1"/>
          <p:nvPr/>
        </p:nvSpPr>
        <p:spPr>
          <a:xfrm>
            <a:off x="240725" y="1417300"/>
            <a:ext cx="7765500" cy="2798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Arial"/>
              <a:buChar char="●"/>
            </a:pPr>
            <a:r>
              <a:rPr lang="fr" sz="1200" b="1" i="0" u="none" strike="noStrike" cap="none">
                <a:solidFill>
                  <a:schemeClr val="dk1"/>
                </a:solidFill>
                <a:highlight>
                  <a:srgbClr val="FFFFFF"/>
                </a:highlight>
                <a:latin typeface="Calibri"/>
                <a:ea typeface="Calibri"/>
                <a:cs typeface="Calibri"/>
                <a:sym typeface="Calibri"/>
              </a:rPr>
              <a:t>Arrêt CJUE, n° C-621/21</a:t>
            </a:r>
            <a:r>
              <a:rPr lang="fr" sz="1200" b="0" i="0" u="none" strike="noStrike" cap="none">
                <a:solidFill>
                  <a:schemeClr val="dk1"/>
                </a:solidFill>
                <a:highlight>
                  <a:srgbClr val="FFFFFF"/>
                </a:highlight>
                <a:latin typeface="Calibri"/>
                <a:ea typeface="Calibri"/>
                <a:cs typeface="Calibri"/>
                <a:sym typeface="Calibri"/>
              </a:rPr>
              <a:t> : </a:t>
            </a:r>
            <a:r>
              <a:rPr lang="fr" sz="1200" b="0" i="0" u="none" strike="noStrike" cap="none">
                <a:solidFill>
                  <a:schemeClr val="dk1"/>
                </a:solidFill>
                <a:latin typeface="Calibri"/>
                <a:ea typeface="Calibri"/>
                <a:cs typeface="Calibri"/>
                <a:sym typeface="Calibri"/>
              </a:rPr>
              <a:t>La Cour a jugé que les femmes, en fonction des conditions prévalant dans leur pays d'origine, peuvent être considérées comme appartenant à un "certain groupe social" et que la violence à leur encontre peut constituer un motif de persécution justifiant la protection internationale.</a:t>
            </a:r>
            <a:endParaRPr sz="12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Roboto"/>
              <a:buChar char="●"/>
            </a:pPr>
            <a:r>
              <a:rPr lang="fr" sz="1200" b="1" i="0" u="none" strike="noStrike" cap="none">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CNDA, 9 juillet 2024, Mme O., n° 24014128</a:t>
            </a:r>
            <a:r>
              <a:rPr lang="fr" sz="1200" b="0" i="0" u="none" strike="noStrike" cap="none">
                <a:solidFill>
                  <a:schemeClr val="dk1"/>
                </a:solidFill>
                <a:latin typeface="Calibri"/>
                <a:ea typeface="Calibri"/>
                <a:cs typeface="Calibri"/>
                <a:sym typeface="Calibri"/>
              </a:rPr>
              <a:t> : La Cour nationale du droit d’asile (CNDA) juge que l’ensemble des femmes afghanes qui refusent de subir les mesures prises à leur encontre par les taliban peuvent obtenir le statut de réfugiées du fait de leur appartenance au groupe social des femmes et des jeunes filles afghanes.</a:t>
            </a:r>
            <a:endParaRPr sz="1200" b="0" i="0" u="none" strike="noStrike" cap="none">
              <a:solidFill>
                <a:schemeClr val="dk1"/>
              </a:solidFill>
              <a:latin typeface="Calibri"/>
              <a:ea typeface="Calibri"/>
              <a:cs typeface="Calibri"/>
              <a:sym typeface="Calibri"/>
            </a:endParaRPr>
          </a:p>
          <a:p>
            <a:pPr marL="914400" marR="0" lvl="1" indent="-304800" algn="l" rtl="0">
              <a:lnSpc>
                <a:spcPct val="100000"/>
              </a:lnSpc>
              <a:spcBef>
                <a:spcPts val="0"/>
              </a:spcBef>
              <a:spcAft>
                <a:spcPts val="0"/>
              </a:spcAft>
              <a:buClr>
                <a:schemeClr val="dk1"/>
              </a:buClr>
              <a:buSzPts val="1200"/>
              <a:buFont typeface="Calibri"/>
              <a:buChar char="○"/>
            </a:pPr>
            <a:r>
              <a:rPr lang="fr" sz="1200" b="0" i="0" u="none" strike="noStrike" cap="none">
                <a:solidFill>
                  <a:schemeClr val="dk1"/>
                </a:solidFill>
                <a:latin typeface="Calibri"/>
                <a:ea typeface="Calibri"/>
                <a:cs typeface="Calibri"/>
                <a:sym typeface="Calibri"/>
              </a:rPr>
              <a:t>La même distinction n’a pas été accordée aux femmes mexicaines et albanaises car selon la cour, l’ensemble de normes juridiques adoptées par les institutions de ces pays démontrent une évolution sociale et morale excluant une protection basée sur leur groupe sociale. </a:t>
            </a:r>
            <a:endParaRPr sz="1200" b="0" i="0" u="none" strike="noStrike" cap="none">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457200" marR="0" lvl="0" indent="-304800" algn="l" rtl="0">
              <a:lnSpc>
                <a:spcPct val="100000"/>
              </a:lnSpc>
              <a:spcBef>
                <a:spcPts val="0"/>
              </a:spcBef>
              <a:spcAft>
                <a:spcPts val="0"/>
              </a:spcAft>
              <a:buClr>
                <a:schemeClr val="dk1"/>
              </a:buClr>
              <a:buSzPts val="1200"/>
              <a:buFont typeface="Calibri"/>
              <a:buChar char="●"/>
            </a:pPr>
            <a:r>
              <a:rPr lang="fr" sz="1200" b="0" i="0" u="none" strike="noStrike" cap="none">
                <a:solidFill>
                  <a:schemeClr val="dk1"/>
                </a:solidFill>
                <a:latin typeface="Calibri"/>
                <a:ea typeface="Calibri"/>
                <a:cs typeface="Calibri"/>
                <a:sym typeface="Calibri"/>
              </a:rPr>
              <a:t>Obligation d’obtenir un certificat médical pour les demandeu</a:t>
            </a:r>
            <a:r>
              <a:rPr lang="fr" sz="1200">
                <a:solidFill>
                  <a:schemeClr val="dk1"/>
                </a:solidFill>
                <a:latin typeface="Calibri"/>
                <a:ea typeface="Calibri"/>
                <a:cs typeface="Calibri"/>
                <a:sym typeface="Calibri"/>
              </a:rPr>
              <a:t>se</a:t>
            </a:r>
            <a:r>
              <a:rPr lang="fr" sz="1200" b="0" i="0" u="none" strike="noStrike" cap="none">
                <a:solidFill>
                  <a:schemeClr val="dk1"/>
                </a:solidFill>
                <a:latin typeface="Calibri"/>
                <a:ea typeface="Calibri"/>
                <a:cs typeface="Calibri"/>
                <a:sym typeface="Calibri"/>
              </a:rPr>
              <a:t>s d’asile dont leurs craintes sont fondées sur un risque d’excision </a:t>
            </a:r>
            <a:endParaRPr sz="1200" b="0" i="0" u="none" strike="noStrike" cap="none">
              <a:solidFill>
                <a:schemeClr val="dk1"/>
              </a:solidFill>
              <a:latin typeface="Calibri"/>
              <a:ea typeface="Calibri"/>
              <a:cs typeface="Calibri"/>
              <a:sym typeface="Calibri"/>
            </a:endParaRPr>
          </a:p>
        </p:txBody>
      </p:sp>
      <p:sp>
        <p:nvSpPr>
          <p:cNvPr id="335" name="Google Shape;335;g3073f338217_0_322"/>
          <p:cNvSpPr txBox="1">
            <a:spLocks noGrp="1"/>
          </p:cNvSpPr>
          <p:nvPr>
            <p:ph type="title" idx="4294967295"/>
          </p:nvPr>
        </p:nvSpPr>
        <p:spPr>
          <a:xfrm>
            <a:off x="240725" y="529549"/>
            <a:ext cx="7886700" cy="78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 sz="2300" b="1">
                <a:solidFill>
                  <a:srgbClr val="002060"/>
                </a:solidFill>
                <a:latin typeface="Calibri"/>
                <a:ea typeface="Calibri"/>
                <a:cs typeface="Calibri"/>
                <a:sym typeface="Calibri"/>
              </a:rPr>
              <a:t>Le groupe social : les femmes </a:t>
            </a:r>
            <a:endParaRPr sz="2300" b="1">
              <a:solidFill>
                <a:srgbClr val="00206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g325b501c3db_0_321"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
        <p:nvSpPr>
          <p:cNvPr id="341" name="Google Shape;341;g325b501c3db_0_321"/>
          <p:cNvSpPr txBox="1"/>
          <p:nvPr/>
        </p:nvSpPr>
        <p:spPr>
          <a:xfrm>
            <a:off x="563563" y="1651071"/>
            <a:ext cx="3802500" cy="2769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42" name="Google Shape;342;g325b501c3db_0_321"/>
          <p:cNvSpPr txBox="1"/>
          <p:nvPr/>
        </p:nvSpPr>
        <p:spPr>
          <a:xfrm>
            <a:off x="1820026" y="1331052"/>
            <a:ext cx="7037400" cy="3754200"/>
          </a:xfrm>
          <a:prstGeom prst="rect">
            <a:avLst/>
          </a:prstGeom>
          <a:noFill/>
          <a:ln>
            <a:noFill/>
          </a:ln>
        </p:spPr>
        <p:txBody>
          <a:bodyPr spcFirstLastPara="1" wrap="square" lIns="44975" tIns="44975" rIns="44975" bIns="44975" anchor="t" anchorCtr="0">
            <a:spAutoFit/>
          </a:bodyPr>
          <a:lstStyle/>
          <a:p>
            <a:pPr marL="0" marR="0" lvl="0" indent="0" algn="just" rtl="0">
              <a:lnSpc>
                <a:spcPct val="100000"/>
              </a:lnSpc>
              <a:spcBef>
                <a:spcPts val="0"/>
              </a:spcBef>
              <a:spcAft>
                <a:spcPts val="0"/>
              </a:spcAft>
              <a:buClr>
                <a:srgbClr val="000000"/>
              </a:buClr>
              <a:buSzPts val="1400"/>
              <a:buFont typeface="Arial"/>
              <a:buNone/>
            </a:pPr>
            <a:endParaRPr i="0" u="none" strike="noStrike" cap="none">
              <a:solidFill>
                <a:srgbClr val="000000"/>
              </a:solidFill>
              <a:latin typeface="Calibri"/>
              <a:ea typeface="Calibri"/>
              <a:cs typeface="Calibri"/>
              <a:sym typeface="Calibri"/>
            </a:endParaRPr>
          </a:p>
          <a:p>
            <a:pPr marL="285838" marR="0" lvl="0" indent="-285479" algn="just" rtl="0">
              <a:lnSpc>
                <a:spcPct val="100000"/>
              </a:lnSpc>
              <a:spcBef>
                <a:spcPts val="0"/>
              </a:spcBef>
              <a:spcAft>
                <a:spcPts val="0"/>
              </a:spcAft>
              <a:buClr>
                <a:srgbClr val="000000"/>
              </a:buClr>
              <a:buSzPts val="1400"/>
              <a:buFont typeface="Arial"/>
              <a:buChar char="•"/>
            </a:pPr>
            <a:r>
              <a:rPr lang="fr" i="0" u="none" strike="noStrike" cap="none">
                <a:solidFill>
                  <a:srgbClr val="000000"/>
                </a:solidFill>
                <a:latin typeface="Calibri"/>
                <a:ea typeface="Calibri"/>
                <a:cs typeface="Calibri"/>
                <a:sym typeface="Calibri"/>
              </a:rPr>
              <a:t>Les </a:t>
            </a:r>
            <a:r>
              <a:rPr lang="fr" b="1" i="0" u="none" strike="noStrike" cap="none">
                <a:solidFill>
                  <a:srgbClr val="4372C3"/>
                </a:solidFill>
                <a:latin typeface="Calibri"/>
                <a:ea typeface="Calibri"/>
                <a:cs typeface="Calibri"/>
                <a:sym typeface="Calibri"/>
              </a:rPr>
              <a:t>autorités</a:t>
            </a:r>
            <a:r>
              <a:rPr lang="fr" i="0" u="none" strike="noStrike" cap="none">
                <a:solidFill>
                  <a:srgbClr val="000000"/>
                </a:solidFill>
                <a:latin typeface="Calibri"/>
                <a:ea typeface="Calibri"/>
                <a:cs typeface="Calibri"/>
                <a:sym typeface="Calibri"/>
              </a:rPr>
              <a:t> d’un pays (pouvoir exécutif, forces de l’ordre, appareil judiciaire…)</a:t>
            </a:r>
            <a:endParaRPr>
              <a:latin typeface="Calibri"/>
              <a:ea typeface="Calibri"/>
              <a:cs typeface="Calibri"/>
              <a:sym typeface="Calibri"/>
            </a:endParaRPr>
          </a:p>
          <a:p>
            <a:pPr marL="285838" marR="0" lvl="0" indent="-285479" algn="just" rtl="0">
              <a:lnSpc>
                <a:spcPct val="100000"/>
              </a:lnSpc>
              <a:spcBef>
                <a:spcPts val="0"/>
              </a:spcBef>
              <a:spcAft>
                <a:spcPts val="0"/>
              </a:spcAft>
              <a:buClr>
                <a:srgbClr val="4372C3"/>
              </a:buClr>
              <a:buSzPts val="1400"/>
              <a:buFont typeface="Arial"/>
              <a:buChar char="•"/>
            </a:pPr>
            <a:r>
              <a:rPr lang="fr" b="1" i="0" u="none" strike="noStrike" cap="none">
                <a:solidFill>
                  <a:srgbClr val="4372C3"/>
                </a:solidFill>
                <a:latin typeface="Calibri"/>
                <a:ea typeface="Calibri"/>
                <a:cs typeface="Calibri"/>
                <a:sym typeface="Calibri"/>
              </a:rPr>
              <a:t>Des acteurs privés tels que : </a:t>
            </a:r>
            <a:endParaRPr>
              <a:solidFill>
                <a:srgbClr val="4372C3"/>
              </a:solidFill>
              <a:latin typeface="Calibri"/>
              <a:ea typeface="Calibri"/>
              <a:cs typeface="Calibri"/>
              <a:sym typeface="Calibri"/>
            </a:endParaRPr>
          </a:p>
          <a:p>
            <a:pPr marL="914400" marR="0" lvl="1" indent="-317500" algn="just" rtl="0">
              <a:lnSpc>
                <a:spcPct val="100000"/>
              </a:lnSpc>
              <a:spcBef>
                <a:spcPts val="0"/>
              </a:spcBef>
              <a:spcAft>
                <a:spcPts val="0"/>
              </a:spcAft>
              <a:buClr>
                <a:srgbClr val="000000"/>
              </a:buClr>
              <a:buSzPts val="1400"/>
              <a:buFont typeface="Arial"/>
              <a:buChar char="•"/>
            </a:pPr>
            <a:r>
              <a:rPr lang="fr" b="1" i="0" u="none" strike="noStrike" cap="none">
                <a:solidFill>
                  <a:srgbClr val="4372C3"/>
                </a:solidFill>
                <a:latin typeface="Calibri"/>
                <a:ea typeface="Calibri"/>
                <a:cs typeface="Calibri"/>
                <a:sym typeface="Calibri"/>
              </a:rPr>
              <a:t>Groupes de population </a:t>
            </a:r>
            <a:r>
              <a:rPr lang="fr" i="0" u="none" strike="noStrike" cap="none">
                <a:solidFill>
                  <a:srgbClr val="000000"/>
                </a:solidFill>
                <a:latin typeface="Calibri"/>
                <a:ea typeface="Calibri"/>
                <a:cs typeface="Calibri"/>
                <a:sym typeface="Calibri"/>
              </a:rPr>
              <a:t>qui ne se conforment pas aux normes 	établies par les lois 	du pays (milices, groupes armés d’opposition, gangs mafieux…)</a:t>
            </a:r>
            <a:endParaRPr>
              <a:latin typeface="Calibri"/>
              <a:ea typeface="Calibri"/>
              <a:cs typeface="Calibri"/>
              <a:sym typeface="Calibri"/>
            </a:endParaRPr>
          </a:p>
          <a:p>
            <a:pPr marL="914400" marR="0" lvl="1" indent="-317500" algn="just" rtl="0">
              <a:lnSpc>
                <a:spcPct val="100000"/>
              </a:lnSpc>
              <a:spcBef>
                <a:spcPts val="0"/>
              </a:spcBef>
              <a:spcAft>
                <a:spcPts val="0"/>
              </a:spcAft>
              <a:buClr>
                <a:srgbClr val="000000"/>
              </a:buClr>
              <a:buSzPts val="1400"/>
              <a:buFont typeface="Arial"/>
              <a:buChar char="•"/>
            </a:pPr>
            <a:r>
              <a:rPr lang="fr" b="1" i="0" u="none" strike="noStrike" cap="none">
                <a:solidFill>
                  <a:srgbClr val="4372C3"/>
                </a:solidFill>
                <a:latin typeface="Calibri"/>
                <a:ea typeface="Calibri"/>
                <a:cs typeface="Calibri"/>
                <a:sym typeface="Calibri"/>
              </a:rPr>
              <a:t>Des membres de la communauté ou de la famille</a:t>
            </a:r>
            <a:endParaRPr i="0" u="none" strike="noStrike" cap="none">
              <a:solidFill>
                <a:srgbClr val="4372C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i="0" u="none" strike="noStrike" cap="none">
              <a:solidFill>
                <a:srgbClr val="000000"/>
              </a:solidFill>
              <a:latin typeface="Calibri"/>
              <a:ea typeface="Calibri"/>
              <a:cs typeface="Calibri"/>
              <a:sym typeface="Calibri"/>
            </a:endParaRPr>
          </a:p>
          <a:p>
            <a:pPr marL="457200" marR="0" lvl="0" indent="-317500" algn="just" rtl="0">
              <a:lnSpc>
                <a:spcPct val="100000"/>
              </a:lnSpc>
              <a:spcBef>
                <a:spcPts val="0"/>
              </a:spcBef>
              <a:spcAft>
                <a:spcPts val="0"/>
              </a:spcAft>
              <a:buClr>
                <a:srgbClr val="4372C3"/>
              </a:buClr>
              <a:buSzPts val="1400"/>
              <a:buFont typeface="Calibri"/>
              <a:buChar char="●"/>
            </a:pPr>
            <a:r>
              <a:rPr lang="fr" b="1" i="0" u="sng" strike="noStrike" cap="none">
                <a:solidFill>
                  <a:srgbClr val="4372C3"/>
                </a:solidFill>
                <a:latin typeface="Calibri"/>
                <a:ea typeface="Calibri"/>
                <a:cs typeface="Calibri"/>
                <a:sym typeface="Calibri"/>
              </a:rPr>
              <a:t>L’absence de protection du pays d’origine : </a:t>
            </a:r>
            <a:endParaRPr i="0" u="none" strike="noStrike" cap="none">
              <a:solidFill>
                <a:srgbClr val="4372C3"/>
              </a:solidFill>
              <a:latin typeface="Calibri"/>
              <a:ea typeface="Calibri"/>
              <a:cs typeface="Calibri"/>
              <a:sym typeface="Calibri"/>
            </a:endParaRPr>
          </a:p>
          <a:p>
            <a:pPr marL="359" marR="0" lvl="0" indent="0" algn="just" rtl="0">
              <a:lnSpc>
                <a:spcPct val="100000"/>
              </a:lnSpc>
              <a:spcBef>
                <a:spcPts val="0"/>
              </a:spcBef>
              <a:spcAft>
                <a:spcPts val="0"/>
              </a:spcAft>
              <a:buClr>
                <a:srgbClr val="000000"/>
              </a:buClr>
              <a:buSzPts val="500"/>
              <a:buFont typeface="Arial"/>
              <a:buNone/>
            </a:pPr>
            <a:endParaRPr b="1" i="0" u="sng" strike="noStrike" cap="none">
              <a:solidFill>
                <a:srgbClr val="000000"/>
              </a:solidFill>
              <a:latin typeface="Calibri"/>
              <a:ea typeface="Calibri"/>
              <a:cs typeface="Calibri"/>
              <a:sym typeface="Calibri"/>
            </a:endParaRPr>
          </a:p>
          <a:p>
            <a:pPr marL="359" marR="0" lvl="0" indent="0" algn="just" rtl="0">
              <a:lnSpc>
                <a:spcPct val="100000"/>
              </a:lnSpc>
              <a:spcBef>
                <a:spcPts val="0"/>
              </a:spcBef>
              <a:spcAft>
                <a:spcPts val="0"/>
              </a:spcAft>
              <a:buClr>
                <a:srgbClr val="000000"/>
              </a:buClr>
              <a:buSzPts val="1400"/>
              <a:buFont typeface="Arial"/>
              <a:buNone/>
            </a:pPr>
            <a:r>
              <a:rPr lang="fr" i="0" u="none" strike="noStrike" cap="none">
                <a:solidFill>
                  <a:srgbClr val="000000"/>
                </a:solidFill>
                <a:latin typeface="Calibri"/>
                <a:ea typeface="Calibri"/>
                <a:cs typeface="Calibri"/>
                <a:sym typeface="Calibri"/>
              </a:rPr>
              <a:t>Quand les actes de persécution ne sont pas imputables à l’Etat directement, il faut également évaluer si</a:t>
            </a:r>
            <a:r>
              <a:rPr lang="fr" i="0" u="none" strike="noStrike" cap="none">
                <a:solidFill>
                  <a:srgbClr val="4372C3"/>
                </a:solidFill>
                <a:latin typeface="Calibri"/>
                <a:ea typeface="Calibri"/>
                <a:cs typeface="Calibri"/>
                <a:sym typeface="Calibri"/>
              </a:rPr>
              <a:t> </a:t>
            </a:r>
            <a:r>
              <a:rPr lang="fr" b="1" i="0" u="none" strike="noStrike" cap="none">
                <a:solidFill>
                  <a:srgbClr val="4372C3"/>
                </a:solidFill>
                <a:latin typeface="Calibri"/>
                <a:ea typeface="Calibri"/>
                <a:cs typeface="Calibri"/>
                <a:sym typeface="Calibri"/>
              </a:rPr>
              <a:t>la protection par les autorités publiques est effectivement disponible</a:t>
            </a:r>
            <a:r>
              <a:rPr lang="fr" b="1" i="0" u="none" strike="noStrike" cap="none">
                <a:solidFill>
                  <a:srgbClr val="0037A4"/>
                </a:solidFill>
                <a:latin typeface="Calibri"/>
                <a:ea typeface="Calibri"/>
                <a:cs typeface="Calibri"/>
                <a:sym typeface="Calibri"/>
              </a:rPr>
              <a:t>, </a:t>
            </a:r>
            <a:r>
              <a:rPr lang="fr" i="0" u="none" strike="noStrike" cap="none">
                <a:solidFill>
                  <a:srgbClr val="000000"/>
                </a:solidFill>
                <a:latin typeface="Calibri"/>
                <a:ea typeface="Calibri"/>
                <a:cs typeface="Calibri"/>
                <a:sym typeface="Calibri"/>
              </a:rPr>
              <a:t>c’est-à-dire si l’Etat est en mesure de protéger le demandeur d’asile ou s’il a la volonté de le faire : </a:t>
            </a:r>
            <a:endParaRPr i="0" u="none" strike="noStrike" cap="none">
              <a:solidFill>
                <a:srgbClr val="000000"/>
              </a:solidFill>
              <a:latin typeface="Calibri"/>
              <a:ea typeface="Calibri"/>
              <a:cs typeface="Calibri"/>
              <a:sym typeface="Calibri"/>
            </a:endParaRPr>
          </a:p>
          <a:p>
            <a:pPr marL="285838" marR="0" lvl="0" indent="-221979" algn="just" rtl="0">
              <a:lnSpc>
                <a:spcPct val="100000"/>
              </a:lnSpc>
              <a:spcBef>
                <a:spcPts val="0"/>
              </a:spcBef>
              <a:spcAft>
                <a:spcPts val="0"/>
              </a:spcAft>
              <a:buClr>
                <a:srgbClr val="000000"/>
              </a:buClr>
              <a:buSzPts val="1000"/>
              <a:buFont typeface="Arial"/>
              <a:buNone/>
            </a:pPr>
            <a:endParaRPr i="0" u="none" strike="noStrike" cap="none">
              <a:solidFill>
                <a:srgbClr val="000000"/>
              </a:solidFill>
              <a:latin typeface="Calibri"/>
              <a:ea typeface="Calibri"/>
              <a:cs typeface="Calibri"/>
              <a:sym typeface="Calibri"/>
            </a:endParaRPr>
          </a:p>
          <a:p>
            <a:pPr marL="743040" marR="0" lvl="1" indent="-285480" algn="just" rtl="0">
              <a:lnSpc>
                <a:spcPct val="100000"/>
              </a:lnSpc>
              <a:spcBef>
                <a:spcPts val="0"/>
              </a:spcBef>
              <a:spcAft>
                <a:spcPts val="0"/>
              </a:spcAft>
              <a:buClr>
                <a:srgbClr val="000000"/>
              </a:buClr>
              <a:buSzPts val="1400"/>
              <a:buFont typeface="Calibri"/>
              <a:buChar char="•"/>
            </a:pPr>
            <a:r>
              <a:rPr lang="fr" i="0" u="none" strike="noStrike" cap="none">
                <a:solidFill>
                  <a:srgbClr val="000000"/>
                </a:solidFill>
                <a:latin typeface="Calibri"/>
                <a:ea typeface="Calibri"/>
                <a:cs typeface="Calibri"/>
                <a:sym typeface="Calibri"/>
              </a:rPr>
              <a:t>Système légal en place</a:t>
            </a:r>
            <a:endParaRPr i="0" u="none" strike="noStrike" cap="none">
              <a:solidFill>
                <a:srgbClr val="000000"/>
              </a:solidFill>
              <a:latin typeface="Calibri"/>
              <a:ea typeface="Calibri"/>
              <a:cs typeface="Calibri"/>
              <a:sym typeface="Calibri"/>
            </a:endParaRPr>
          </a:p>
          <a:p>
            <a:pPr marL="743040" marR="0" lvl="1" indent="-241030" algn="just" rtl="0">
              <a:lnSpc>
                <a:spcPct val="100000"/>
              </a:lnSpc>
              <a:spcBef>
                <a:spcPts val="0"/>
              </a:spcBef>
              <a:spcAft>
                <a:spcPts val="0"/>
              </a:spcAft>
              <a:buClr>
                <a:srgbClr val="000000"/>
              </a:buClr>
              <a:buSzPts val="700"/>
              <a:buFont typeface="Arial"/>
              <a:buNone/>
            </a:pPr>
            <a:endParaRPr i="0" u="none" strike="noStrike" cap="none">
              <a:solidFill>
                <a:srgbClr val="000000"/>
              </a:solidFill>
              <a:latin typeface="Calibri"/>
              <a:ea typeface="Calibri"/>
              <a:cs typeface="Calibri"/>
              <a:sym typeface="Calibri"/>
            </a:endParaRPr>
          </a:p>
          <a:p>
            <a:pPr marL="743040" marR="0" lvl="1" indent="-285480" algn="just" rtl="0">
              <a:lnSpc>
                <a:spcPct val="100000"/>
              </a:lnSpc>
              <a:spcBef>
                <a:spcPts val="0"/>
              </a:spcBef>
              <a:spcAft>
                <a:spcPts val="0"/>
              </a:spcAft>
              <a:buClr>
                <a:srgbClr val="000000"/>
              </a:buClr>
              <a:buSzPts val="1400"/>
              <a:buFont typeface="Arial"/>
              <a:buChar char="•"/>
            </a:pPr>
            <a:r>
              <a:rPr lang="fr" i="0" u="none" strike="noStrike" cap="none">
                <a:solidFill>
                  <a:srgbClr val="000000"/>
                </a:solidFill>
                <a:latin typeface="Calibri"/>
                <a:ea typeface="Calibri"/>
                <a:cs typeface="Calibri"/>
                <a:sym typeface="Calibri"/>
              </a:rPr>
              <a:t>Son </a:t>
            </a:r>
            <a:r>
              <a:rPr lang="fr" b="1" i="0" u="none" strike="noStrike" cap="none">
                <a:solidFill>
                  <a:srgbClr val="4372C3"/>
                </a:solidFill>
                <a:latin typeface="Calibri"/>
                <a:ea typeface="Calibri"/>
                <a:cs typeface="Calibri"/>
                <a:sym typeface="Calibri"/>
              </a:rPr>
              <a:t>application pratique</a:t>
            </a:r>
            <a:endParaRPr i="0" u="none" strike="noStrike" cap="none">
              <a:solidFill>
                <a:srgbClr val="4372C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i="0" u="none" strike="noStrike" cap="none">
              <a:solidFill>
                <a:srgbClr val="000000"/>
              </a:solidFill>
              <a:latin typeface="Calibri"/>
              <a:ea typeface="Calibri"/>
              <a:cs typeface="Calibri"/>
              <a:sym typeface="Calibri"/>
            </a:endParaRPr>
          </a:p>
        </p:txBody>
      </p:sp>
      <p:pic>
        <p:nvPicPr>
          <p:cNvPr id="343" name="Google Shape;343;g325b501c3db_0_321" descr="Groupe d’hommes contour"/>
          <p:cNvPicPr preferRelativeResize="0"/>
          <p:nvPr/>
        </p:nvPicPr>
        <p:blipFill rotWithShape="1">
          <a:blip r:embed="rId4">
            <a:alphaModFix/>
          </a:blip>
          <a:srcRect/>
          <a:stretch/>
        </p:blipFill>
        <p:spPr>
          <a:xfrm>
            <a:off x="79551" y="2123366"/>
            <a:ext cx="1525090" cy="1525090"/>
          </a:xfrm>
          <a:prstGeom prst="rect">
            <a:avLst/>
          </a:prstGeom>
          <a:noFill/>
          <a:ln>
            <a:noFill/>
          </a:ln>
        </p:spPr>
      </p:pic>
      <p:sp>
        <p:nvSpPr>
          <p:cNvPr id="344" name="Google Shape;344;g325b501c3db_0_321"/>
          <p:cNvSpPr txBox="1">
            <a:spLocks noGrp="1"/>
          </p:cNvSpPr>
          <p:nvPr>
            <p:ph type="title"/>
          </p:nvPr>
        </p:nvSpPr>
        <p:spPr>
          <a:xfrm>
            <a:off x="292350" y="3771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fr" sz="2300" b="1">
                <a:solidFill>
                  <a:srgbClr val="002060"/>
                </a:solidFill>
                <a:latin typeface="Calibri"/>
                <a:ea typeface="Calibri"/>
                <a:cs typeface="Calibri"/>
                <a:sym typeface="Calibri"/>
              </a:rPr>
              <a:t>Les agents de persécution</a:t>
            </a:r>
            <a:endParaRPr sz="2300" b="1">
              <a:solidFill>
                <a:srgbClr val="00206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9"/>
          <p:cNvSpPr/>
          <p:nvPr/>
        </p:nvSpPr>
        <p:spPr>
          <a:xfrm>
            <a:off x="406844" y="889945"/>
            <a:ext cx="8368705" cy="276225"/>
          </a:xfrm>
          <a:prstGeom prst="flowChartProcess">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 sz="2300" b="1" i="0" u="none" strike="noStrike" cap="none">
                <a:solidFill>
                  <a:srgbClr val="002060"/>
                </a:solidFill>
                <a:latin typeface="Calibri"/>
                <a:ea typeface="Calibri"/>
                <a:cs typeface="Calibri"/>
                <a:sym typeface="Calibri"/>
              </a:rPr>
              <a:t>Protection conventionnelle : en résumé </a:t>
            </a:r>
            <a:endParaRPr sz="2000" b="1" i="0" u="none" strike="noStrike" cap="none">
              <a:solidFill>
                <a:srgbClr val="002060"/>
              </a:solidFill>
              <a:latin typeface="Calibri"/>
              <a:ea typeface="Calibri"/>
              <a:cs typeface="Calibri"/>
              <a:sym typeface="Calibri"/>
            </a:endParaRPr>
          </a:p>
        </p:txBody>
      </p:sp>
      <p:sp>
        <p:nvSpPr>
          <p:cNvPr id="351" name="Google Shape;351;p9"/>
          <p:cNvSpPr txBox="1"/>
          <p:nvPr/>
        </p:nvSpPr>
        <p:spPr>
          <a:xfrm>
            <a:off x="406844" y="1774302"/>
            <a:ext cx="8481662" cy="28007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fr" sz="1600" b="0" i="0" u="none" strike="noStrike" cap="none">
                <a:solidFill>
                  <a:srgbClr val="000000"/>
                </a:solidFill>
                <a:latin typeface="Calibri"/>
                <a:ea typeface="Calibri"/>
                <a:cs typeface="Calibri"/>
                <a:sym typeface="Calibri"/>
              </a:rPr>
              <a:t>Il faut réunir plusieurs conditions pour pouvoir obtenir cette forme de protection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600"/>
              <a:buFont typeface="Arial"/>
              <a:buChar char="-"/>
            </a:pPr>
            <a:r>
              <a:rPr lang="fr" sz="1600" b="1" i="0" u="none" strike="noStrike" cap="none">
                <a:solidFill>
                  <a:srgbClr val="0070C0"/>
                </a:solidFill>
                <a:latin typeface="Calibri"/>
                <a:ea typeface="Calibri"/>
                <a:cs typeface="Calibri"/>
                <a:sym typeface="Calibri"/>
              </a:rPr>
              <a:t>Existence de craintes d’être persécuté ou exposé </a:t>
            </a:r>
            <a:r>
              <a:rPr lang="fr" sz="1600" b="0" i="0" u="none" strike="noStrike" cap="none">
                <a:solidFill>
                  <a:srgbClr val="000000"/>
                </a:solidFill>
                <a:latin typeface="Calibri"/>
                <a:ea typeface="Calibri"/>
                <a:cs typeface="Calibri"/>
                <a:sym typeface="Calibri"/>
              </a:rPr>
              <a:t>à une menace </a:t>
            </a:r>
            <a:r>
              <a:rPr lang="fr" sz="1600" b="1" i="0" u="none" strike="noStrike" cap="none">
                <a:solidFill>
                  <a:srgbClr val="000000"/>
                </a:solidFill>
                <a:latin typeface="Calibri"/>
                <a:ea typeface="Calibri"/>
                <a:cs typeface="Calibri"/>
                <a:sym typeface="Calibri"/>
              </a:rPr>
              <a:t>dans le pays dont on a la nationalité </a:t>
            </a:r>
            <a:r>
              <a:rPr lang="fr" sz="1600" b="0" i="0" u="none" strike="noStrike" cap="none">
                <a:solidFill>
                  <a:srgbClr val="000000"/>
                </a:solidFill>
                <a:latin typeface="Calibri"/>
                <a:ea typeface="Calibri"/>
                <a:cs typeface="Calibri"/>
                <a:sym typeface="Calibri"/>
              </a:rPr>
              <a:t>(et donc pas nécessairement une </a:t>
            </a:r>
            <a:r>
              <a:rPr lang="fr" sz="1600" b="1" i="0" u="none" strike="noStrike" cap="none">
                <a:solidFill>
                  <a:srgbClr val="000000"/>
                </a:solidFill>
                <a:latin typeface="Calibri"/>
                <a:ea typeface="Calibri"/>
                <a:cs typeface="Calibri"/>
                <a:sym typeface="Calibri"/>
              </a:rPr>
              <a:t>persécution effective</a:t>
            </a:r>
            <a:r>
              <a:rPr lang="fr" sz="16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285750" marR="0" lvl="0" indent="-18415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600"/>
              <a:buFont typeface="Arial"/>
              <a:buChar char="-"/>
            </a:pPr>
            <a:r>
              <a:rPr lang="fr" sz="1600" b="0" i="0" u="none" strike="noStrike" cap="none">
                <a:solidFill>
                  <a:srgbClr val="000000"/>
                </a:solidFill>
                <a:latin typeface="Calibri"/>
                <a:ea typeface="Calibri"/>
                <a:cs typeface="Calibri"/>
                <a:sym typeface="Calibri"/>
              </a:rPr>
              <a:t>Il faut avoir </a:t>
            </a:r>
            <a:r>
              <a:rPr lang="fr" sz="1600" b="1" i="0" u="none" strike="noStrike" cap="none">
                <a:solidFill>
                  <a:srgbClr val="0070C0"/>
                </a:solidFill>
                <a:latin typeface="Calibri"/>
                <a:ea typeface="Calibri"/>
                <a:cs typeface="Calibri"/>
                <a:sym typeface="Calibri"/>
              </a:rPr>
              <a:t>quitté son pays </a:t>
            </a:r>
            <a:r>
              <a:rPr lang="fr" sz="1600" b="0" i="0" u="none" strike="noStrike" cap="none">
                <a:solidFill>
                  <a:schemeClr val="dk1"/>
                </a:solidFill>
                <a:latin typeface="Calibri"/>
                <a:ea typeface="Calibri"/>
                <a:cs typeface="Calibri"/>
                <a:sym typeface="Calibri"/>
              </a:rPr>
              <a:t>car celui-ci est incapable de </a:t>
            </a:r>
            <a:r>
              <a:rPr lang="fr" sz="1600" b="0" i="0" u="none" strike="noStrike" cap="none">
                <a:solidFill>
                  <a:srgbClr val="000000"/>
                </a:solidFill>
                <a:latin typeface="Calibri"/>
                <a:ea typeface="Calibri"/>
                <a:cs typeface="Calibri"/>
                <a:sym typeface="Calibri"/>
              </a:rPr>
              <a:t>protéger son ressortissant.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600"/>
              <a:buFont typeface="Arial"/>
              <a:buChar char="-"/>
            </a:pPr>
            <a:r>
              <a:rPr lang="fr" sz="1600" b="0" i="0" u="none" strike="noStrike" cap="none">
                <a:solidFill>
                  <a:srgbClr val="000000"/>
                </a:solidFill>
                <a:latin typeface="Calibri"/>
                <a:ea typeface="Calibri"/>
                <a:cs typeface="Calibri"/>
                <a:sym typeface="Calibri"/>
              </a:rPr>
              <a:t>Exigence d’un </a:t>
            </a:r>
            <a:r>
              <a:rPr lang="fr" sz="1600" b="0" i="0" u="none" strike="noStrike" cap="none">
                <a:solidFill>
                  <a:srgbClr val="0070C0"/>
                </a:solidFill>
                <a:latin typeface="Calibri"/>
                <a:ea typeface="Calibri"/>
                <a:cs typeface="Calibri"/>
                <a:sym typeface="Calibri"/>
              </a:rPr>
              <a:t>lien de causalité entre </a:t>
            </a:r>
            <a:r>
              <a:rPr lang="fr" sz="1600" b="1" i="0" u="none" strike="noStrike" cap="none">
                <a:solidFill>
                  <a:srgbClr val="0070C0"/>
                </a:solidFill>
                <a:latin typeface="Calibri"/>
                <a:ea typeface="Calibri"/>
                <a:cs typeface="Calibri"/>
                <a:sym typeface="Calibri"/>
              </a:rPr>
              <a:t>motif</a:t>
            </a:r>
            <a:r>
              <a:rPr lang="fr" sz="1600" b="0" i="0" u="none" strike="noStrike" cap="none">
                <a:solidFill>
                  <a:srgbClr val="0070C0"/>
                </a:solidFill>
                <a:latin typeface="Calibri"/>
                <a:ea typeface="Calibri"/>
                <a:cs typeface="Calibri"/>
                <a:sym typeface="Calibri"/>
              </a:rPr>
              <a:t> et risque de </a:t>
            </a:r>
            <a:r>
              <a:rPr lang="fr" sz="1600" b="1" i="0" u="none" strike="noStrike" cap="none">
                <a:solidFill>
                  <a:srgbClr val="0070C0"/>
                </a:solidFill>
                <a:latin typeface="Calibri"/>
                <a:ea typeface="Calibri"/>
                <a:cs typeface="Calibri"/>
                <a:sym typeface="Calibri"/>
              </a:rPr>
              <a:t>persécution.</a:t>
            </a:r>
            <a:endParaRPr sz="1600" b="0" i="0" u="none" strike="noStrike" cap="none">
              <a:solidFill>
                <a:srgbClr val="0070C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4546A"/>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fr" sz="1400" b="0" i="0" u="none" strike="noStrike" cap="none">
                <a:solidFill>
                  <a:srgbClr val="44546A"/>
                </a:solidFill>
                <a:latin typeface="Calibri"/>
                <a:ea typeface="Calibri"/>
                <a:cs typeface="Calibri"/>
                <a:sym typeface="Calibri"/>
              </a:rPr>
              <a:t>-      </a:t>
            </a:r>
            <a:r>
              <a:rPr lang="fr" sz="1600" b="0" i="0" u="none" strike="noStrike" cap="none">
                <a:solidFill>
                  <a:srgbClr val="000000"/>
                </a:solidFill>
                <a:latin typeface="Calibri"/>
                <a:ea typeface="Calibri"/>
                <a:cs typeface="Calibri"/>
                <a:sym typeface="Calibri"/>
              </a:rPr>
              <a:t>Les motifs de persécution peuvent être </a:t>
            </a:r>
            <a:r>
              <a:rPr lang="fr" sz="1600" b="1" i="0" u="none" strike="noStrike" cap="none">
                <a:solidFill>
                  <a:srgbClr val="0070C0"/>
                </a:solidFill>
                <a:latin typeface="Calibri"/>
                <a:ea typeface="Calibri"/>
                <a:cs typeface="Calibri"/>
                <a:sym typeface="Calibri"/>
              </a:rPr>
              <a:t>imputés</a:t>
            </a:r>
            <a:r>
              <a:rPr lang="fr" sz="1600" b="0" i="0" u="none" strike="noStrike" cap="none">
                <a:solidFill>
                  <a:srgbClr val="000000"/>
                </a:solidFill>
                <a:latin typeface="Calibri"/>
                <a:ea typeface="Calibri"/>
                <a:cs typeface="Calibri"/>
                <a:sym typeface="Calibri"/>
              </a:rPr>
              <a:t> au demandeur d’asile.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600" b="0" i="0" u="none" strike="noStrike" cap="none">
              <a:solidFill>
                <a:srgbClr val="44546A"/>
              </a:solidFill>
              <a:latin typeface="Arial"/>
              <a:ea typeface="Arial"/>
              <a:cs typeface="Arial"/>
              <a:sym typeface="Arial"/>
            </a:endParaRPr>
          </a:p>
        </p:txBody>
      </p:sp>
      <p:pic>
        <p:nvPicPr>
          <p:cNvPr id="352" name="Google Shape;352;p9"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3073f338217_0_395"/>
          <p:cNvSpPr/>
          <p:nvPr/>
        </p:nvSpPr>
        <p:spPr>
          <a:xfrm>
            <a:off x="434549" y="800965"/>
            <a:ext cx="8274900" cy="37707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44546A"/>
              </a:solidFill>
              <a:latin typeface="Calibri"/>
              <a:ea typeface="Calibri"/>
              <a:cs typeface="Calibri"/>
              <a:sym typeface="Calibri"/>
            </a:endParaRPr>
          </a:p>
        </p:txBody>
      </p:sp>
      <p:sp>
        <p:nvSpPr>
          <p:cNvPr id="367" name="Google Shape;367;g3073f338217_0_395"/>
          <p:cNvSpPr/>
          <p:nvPr/>
        </p:nvSpPr>
        <p:spPr>
          <a:xfrm>
            <a:off x="434550" y="686400"/>
            <a:ext cx="8274900" cy="37707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fr" sz="2300" b="1" i="0" u="none" strike="noStrike" cap="none">
                <a:solidFill>
                  <a:srgbClr val="0070C0"/>
                </a:solidFill>
                <a:latin typeface="Calibri"/>
                <a:ea typeface="Calibri"/>
                <a:cs typeface="Calibri"/>
                <a:sym typeface="Calibri"/>
              </a:rPr>
              <a:t>La protection subsidiaire :</a:t>
            </a:r>
            <a:r>
              <a:rPr lang="fr" sz="2300" b="1" i="0" u="none" strike="noStrike" cap="none">
                <a:solidFill>
                  <a:srgbClr val="1967AF"/>
                </a:solidFill>
                <a:latin typeface="Calibri"/>
                <a:ea typeface="Calibri"/>
                <a:cs typeface="Calibri"/>
                <a:sym typeface="Calibri"/>
              </a:rPr>
              <a:t> </a:t>
            </a:r>
            <a:endParaRPr sz="2300" b="1" i="0" u="none" strike="noStrike" cap="none">
              <a:solidFill>
                <a:srgbClr val="1967A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44546A"/>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400"/>
              <a:buFont typeface="Arial"/>
              <a:buNone/>
            </a:pPr>
            <a:r>
              <a:rPr lang="fr" sz="1400" b="0" i="0" u="none" strike="noStrike" cap="none">
                <a:solidFill>
                  <a:schemeClr val="dk1"/>
                </a:solidFill>
                <a:latin typeface="Calibri"/>
                <a:ea typeface="Calibri"/>
                <a:cs typeface="Calibri"/>
                <a:sym typeface="Calibri"/>
              </a:rPr>
              <a:t>Elle est accordée à toute personne qui </a:t>
            </a:r>
            <a:r>
              <a:rPr lang="fr" sz="1400" b="1" i="0" u="none" strike="noStrike" cap="none">
                <a:solidFill>
                  <a:srgbClr val="0070C0"/>
                </a:solidFill>
                <a:latin typeface="Calibri"/>
                <a:ea typeface="Calibri"/>
                <a:cs typeface="Calibri"/>
                <a:sym typeface="Calibri"/>
              </a:rPr>
              <a:t>ne remplit pas les conditions pour se voir reconnaître la qualité de réfugié </a:t>
            </a:r>
            <a:r>
              <a:rPr lang="fr" sz="1400" b="0" i="0" u="none" strike="noStrike" cap="none">
                <a:solidFill>
                  <a:schemeClr val="dk1"/>
                </a:solidFill>
                <a:latin typeface="Calibri"/>
                <a:ea typeface="Calibri"/>
                <a:cs typeface="Calibri"/>
                <a:sym typeface="Calibri"/>
              </a:rPr>
              <a:t>et pour laquelle il existe des motifs sérieux et avérés</a:t>
            </a:r>
            <a:r>
              <a:rPr lang="fr" sz="1400" b="1" i="0" u="none" strike="noStrike" cap="none">
                <a:solidFill>
                  <a:schemeClr val="dk1"/>
                </a:solidFill>
                <a:latin typeface="Calibri"/>
                <a:ea typeface="Calibri"/>
                <a:cs typeface="Calibri"/>
                <a:sym typeface="Calibri"/>
              </a:rPr>
              <a:t> </a:t>
            </a:r>
            <a:r>
              <a:rPr lang="fr" sz="1400" b="0" i="0" u="none" strike="noStrike" cap="none">
                <a:solidFill>
                  <a:schemeClr val="dk1"/>
                </a:solidFill>
                <a:latin typeface="Calibri"/>
                <a:ea typeface="Calibri"/>
                <a:cs typeface="Calibri"/>
                <a:sym typeface="Calibri"/>
              </a:rPr>
              <a:t>de croire qu'elle courrait dans son pays un risque réel de subir l'une des atteintes graves suivantes :</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254000" marR="0" lvl="0" indent="-254000" algn="l" rtl="0">
              <a:lnSpc>
                <a:spcPct val="100000"/>
              </a:lnSpc>
              <a:spcBef>
                <a:spcPts val="0"/>
              </a:spcBef>
              <a:spcAft>
                <a:spcPts val="0"/>
              </a:spcAft>
              <a:buClr>
                <a:srgbClr val="44546A"/>
              </a:buClr>
              <a:buSzPts val="1400"/>
              <a:buFont typeface="Calibri"/>
              <a:buAutoNum type="alphaLcParenR"/>
            </a:pPr>
            <a:r>
              <a:rPr lang="fr" sz="1400" b="0" i="0" u="none" strike="noStrike" cap="none">
                <a:solidFill>
                  <a:schemeClr val="dk1"/>
                </a:solidFill>
                <a:latin typeface="Calibri"/>
                <a:ea typeface="Calibri"/>
                <a:cs typeface="Calibri"/>
                <a:sym typeface="Calibri"/>
              </a:rPr>
              <a:t>La</a:t>
            </a:r>
            <a:r>
              <a:rPr lang="fr" sz="1400" b="0" i="0" u="none" strike="noStrike" cap="none">
                <a:solidFill>
                  <a:srgbClr val="44546A"/>
                </a:solidFill>
                <a:latin typeface="Calibri"/>
                <a:ea typeface="Calibri"/>
                <a:cs typeface="Calibri"/>
                <a:sym typeface="Calibri"/>
              </a:rPr>
              <a:t> </a:t>
            </a:r>
            <a:r>
              <a:rPr lang="fr" sz="1400" b="1" i="0" u="none" strike="noStrike" cap="none">
                <a:solidFill>
                  <a:srgbClr val="0070C0"/>
                </a:solidFill>
                <a:latin typeface="Calibri"/>
                <a:ea typeface="Calibri"/>
                <a:cs typeface="Calibri"/>
                <a:sym typeface="Calibri"/>
              </a:rPr>
              <a:t>peine de mort</a:t>
            </a:r>
            <a:r>
              <a:rPr lang="fr" sz="1400" b="0" i="0" u="none" strike="noStrike" cap="none">
                <a:solidFill>
                  <a:srgbClr val="44546A"/>
                </a:solidFill>
                <a:latin typeface="Calibri"/>
                <a:ea typeface="Calibri"/>
                <a:cs typeface="Calibri"/>
                <a:sym typeface="Calibri"/>
              </a:rPr>
              <a:t> </a:t>
            </a:r>
            <a:r>
              <a:rPr lang="fr" sz="1400" b="0" i="0" u="sng" strike="noStrike" cap="none">
                <a:solidFill>
                  <a:schemeClr val="dk1"/>
                </a:solidFill>
                <a:latin typeface="Calibri"/>
                <a:ea typeface="Calibri"/>
                <a:cs typeface="Calibri"/>
                <a:sym typeface="Calibri"/>
              </a:rPr>
              <a:t>ou</a:t>
            </a:r>
            <a:r>
              <a:rPr lang="fr" sz="1400" b="0" i="0" u="none" strike="noStrike" cap="none">
                <a:solidFill>
                  <a:schemeClr val="dk1"/>
                </a:solidFill>
                <a:latin typeface="Calibri"/>
                <a:ea typeface="Calibri"/>
                <a:cs typeface="Calibri"/>
                <a:sym typeface="Calibri"/>
              </a:rPr>
              <a:t> une </a:t>
            </a:r>
            <a:r>
              <a:rPr lang="fr" sz="1400" b="1" i="0" u="none" strike="noStrike" cap="none">
                <a:solidFill>
                  <a:srgbClr val="0070C0"/>
                </a:solidFill>
                <a:latin typeface="Calibri"/>
                <a:ea typeface="Calibri"/>
                <a:cs typeface="Calibri"/>
                <a:sym typeface="Calibri"/>
              </a:rPr>
              <a:t>exécution</a:t>
            </a:r>
            <a:r>
              <a:rPr lang="fr" sz="1400" b="0" i="0" u="none" strike="noStrike" cap="none">
                <a:solidFill>
                  <a:schemeClr val="dk1"/>
                </a:solidFill>
                <a:latin typeface="Calibri"/>
                <a:ea typeface="Calibri"/>
                <a:cs typeface="Calibri"/>
                <a:sym typeface="Calibri"/>
              </a:rPr>
              <a:t> ; </a:t>
            </a:r>
            <a:endParaRPr sz="1400" b="0" i="0" u="none" strike="noStrike" cap="none">
              <a:solidFill>
                <a:srgbClr val="000000"/>
              </a:solidFill>
              <a:latin typeface="Calibri"/>
              <a:ea typeface="Calibri"/>
              <a:cs typeface="Calibri"/>
              <a:sym typeface="Calibri"/>
            </a:endParaRPr>
          </a:p>
          <a:p>
            <a:pPr marL="254000" marR="0" lvl="0" indent="-165100" algn="l" rtl="0">
              <a:lnSpc>
                <a:spcPct val="100000"/>
              </a:lnSpc>
              <a:spcBef>
                <a:spcPts val="0"/>
              </a:spcBef>
              <a:spcAft>
                <a:spcPts val="0"/>
              </a:spcAft>
              <a:buClr>
                <a:srgbClr val="44546A"/>
              </a:buClr>
              <a:buSzPts val="1400"/>
              <a:buFont typeface="Calibri"/>
              <a:buNone/>
            </a:pPr>
            <a:endParaRPr sz="1400" b="0" i="0" u="none" strike="noStrike" cap="none">
              <a:solidFill>
                <a:schemeClr val="dk1"/>
              </a:solidFill>
              <a:latin typeface="Calibri"/>
              <a:ea typeface="Calibri"/>
              <a:cs typeface="Calibri"/>
              <a:sym typeface="Calibri"/>
            </a:endParaRPr>
          </a:p>
          <a:p>
            <a:pPr marL="254000" marR="0" lvl="0" indent="-254000" algn="l" rtl="0">
              <a:lnSpc>
                <a:spcPct val="100000"/>
              </a:lnSpc>
              <a:spcBef>
                <a:spcPts val="0"/>
              </a:spcBef>
              <a:spcAft>
                <a:spcPts val="0"/>
              </a:spcAft>
              <a:buClr>
                <a:srgbClr val="44546A"/>
              </a:buClr>
              <a:buSzPts val="1400"/>
              <a:buFont typeface="Calibri"/>
              <a:buAutoNum type="alphaLcParenR"/>
            </a:pPr>
            <a:r>
              <a:rPr lang="fr" sz="1400" b="0" i="0" u="none" strike="noStrike" cap="none">
                <a:solidFill>
                  <a:schemeClr val="dk1"/>
                </a:solidFill>
                <a:latin typeface="Calibri"/>
                <a:ea typeface="Calibri"/>
                <a:cs typeface="Calibri"/>
                <a:sym typeface="Calibri"/>
              </a:rPr>
              <a:t>La</a:t>
            </a:r>
            <a:r>
              <a:rPr lang="fr" sz="1400" b="0" i="0" u="none" strike="noStrike" cap="none">
                <a:solidFill>
                  <a:srgbClr val="117BBF"/>
                </a:solidFill>
                <a:latin typeface="Calibri"/>
                <a:ea typeface="Calibri"/>
                <a:cs typeface="Calibri"/>
                <a:sym typeface="Calibri"/>
              </a:rPr>
              <a:t> </a:t>
            </a:r>
            <a:r>
              <a:rPr lang="fr" sz="1400" b="1" i="0" u="none" strike="noStrike" cap="none">
                <a:solidFill>
                  <a:srgbClr val="0070C0"/>
                </a:solidFill>
                <a:latin typeface="Calibri"/>
                <a:ea typeface="Calibri"/>
                <a:cs typeface="Calibri"/>
                <a:sym typeface="Calibri"/>
              </a:rPr>
              <a:t>torture</a:t>
            </a:r>
            <a:r>
              <a:rPr lang="fr" sz="1400" b="1" i="0" u="none" strike="noStrike" cap="none">
                <a:solidFill>
                  <a:schemeClr val="dk1"/>
                </a:solidFill>
                <a:latin typeface="Calibri"/>
                <a:ea typeface="Calibri"/>
                <a:cs typeface="Calibri"/>
                <a:sym typeface="Calibri"/>
              </a:rPr>
              <a:t> </a:t>
            </a:r>
            <a:r>
              <a:rPr lang="fr" sz="1400" b="0" i="0" u="sng" strike="noStrike" cap="none">
                <a:solidFill>
                  <a:schemeClr val="dk1"/>
                </a:solidFill>
                <a:latin typeface="Calibri"/>
                <a:ea typeface="Calibri"/>
                <a:cs typeface="Calibri"/>
                <a:sym typeface="Calibri"/>
              </a:rPr>
              <a:t>ou</a:t>
            </a:r>
            <a:r>
              <a:rPr lang="fr" sz="1400" b="0" i="0" u="none" strike="noStrike" cap="none">
                <a:solidFill>
                  <a:schemeClr val="dk1"/>
                </a:solidFill>
                <a:latin typeface="Calibri"/>
                <a:ea typeface="Calibri"/>
                <a:cs typeface="Calibri"/>
                <a:sym typeface="Calibri"/>
              </a:rPr>
              <a:t> des </a:t>
            </a:r>
            <a:r>
              <a:rPr lang="fr" sz="1400" b="1" i="0" u="none" strike="noStrike" cap="none">
                <a:solidFill>
                  <a:srgbClr val="0070C0"/>
                </a:solidFill>
                <a:latin typeface="Calibri"/>
                <a:ea typeface="Calibri"/>
                <a:cs typeface="Calibri"/>
                <a:sym typeface="Calibri"/>
              </a:rPr>
              <a:t>peines ou traitements inhumains ou dégradants</a:t>
            </a:r>
            <a:r>
              <a:rPr lang="fr" sz="1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254000" marR="0" lvl="0" indent="-165100" algn="l" rtl="0">
              <a:lnSpc>
                <a:spcPct val="100000"/>
              </a:lnSpc>
              <a:spcBef>
                <a:spcPts val="0"/>
              </a:spcBef>
              <a:spcAft>
                <a:spcPts val="0"/>
              </a:spcAft>
              <a:buClr>
                <a:srgbClr val="44546A"/>
              </a:buClr>
              <a:buSzPts val="1400"/>
              <a:buFont typeface="Calibri"/>
              <a:buNone/>
            </a:pPr>
            <a:endParaRPr sz="1400" b="0" i="0" u="none" strike="noStrike" cap="none">
              <a:solidFill>
                <a:schemeClr val="dk1"/>
              </a:solidFill>
              <a:latin typeface="Calibri"/>
              <a:ea typeface="Calibri"/>
              <a:cs typeface="Calibri"/>
              <a:sym typeface="Calibri"/>
            </a:endParaRPr>
          </a:p>
          <a:p>
            <a:pPr marL="254000" marR="0" lvl="0" indent="-254000" algn="l" rtl="0">
              <a:lnSpc>
                <a:spcPct val="100000"/>
              </a:lnSpc>
              <a:spcBef>
                <a:spcPts val="0"/>
              </a:spcBef>
              <a:spcAft>
                <a:spcPts val="0"/>
              </a:spcAft>
              <a:buClr>
                <a:srgbClr val="44546A"/>
              </a:buClr>
              <a:buSzPts val="1400"/>
              <a:buFont typeface="Calibri"/>
              <a:buAutoNum type="alphaLcParenR"/>
            </a:pPr>
            <a:r>
              <a:rPr lang="fr" sz="1400" b="0" i="0" u="none" strike="noStrike" cap="none">
                <a:solidFill>
                  <a:schemeClr val="dk1"/>
                </a:solidFill>
                <a:latin typeface="Calibri"/>
                <a:ea typeface="Calibri"/>
                <a:cs typeface="Calibri"/>
                <a:sym typeface="Calibri"/>
              </a:rPr>
              <a:t>S'agissant d'un civil</a:t>
            </a:r>
            <a:r>
              <a:rPr lang="fr" sz="1400" b="0" i="0" u="none" strike="noStrike" cap="none">
                <a:solidFill>
                  <a:srgbClr val="44546A"/>
                </a:solidFill>
                <a:latin typeface="Calibri"/>
                <a:ea typeface="Calibri"/>
                <a:cs typeface="Calibri"/>
                <a:sym typeface="Calibri"/>
              </a:rPr>
              <a:t>, </a:t>
            </a:r>
            <a:r>
              <a:rPr lang="fr" sz="1400" b="1" i="0" u="none" strike="noStrike" cap="none">
                <a:solidFill>
                  <a:srgbClr val="0079C2"/>
                </a:solidFill>
                <a:latin typeface="Calibri"/>
                <a:ea typeface="Calibri"/>
                <a:cs typeface="Calibri"/>
                <a:sym typeface="Calibri"/>
              </a:rPr>
              <a:t>une menace grave et individuelle contre sa vie </a:t>
            </a:r>
            <a:r>
              <a:rPr lang="fr" sz="1400" b="0" i="0" u="none" strike="noStrike" cap="none">
                <a:solidFill>
                  <a:schemeClr val="dk1"/>
                </a:solidFill>
                <a:latin typeface="Calibri"/>
                <a:ea typeface="Calibri"/>
                <a:cs typeface="Calibri"/>
                <a:sym typeface="Calibri"/>
              </a:rPr>
              <a:t>ou sa personne en raison d'une violence qui peut s'étendre à des personnes sans considération de leur situation personnelle et résultant d'une situation de conflit armé interne ou international</a:t>
            </a:r>
            <a:r>
              <a:rPr lang="fr" sz="1400" b="1" i="0" u="none" strike="noStrike" cap="none">
                <a:solidFill>
                  <a:schemeClr val="dk1"/>
                </a:solidFill>
                <a:latin typeface="Calibri"/>
                <a:ea typeface="Calibri"/>
                <a:cs typeface="Calibri"/>
                <a:sym typeface="Calibri"/>
              </a:rPr>
              <a:t> </a:t>
            </a:r>
            <a:r>
              <a:rPr lang="fr" sz="1400" b="0" i="0" u="none" strike="noStrike" cap="none">
                <a:solidFill>
                  <a:schemeClr val="dk1"/>
                </a:solidFill>
                <a:latin typeface="Calibri"/>
                <a:ea typeface="Calibri"/>
                <a:cs typeface="Calibri"/>
                <a:sym typeface="Calibri"/>
              </a:rPr>
              <a:t>(situation de violence aveugle). </a:t>
            </a:r>
            <a:endParaRPr sz="1400" b="0" i="0" u="none" strike="noStrike" cap="none">
              <a:solidFill>
                <a:schemeClr val="dk1"/>
              </a:solidFill>
              <a:latin typeface="Calibri"/>
              <a:ea typeface="Calibri"/>
              <a:cs typeface="Calibri"/>
              <a:sym typeface="Calibri"/>
            </a:endParaRPr>
          </a:p>
        </p:txBody>
      </p:sp>
      <p:pic>
        <p:nvPicPr>
          <p:cNvPr id="368" name="Google Shape;368;g3073f338217_0_395"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73"/>
        <p:cNvGrpSpPr/>
        <p:nvPr/>
      </p:nvGrpSpPr>
      <p:grpSpPr>
        <a:xfrm>
          <a:off x="0" y="0"/>
          <a:ext cx="0" cy="0"/>
          <a:chOff x="0" y="0"/>
          <a:chExt cx="0" cy="0"/>
        </a:xfrm>
      </p:grpSpPr>
      <p:sp>
        <p:nvSpPr>
          <p:cNvPr id="374" name="Google Shape;374;g3073f338217_0_403"/>
          <p:cNvSpPr/>
          <p:nvPr/>
        </p:nvSpPr>
        <p:spPr>
          <a:xfrm>
            <a:off x="434549" y="800965"/>
            <a:ext cx="8274900" cy="37707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44546A"/>
              </a:solidFill>
              <a:latin typeface="Calibri"/>
              <a:ea typeface="Calibri"/>
              <a:cs typeface="Calibri"/>
              <a:sym typeface="Calibri"/>
            </a:endParaRPr>
          </a:p>
        </p:txBody>
      </p:sp>
      <p:sp>
        <p:nvSpPr>
          <p:cNvPr id="375" name="Google Shape;375;g3073f338217_0_403"/>
          <p:cNvSpPr/>
          <p:nvPr/>
        </p:nvSpPr>
        <p:spPr>
          <a:xfrm>
            <a:off x="434550" y="686400"/>
            <a:ext cx="8274900" cy="37707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fr" sz="2300" b="1" i="0" u="none" strike="noStrike" cap="none">
                <a:solidFill>
                  <a:srgbClr val="0070C0"/>
                </a:solidFill>
                <a:latin typeface="Calibri"/>
                <a:ea typeface="Calibri"/>
                <a:cs typeface="Calibri"/>
                <a:sym typeface="Calibri"/>
              </a:rPr>
              <a:t>Dans quels contextes </a:t>
            </a:r>
            <a:r>
              <a:rPr lang="fr" sz="2300" b="1" i="0" u="none" strike="noStrike" cap="none">
                <a:solidFill>
                  <a:srgbClr val="1967AF"/>
                </a:solidFill>
                <a:latin typeface="Calibri"/>
                <a:ea typeface="Calibri"/>
                <a:cs typeface="Calibri"/>
                <a:sym typeface="Calibri"/>
              </a:rPr>
              <a:t>octroie-t-on la PS ? </a:t>
            </a:r>
            <a:endParaRPr sz="2300" b="1" i="0" u="none" strike="noStrike" cap="none">
              <a:solidFill>
                <a:srgbClr val="1967A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4546A"/>
              </a:solidFill>
              <a:latin typeface="Calibri"/>
              <a:ea typeface="Calibri"/>
              <a:cs typeface="Calibri"/>
              <a:sym typeface="Calibri"/>
            </a:endParaRPr>
          </a:p>
          <a:p>
            <a:pPr marL="457200" marR="0" lvl="0" indent="-317500" algn="l" rtl="0">
              <a:lnSpc>
                <a:spcPct val="100000"/>
              </a:lnSpc>
              <a:spcBef>
                <a:spcPts val="0"/>
              </a:spcBef>
              <a:spcAft>
                <a:spcPts val="0"/>
              </a:spcAft>
              <a:buClr>
                <a:srgbClr val="44546A"/>
              </a:buClr>
              <a:buSzPts val="1400"/>
              <a:buFont typeface="Calibri"/>
              <a:buChar char="●"/>
            </a:pPr>
            <a:r>
              <a:rPr lang="fr" sz="1400" b="0" i="0" u="none" strike="noStrike" cap="none">
                <a:solidFill>
                  <a:srgbClr val="44546A"/>
                </a:solidFill>
                <a:latin typeface="Calibri"/>
                <a:ea typeface="Calibri"/>
                <a:cs typeface="Calibri"/>
                <a:sym typeface="Calibri"/>
              </a:rPr>
              <a:t>La CNDA publie régulièrement dans son recueil de jurisprudence les décisions par lesquelles la PS a été accordée à un civil dont sa région ou son pays d’origine fait face à un niveau de violence exceptionnelle</a:t>
            </a:r>
            <a:endParaRPr sz="1400" b="0" i="0" u="none" strike="noStrike" cap="none">
              <a:solidFill>
                <a:srgbClr val="44546A"/>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4546A"/>
              </a:solidFill>
              <a:latin typeface="Calibri"/>
              <a:ea typeface="Calibri"/>
              <a:cs typeface="Calibri"/>
              <a:sym typeface="Calibri"/>
            </a:endParaRPr>
          </a:p>
          <a:p>
            <a:pPr marL="914400" marR="130332" lvl="1" indent="-304800" algn="l" rtl="0">
              <a:lnSpc>
                <a:spcPct val="115000"/>
              </a:lnSpc>
              <a:spcBef>
                <a:spcPts val="0"/>
              </a:spcBef>
              <a:spcAft>
                <a:spcPts val="0"/>
              </a:spcAft>
              <a:buClr>
                <a:srgbClr val="44546A"/>
              </a:buClr>
              <a:buSzPts val="1200"/>
              <a:buFont typeface="Calibri"/>
              <a:buChar char="○"/>
            </a:pPr>
            <a:r>
              <a:rPr lang="fr" sz="1200" b="1" i="0" u="none" strike="noStrike" cap="none">
                <a:solidFill>
                  <a:srgbClr val="191919"/>
                </a:solidFill>
                <a:latin typeface="Calibri"/>
                <a:ea typeface="Calibri"/>
                <a:cs typeface="Calibri"/>
                <a:sym typeface="Calibri"/>
              </a:rPr>
              <a:t>CNDA 20 mars 2024 M. I. n° 23057457</a:t>
            </a:r>
            <a:r>
              <a:rPr lang="fr" sz="1200" b="0" i="0" u="none" strike="noStrike" cap="none">
                <a:solidFill>
                  <a:srgbClr val="191919"/>
                </a:solidFill>
                <a:latin typeface="Calibri"/>
                <a:ea typeface="Calibri"/>
                <a:cs typeface="Calibri"/>
                <a:sym typeface="Calibri"/>
              </a:rPr>
              <a:t> : “</a:t>
            </a:r>
            <a:r>
              <a:rPr lang="fr" sz="1200" b="0" i="1" u="none" strike="noStrike" cap="none">
                <a:solidFill>
                  <a:srgbClr val="191919"/>
                </a:solidFill>
                <a:latin typeface="Calibri"/>
                <a:ea typeface="Calibri"/>
                <a:cs typeface="Calibri"/>
                <a:sym typeface="Calibri"/>
              </a:rPr>
              <a:t>La Cour juge que la violence régnant dans l’Etat du Darfour Central doit aussi être actuellement regardée comme une violence aveugle d’intensité exceptionnelle. La décision rappelle que si le conflit armé au Darfour concerne depuis 2003 les cinq États fédérés de cette province, la situation sécuritaire s’y est encore gravement détériorée du fait de ce nouveau conflit à l’échelle nationale et dresse un tableau précis de la situation au Darfour Central qui compte près de 390 000 personnes déplacées internes, sur une population estimée à environ 2,5 millions d’habitants.”</a:t>
            </a:r>
            <a:endParaRPr sz="1200" b="0" i="1" u="none" strike="noStrike" cap="none">
              <a:solidFill>
                <a:srgbClr val="191919"/>
              </a:solidFill>
              <a:latin typeface="Calibri"/>
              <a:ea typeface="Calibri"/>
              <a:cs typeface="Calibri"/>
              <a:sym typeface="Calibri"/>
            </a:endParaRPr>
          </a:p>
          <a:p>
            <a:pPr marL="914400" marR="0" lvl="1" indent="-304800" algn="l" rtl="0">
              <a:lnSpc>
                <a:spcPct val="115000"/>
              </a:lnSpc>
              <a:spcBef>
                <a:spcPts val="1000"/>
              </a:spcBef>
              <a:spcAft>
                <a:spcPts val="0"/>
              </a:spcAft>
              <a:buClr>
                <a:schemeClr val="dk1"/>
              </a:buClr>
              <a:buSzPts val="1200"/>
              <a:buFont typeface="Calibri"/>
              <a:buChar char="○"/>
            </a:pPr>
            <a:r>
              <a:rPr lang="fr" sz="1200" b="1" i="0" u="none" strike="noStrike" cap="none">
                <a:solidFill>
                  <a:schemeClr val="dk1"/>
                </a:solidFill>
                <a:latin typeface="Calibri"/>
                <a:ea typeface="Calibri"/>
                <a:cs typeface="Calibri"/>
                <a:sym typeface="Calibri"/>
              </a:rPr>
              <a:t>Gaza</a:t>
            </a:r>
            <a:r>
              <a:rPr lang="fr" sz="1200" b="0" i="0" u="none" strike="noStrike" cap="none">
                <a:solidFill>
                  <a:schemeClr val="dk1"/>
                </a:solidFill>
                <a:latin typeface="Calibri"/>
                <a:ea typeface="Calibri"/>
                <a:cs typeface="Calibri"/>
                <a:sym typeface="Calibri"/>
              </a:rPr>
              <a:t> : Le bénéfice de la protection subsidiaire au titre de l’article L.512-1, 3° du CESEDA accordé à un palestinien originaire de la bande de Gaza (</a:t>
            </a:r>
            <a:r>
              <a:rPr lang="fr" sz="1200" b="0" i="0" u="sng" strike="noStrike" cap="none">
                <a:solidFill>
                  <a:schemeClr val="hlink"/>
                </a:solidFill>
                <a:latin typeface="Calibri"/>
                <a:ea typeface="Calibri"/>
                <a:cs typeface="Calibri"/>
                <a:sym typeface="Calibri"/>
                <a:hlinkClick r:id="rId3"/>
              </a:rPr>
              <a:t>CNDA</a:t>
            </a:r>
            <a:r>
              <a:rPr lang="fr" sz="1200" u="sng">
                <a:solidFill>
                  <a:schemeClr val="hlink"/>
                </a:solidFill>
                <a:latin typeface="Calibri"/>
                <a:ea typeface="Calibri"/>
                <a:cs typeface="Calibri"/>
                <a:sym typeface="Calibri"/>
                <a:hlinkClick r:id="rId3"/>
              </a:rPr>
              <a:t> 13 septembre 2024 M.S. n° 23042517</a:t>
            </a:r>
            <a:r>
              <a:rPr lang="fr" sz="1200">
                <a:solidFill>
                  <a:schemeClr val="dk1"/>
                </a:solidFill>
                <a:latin typeface="Calibri"/>
                <a:ea typeface="Calibri"/>
                <a:cs typeface="Calibri"/>
                <a:sym typeface="Calibri"/>
              </a:rPr>
              <a:t> ; </a:t>
            </a:r>
            <a:r>
              <a:rPr lang="fr" sz="1200" b="0" i="0" u="sng" strike="noStrike" cap="none">
                <a:solidFill>
                  <a:schemeClr val="hlink"/>
                </a:solidFill>
                <a:latin typeface="Calibri"/>
                <a:ea typeface="Calibri"/>
                <a:cs typeface="Calibri"/>
                <a:sym typeface="Calibri"/>
                <a:hlinkClick r:id="rId4"/>
              </a:rPr>
              <a:t>CNDA 12 février 2024 M. A. n°22054816</a:t>
            </a:r>
            <a:r>
              <a:rPr lang="fr" sz="1200" b="0" i="0" u="none" strike="noStrike" cap="none">
                <a:solidFill>
                  <a:srgbClr val="191919"/>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914400" marR="130332" lvl="1" indent="-304800" algn="l" rtl="0">
              <a:lnSpc>
                <a:spcPct val="115000"/>
              </a:lnSpc>
              <a:spcBef>
                <a:spcPts val="1000"/>
              </a:spcBef>
              <a:spcAft>
                <a:spcPts val="0"/>
              </a:spcAft>
              <a:buClr>
                <a:schemeClr val="dk1"/>
              </a:buClr>
              <a:buSzPts val="1200"/>
              <a:buFont typeface="Calibri"/>
              <a:buChar char="○"/>
            </a:pPr>
            <a:r>
              <a:rPr lang="fr" sz="1200" b="1" i="0" u="none" strike="noStrike" cap="none">
                <a:solidFill>
                  <a:schemeClr val="dk1"/>
                </a:solidFill>
                <a:latin typeface="Calibri"/>
                <a:ea typeface="Calibri"/>
                <a:cs typeface="Calibri"/>
                <a:sym typeface="Calibri"/>
              </a:rPr>
              <a:t>Haïti</a:t>
            </a:r>
            <a:r>
              <a:rPr lang="fr" sz="1200" b="0" i="0" u="none" strike="noStrike" cap="none">
                <a:solidFill>
                  <a:schemeClr val="dk1"/>
                </a:solidFill>
                <a:latin typeface="Calibri"/>
                <a:ea typeface="Calibri"/>
                <a:cs typeface="Calibri"/>
                <a:sym typeface="Calibri"/>
              </a:rPr>
              <a:t> : le conflit armé interne sévissant dans le pays se caractérise par une violence aveugle, atteignant plus particulièrement une intensité exceptionnelle à Port-au-Prince ainsi que dans les départements de l’Ouest et de l’Artibonite (</a:t>
            </a:r>
            <a:r>
              <a:rPr lang="fr" sz="1200" b="0" i="0" u="sng" strike="noStrike" cap="none">
                <a:solidFill>
                  <a:schemeClr val="hlink"/>
                </a:solidFill>
                <a:latin typeface="Calibri"/>
                <a:ea typeface="Calibri"/>
                <a:cs typeface="Calibri"/>
                <a:sym typeface="Calibri"/>
                <a:hlinkClick r:id="rId5"/>
              </a:rPr>
              <a:t>CNDA Grande Formation 5 décembre 2023 M. A. n°23035187</a:t>
            </a:r>
            <a:r>
              <a:rPr lang="fr" sz="1200" b="0" i="0" u="none" strike="noStrike" cap="none">
                <a:solidFill>
                  <a:srgbClr val="191919"/>
                </a:solidFill>
                <a:latin typeface="Calibri"/>
                <a:ea typeface="Calibri"/>
                <a:cs typeface="Calibri"/>
                <a:sym typeface="Calibri"/>
              </a:rPr>
              <a:t>)</a:t>
            </a:r>
            <a:endParaRPr sz="1400" b="1" i="0" u="none" strike="noStrike" cap="none">
              <a:solidFill>
                <a:srgbClr val="44546A"/>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200"/>
              <a:buFont typeface="Arial"/>
              <a:buNone/>
            </a:pPr>
            <a:endParaRPr sz="1200" b="1" i="0" u="none" strike="noStrike" cap="none">
              <a:solidFill>
                <a:srgbClr val="44546A"/>
              </a:solidFill>
              <a:latin typeface="Calibri"/>
              <a:ea typeface="Calibri"/>
              <a:cs typeface="Calibri"/>
              <a:sym typeface="Calibri"/>
            </a:endParaRPr>
          </a:p>
        </p:txBody>
      </p:sp>
      <p:pic>
        <p:nvPicPr>
          <p:cNvPr id="376" name="Google Shape;376;g3073f338217_0_403" descr="Une image contenant dessin&#10;&#10;Description générée automatiquement"/>
          <p:cNvPicPr preferRelativeResize="0"/>
          <p:nvPr/>
        </p:nvPicPr>
        <p:blipFill rotWithShape="1">
          <a:blip r:embed="rId6">
            <a:alphaModFix/>
          </a:blip>
          <a:srcRect/>
          <a:stretch/>
        </p:blipFill>
        <p:spPr>
          <a:xfrm>
            <a:off x="7797096" y="45626"/>
            <a:ext cx="1300868" cy="4839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3"/>
          <p:cNvSpPr txBox="1"/>
          <p:nvPr/>
        </p:nvSpPr>
        <p:spPr>
          <a:xfrm>
            <a:off x="283469" y="1361303"/>
            <a:ext cx="4288531" cy="2354450"/>
          </a:xfrm>
          <a:prstGeom prst="rect">
            <a:avLst/>
          </a:prstGeom>
          <a:noFill/>
          <a:ln>
            <a:noFill/>
          </a:ln>
        </p:spPr>
        <p:txBody>
          <a:bodyPr spcFirstLastPara="1" wrap="square" lIns="91425" tIns="45700" rIns="91425" bIns="45700" anchor="t" anchorCtr="0">
            <a:spAutoFit/>
          </a:bodyPr>
          <a:lstStyle/>
          <a:p>
            <a:pPr marL="359" marR="0" lvl="0" indent="0" algn="just" rtl="0">
              <a:lnSpc>
                <a:spcPct val="100000"/>
              </a:lnSpc>
              <a:spcBef>
                <a:spcPts val="0"/>
              </a:spcBef>
              <a:spcAft>
                <a:spcPts val="0"/>
              </a:spcAft>
              <a:buClr>
                <a:srgbClr val="000000"/>
              </a:buClr>
              <a:buSzPts val="1400"/>
              <a:buFont typeface="Arial"/>
              <a:buNone/>
            </a:pPr>
            <a:r>
              <a:rPr lang="fr" sz="1400" b="0" i="0" u="none" strike="noStrike" cap="none">
                <a:solidFill>
                  <a:srgbClr val="000000"/>
                </a:solidFill>
                <a:latin typeface="Calibri"/>
                <a:ea typeface="Calibri"/>
                <a:cs typeface="Calibri"/>
                <a:sym typeface="Calibri"/>
              </a:rPr>
              <a:t>La qualité d’apatride est reconnue par l’OFPRA à toute personne qui répond à la définition de l’article 1</a:t>
            </a:r>
            <a:r>
              <a:rPr lang="fr" sz="1400" b="0" i="0" u="none" strike="noStrike" cap="none" baseline="30000">
                <a:solidFill>
                  <a:srgbClr val="000000"/>
                </a:solidFill>
                <a:latin typeface="Calibri"/>
                <a:ea typeface="Calibri"/>
                <a:cs typeface="Calibri"/>
                <a:sym typeface="Calibri"/>
              </a:rPr>
              <a:t>er</a:t>
            </a:r>
            <a:r>
              <a:rPr lang="fr" sz="1400" b="0" i="0" u="none" strike="noStrike" cap="none">
                <a:solidFill>
                  <a:srgbClr val="000000"/>
                </a:solidFill>
                <a:latin typeface="Calibri"/>
                <a:ea typeface="Calibri"/>
                <a:cs typeface="Calibri"/>
                <a:sym typeface="Calibri"/>
              </a:rPr>
              <a:t> de la Convention de New-York du 28 Septembre 1954 : </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fr" sz="1400" b="0" i="1" u="none" strike="noStrike" cap="none">
                <a:solidFill>
                  <a:srgbClr val="000000"/>
                </a:solidFill>
                <a:latin typeface="Calibri"/>
                <a:ea typeface="Calibri"/>
                <a:cs typeface="Calibri"/>
                <a:sym typeface="Calibri"/>
              </a:rPr>
              <a:t>« le terme d’apatride s’appliquera à toute personne qu’aucun Etat ne considère comme son ressortissant par application de sa législation ». </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85839" marR="0" lvl="0" indent="-19658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359" marR="0" lvl="0" indent="0" algn="just" rtl="0">
              <a:lnSpc>
                <a:spcPct val="100000"/>
              </a:lnSpc>
              <a:spcBef>
                <a:spcPts val="0"/>
              </a:spcBef>
              <a:spcAft>
                <a:spcPts val="0"/>
              </a:spcAft>
              <a:buClr>
                <a:srgbClr val="000000"/>
              </a:buClr>
              <a:buSzPts val="400"/>
              <a:buFont typeface="Arial"/>
              <a:buNone/>
            </a:pPr>
            <a:endParaRPr sz="400" b="0" i="0" u="none" strike="noStrike" cap="none">
              <a:solidFill>
                <a:srgbClr val="0037A4"/>
              </a:solidFill>
              <a:latin typeface="Calibri"/>
              <a:ea typeface="Calibri"/>
              <a:cs typeface="Calibri"/>
              <a:sym typeface="Calibri"/>
            </a:endParaRPr>
          </a:p>
          <a:p>
            <a:pPr marL="359" marR="0" lvl="0" indent="0" algn="just" rtl="0">
              <a:lnSpc>
                <a:spcPct val="100000"/>
              </a:lnSpc>
              <a:spcBef>
                <a:spcPts val="0"/>
              </a:spcBef>
              <a:spcAft>
                <a:spcPts val="0"/>
              </a:spcAft>
              <a:buClr>
                <a:srgbClr val="000000"/>
              </a:buClr>
              <a:buSzPts val="300"/>
              <a:buFont typeface="Arial"/>
              <a:buNone/>
            </a:pPr>
            <a:endParaRPr sz="300" b="0" i="0" u="none" strike="noStrike" cap="none">
              <a:solidFill>
                <a:srgbClr val="0037A4"/>
              </a:solidFill>
              <a:latin typeface="Calibri"/>
              <a:ea typeface="Calibri"/>
              <a:cs typeface="Calibri"/>
              <a:sym typeface="Calibri"/>
            </a:endParaRPr>
          </a:p>
          <a:p>
            <a:pPr marL="743310" marR="0" lvl="1" indent="-285750" algn="just" rtl="0">
              <a:lnSpc>
                <a:spcPct val="100000"/>
              </a:lnSpc>
              <a:spcBef>
                <a:spcPts val="0"/>
              </a:spcBef>
              <a:spcAft>
                <a:spcPts val="0"/>
              </a:spcAft>
              <a:buClr>
                <a:srgbClr val="000000"/>
              </a:buClr>
              <a:buSzPts val="1400"/>
              <a:buFont typeface="Arial"/>
              <a:buChar char="•"/>
            </a:pPr>
            <a:r>
              <a:rPr lang="fr" sz="1400" b="0" i="0" u="none" strike="noStrike" cap="none">
                <a:solidFill>
                  <a:srgbClr val="000000"/>
                </a:solidFill>
                <a:latin typeface="Calibri"/>
                <a:ea typeface="Calibri"/>
                <a:cs typeface="Calibri"/>
                <a:sym typeface="Calibri"/>
              </a:rPr>
              <a:t>Taux d’admission établi à 24,3% en 2022.</a:t>
            </a:r>
            <a:endParaRPr sz="1400" b="0" i="0" u="none" strike="noStrike" cap="none">
              <a:solidFill>
                <a:srgbClr val="000000"/>
              </a:solidFill>
              <a:latin typeface="Arial"/>
              <a:ea typeface="Arial"/>
              <a:cs typeface="Arial"/>
              <a:sym typeface="Arial"/>
            </a:endParaRPr>
          </a:p>
        </p:txBody>
      </p:sp>
      <p:pic>
        <p:nvPicPr>
          <p:cNvPr id="382" name="Google Shape;382;p13" descr="Image 2"/>
          <p:cNvPicPr preferRelativeResize="0"/>
          <p:nvPr/>
        </p:nvPicPr>
        <p:blipFill rotWithShape="1">
          <a:blip r:embed="rId3">
            <a:alphaModFix/>
          </a:blip>
          <a:srcRect/>
          <a:stretch/>
        </p:blipFill>
        <p:spPr>
          <a:xfrm>
            <a:off x="4734925" y="1215201"/>
            <a:ext cx="4274907" cy="2646653"/>
          </a:xfrm>
          <a:prstGeom prst="rect">
            <a:avLst/>
          </a:prstGeom>
          <a:noFill/>
          <a:ln>
            <a:noFill/>
          </a:ln>
        </p:spPr>
      </p:pic>
      <p:sp>
        <p:nvSpPr>
          <p:cNvPr id="383" name="Google Shape;383;p13"/>
          <p:cNvSpPr txBox="1"/>
          <p:nvPr/>
        </p:nvSpPr>
        <p:spPr>
          <a:xfrm>
            <a:off x="283469" y="565972"/>
            <a:ext cx="4572000" cy="44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fr" sz="2300" b="1" i="0" u="none" strike="noStrike" cap="none">
                <a:solidFill>
                  <a:srgbClr val="0070C0"/>
                </a:solidFill>
                <a:latin typeface="Calibri"/>
                <a:ea typeface="Calibri"/>
                <a:cs typeface="Calibri"/>
                <a:sym typeface="Calibri"/>
              </a:rPr>
              <a:t>L’apatridie : </a:t>
            </a:r>
            <a:endParaRPr sz="2300" b="1" i="0" u="none" strike="noStrike" cap="none">
              <a:solidFill>
                <a:srgbClr val="44546A"/>
              </a:solidFill>
              <a:latin typeface="Calibri"/>
              <a:ea typeface="Calibri"/>
              <a:cs typeface="Calibri"/>
              <a:sym typeface="Calibri"/>
            </a:endParaRPr>
          </a:p>
        </p:txBody>
      </p:sp>
      <p:pic>
        <p:nvPicPr>
          <p:cNvPr id="384" name="Google Shape;384;p13" descr="Une image contenant dessin&#10;&#10;Description générée automatiquement"/>
          <p:cNvPicPr preferRelativeResize="0"/>
          <p:nvPr/>
        </p:nvPicPr>
        <p:blipFill rotWithShape="1">
          <a:blip r:embed="rId4">
            <a:alphaModFix/>
          </a:blip>
          <a:srcRect/>
          <a:stretch/>
        </p:blipFill>
        <p:spPr>
          <a:xfrm>
            <a:off x="7797096" y="45626"/>
            <a:ext cx="1300868" cy="4839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2" descr="Une image contenant dessin&#10;&#10;Description générée automatiquement"/>
          <p:cNvPicPr preferRelativeResize="0"/>
          <p:nvPr/>
        </p:nvPicPr>
        <p:blipFill rotWithShape="1">
          <a:blip r:embed="rId3">
            <a:alphaModFix/>
          </a:blip>
          <a:srcRect/>
          <a:stretch/>
        </p:blipFill>
        <p:spPr>
          <a:xfrm>
            <a:off x="7139992" y="4372300"/>
            <a:ext cx="1714500" cy="617220"/>
          </a:xfrm>
          <a:prstGeom prst="rect">
            <a:avLst/>
          </a:prstGeom>
          <a:noFill/>
          <a:ln>
            <a:noFill/>
          </a:ln>
        </p:spPr>
      </p:pic>
      <p:sp>
        <p:nvSpPr>
          <p:cNvPr id="77" name="Google Shape;77;p2"/>
          <p:cNvSpPr/>
          <p:nvPr/>
        </p:nvSpPr>
        <p:spPr>
          <a:xfrm>
            <a:off x="402674" y="1470844"/>
            <a:ext cx="6617919" cy="3360000"/>
          </a:xfrm>
          <a:prstGeom prst="rect">
            <a:avLst/>
          </a:prstGeom>
          <a:noFill/>
          <a:ln>
            <a:noFill/>
          </a:ln>
        </p:spPr>
        <p:txBody>
          <a:bodyPr spcFirstLastPara="1" wrap="square" lIns="67500" tIns="33750" rIns="67500" bIns="33750" anchor="t" anchorCtr="0">
            <a:noAutofit/>
          </a:bodyPr>
          <a:lstStyle/>
          <a:p>
            <a:pPr marL="400050" marR="0" lvl="0" indent="-400050" algn="just" rtl="0">
              <a:lnSpc>
                <a:spcPct val="100000"/>
              </a:lnSpc>
              <a:spcBef>
                <a:spcPts val="0"/>
              </a:spcBef>
              <a:spcAft>
                <a:spcPts val="0"/>
              </a:spcAft>
              <a:buClr>
                <a:srgbClr val="000000"/>
              </a:buClr>
              <a:buSzPts val="1700"/>
              <a:buFont typeface="Calibri"/>
              <a:buAutoNum type="romanUcPeriod"/>
            </a:pPr>
            <a:r>
              <a:rPr lang="fr" sz="1700" b="0" i="0" u="none" strike="noStrike" cap="none">
                <a:solidFill>
                  <a:schemeClr val="dk1"/>
                </a:solidFill>
                <a:latin typeface="Calibri"/>
                <a:ea typeface="Calibri"/>
                <a:cs typeface="Calibri"/>
                <a:sym typeface="Calibri"/>
              </a:rPr>
              <a:t>Introduction</a:t>
            </a:r>
            <a:endParaRPr sz="1500" b="0" i="0" u="none" strike="noStrike" cap="none">
              <a:solidFill>
                <a:srgbClr val="000000"/>
              </a:solidFill>
              <a:latin typeface="Calibri"/>
              <a:ea typeface="Calibri"/>
              <a:cs typeface="Calibri"/>
              <a:sym typeface="Calibri"/>
            </a:endParaRPr>
          </a:p>
          <a:p>
            <a:pPr marL="400050" marR="0" lvl="0" indent="-298450" algn="just" rtl="0">
              <a:lnSpc>
                <a:spcPct val="100000"/>
              </a:lnSpc>
              <a:spcBef>
                <a:spcPts val="0"/>
              </a:spcBef>
              <a:spcAft>
                <a:spcPts val="0"/>
              </a:spcAft>
              <a:buClr>
                <a:srgbClr val="000000"/>
              </a:buClr>
              <a:buSzPts val="1600"/>
              <a:buFont typeface="Arial"/>
              <a:buNone/>
            </a:pPr>
            <a:endParaRPr sz="1700" b="0" i="0" u="none" strike="noStrike" cap="none">
              <a:solidFill>
                <a:schemeClr val="dk1"/>
              </a:solidFill>
              <a:latin typeface="Calibri"/>
              <a:ea typeface="Calibri"/>
              <a:cs typeface="Calibri"/>
              <a:sym typeface="Calibri"/>
            </a:endParaRPr>
          </a:p>
          <a:p>
            <a:pPr marL="400050" marR="0" lvl="0" indent="-400050" algn="just" rtl="0">
              <a:lnSpc>
                <a:spcPct val="100000"/>
              </a:lnSpc>
              <a:spcBef>
                <a:spcPts val="0"/>
              </a:spcBef>
              <a:spcAft>
                <a:spcPts val="0"/>
              </a:spcAft>
              <a:buClr>
                <a:srgbClr val="000000"/>
              </a:buClr>
              <a:buSzPts val="1700"/>
              <a:buFont typeface="Calibri"/>
              <a:buAutoNum type="romanUcPeriod"/>
            </a:pPr>
            <a:r>
              <a:rPr lang="fr" sz="1700" b="0" i="0" u="none" strike="noStrike" cap="none">
                <a:solidFill>
                  <a:schemeClr val="dk1"/>
                </a:solidFill>
                <a:latin typeface="Calibri"/>
                <a:ea typeface="Calibri"/>
                <a:cs typeface="Calibri"/>
                <a:sym typeface="Calibri"/>
              </a:rPr>
              <a:t>Les catégories de protection internationale en France</a:t>
            </a:r>
            <a:endParaRPr sz="1500" b="0" i="0" u="none" strike="noStrike" cap="none">
              <a:solidFill>
                <a:srgbClr val="000000"/>
              </a:solidFill>
              <a:latin typeface="Calibri"/>
              <a:ea typeface="Calibri"/>
              <a:cs typeface="Calibri"/>
              <a:sym typeface="Calibri"/>
            </a:endParaRPr>
          </a:p>
          <a:p>
            <a:pPr marL="400050" marR="0" lvl="0" indent="-298450" algn="just" rtl="0">
              <a:lnSpc>
                <a:spcPct val="100000"/>
              </a:lnSpc>
              <a:spcBef>
                <a:spcPts val="0"/>
              </a:spcBef>
              <a:spcAft>
                <a:spcPts val="0"/>
              </a:spcAft>
              <a:buClr>
                <a:srgbClr val="000000"/>
              </a:buClr>
              <a:buSzPts val="1600"/>
              <a:buFont typeface="Arial"/>
              <a:buNone/>
            </a:pPr>
            <a:endParaRPr sz="1700" b="0" i="0" u="none" strike="noStrike" cap="none">
              <a:solidFill>
                <a:schemeClr val="dk1"/>
              </a:solidFill>
              <a:latin typeface="Calibri"/>
              <a:ea typeface="Calibri"/>
              <a:cs typeface="Calibri"/>
              <a:sym typeface="Calibri"/>
            </a:endParaRPr>
          </a:p>
          <a:p>
            <a:pPr marL="400050" marR="0" lvl="0" indent="-400050" algn="just" rtl="0">
              <a:lnSpc>
                <a:spcPct val="100000"/>
              </a:lnSpc>
              <a:spcBef>
                <a:spcPts val="0"/>
              </a:spcBef>
              <a:spcAft>
                <a:spcPts val="0"/>
              </a:spcAft>
              <a:buClr>
                <a:srgbClr val="000000"/>
              </a:buClr>
              <a:buSzPts val="1700"/>
              <a:buFont typeface="Calibri"/>
              <a:buAutoNum type="romanUcPeriod"/>
            </a:pPr>
            <a:r>
              <a:rPr lang="fr" sz="1700" b="0" i="0" u="none" strike="noStrike" cap="none">
                <a:solidFill>
                  <a:schemeClr val="dk1"/>
                </a:solidFill>
                <a:latin typeface="Calibri"/>
                <a:ea typeface="Calibri"/>
                <a:cs typeface="Calibri"/>
                <a:sym typeface="Calibri"/>
              </a:rPr>
              <a:t>La procédure de demande d’asile</a:t>
            </a:r>
            <a:endParaRPr sz="1500" b="0" i="0" u="none" strike="noStrike" cap="none">
              <a:solidFill>
                <a:srgbClr val="000000"/>
              </a:solidFill>
              <a:latin typeface="Calibri"/>
              <a:ea typeface="Calibri"/>
              <a:cs typeface="Calibri"/>
              <a:sym typeface="Calibri"/>
            </a:endParaRPr>
          </a:p>
          <a:p>
            <a:pPr marL="400050" marR="0" lvl="0" indent="-298450" algn="just" rtl="0">
              <a:lnSpc>
                <a:spcPct val="100000"/>
              </a:lnSpc>
              <a:spcBef>
                <a:spcPts val="0"/>
              </a:spcBef>
              <a:spcAft>
                <a:spcPts val="0"/>
              </a:spcAft>
              <a:buClr>
                <a:srgbClr val="000000"/>
              </a:buClr>
              <a:buSzPts val="1600"/>
              <a:buFont typeface="Arial"/>
              <a:buNone/>
            </a:pPr>
            <a:endParaRPr sz="1700" b="0" i="0" u="none" strike="noStrike" cap="none">
              <a:solidFill>
                <a:schemeClr val="dk1"/>
              </a:solidFill>
              <a:latin typeface="Calibri"/>
              <a:ea typeface="Calibri"/>
              <a:cs typeface="Calibri"/>
              <a:sym typeface="Calibri"/>
            </a:endParaRPr>
          </a:p>
          <a:p>
            <a:pPr marL="400050" marR="0" lvl="0" indent="-400050" algn="just" rtl="0">
              <a:lnSpc>
                <a:spcPct val="100000"/>
              </a:lnSpc>
              <a:spcBef>
                <a:spcPts val="0"/>
              </a:spcBef>
              <a:spcAft>
                <a:spcPts val="0"/>
              </a:spcAft>
              <a:buClr>
                <a:srgbClr val="000000"/>
              </a:buClr>
              <a:buSzPts val="1700"/>
              <a:buFont typeface="Calibri"/>
              <a:buAutoNum type="romanUcPeriod"/>
            </a:pPr>
            <a:r>
              <a:rPr lang="fr" sz="1700" b="0" i="0" u="none" strike="noStrike" cap="none">
                <a:solidFill>
                  <a:schemeClr val="dk1"/>
                </a:solidFill>
                <a:latin typeface="Calibri"/>
                <a:ea typeface="Calibri"/>
                <a:cs typeface="Calibri"/>
                <a:sym typeface="Calibri"/>
              </a:rPr>
              <a:t>L’entretien de demande d’asile</a:t>
            </a:r>
            <a:endParaRPr sz="1500" b="0" i="0" u="none" strike="noStrike" cap="none">
              <a:solidFill>
                <a:srgbClr val="000000"/>
              </a:solidFill>
              <a:latin typeface="Calibri"/>
              <a:ea typeface="Calibri"/>
              <a:cs typeface="Calibri"/>
              <a:sym typeface="Calibri"/>
            </a:endParaRPr>
          </a:p>
          <a:p>
            <a:pPr marL="400050" marR="0" lvl="0" indent="-298450" algn="just" rtl="0">
              <a:lnSpc>
                <a:spcPct val="100000"/>
              </a:lnSpc>
              <a:spcBef>
                <a:spcPts val="0"/>
              </a:spcBef>
              <a:spcAft>
                <a:spcPts val="0"/>
              </a:spcAft>
              <a:buClr>
                <a:srgbClr val="000000"/>
              </a:buClr>
              <a:buSzPts val="1600"/>
              <a:buFont typeface="Arial"/>
              <a:buNone/>
            </a:pPr>
            <a:endParaRPr sz="1700" b="0" i="0" u="none" strike="noStrike" cap="none">
              <a:solidFill>
                <a:schemeClr val="dk1"/>
              </a:solidFill>
              <a:latin typeface="Calibri"/>
              <a:ea typeface="Calibri"/>
              <a:cs typeface="Calibri"/>
              <a:sym typeface="Calibri"/>
            </a:endParaRPr>
          </a:p>
          <a:p>
            <a:pPr marL="400050" marR="0" lvl="0" indent="-400050" algn="just" rtl="0">
              <a:lnSpc>
                <a:spcPct val="100000"/>
              </a:lnSpc>
              <a:spcBef>
                <a:spcPts val="0"/>
              </a:spcBef>
              <a:spcAft>
                <a:spcPts val="0"/>
              </a:spcAft>
              <a:buClr>
                <a:srgbClr val="000000"/>
              </a:buClr>
              <a:buSzPts val="1700"/>
              <a:buFont typeface="Calibri"/>
              <a:buAutoNum type="romanUcPeriod"/>
            </a:pPr>
            <a:r>
              <a:rPr lang="fr" sz="1700" b="0" i="0" u="none" strike="noStrike" cap="none">
                <a:solidFill>
                  <a:schemeClr val="dk1"/>
                </a:solidFill>
                <a:latin typeface="Calibri"/>
                <a:ea typeface="Calibri"/>
                <a:cs typeface="Calibri"/>
                <a:sym typeface="Calibri"/>
              </a:rPr>
              <a:t>L’accompagnement des demandes d’asile avec l’AADH </a:t>
            </a:r>
            <a:endParaRPr sz="1700" b="0" i="0" u="none" strike="noStrike" cap="none">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1400"/>
              <a:buFont typeface="Arial"/>
              <a:buNone/>
            </a:pPr>
            <a:endParaRPr sz="1500" b="0" i="0" u="none" strike="noStrike" cap="none">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500" b="0" i="0" u="none" strike="noStrike" cap="none">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600" b="0" i="0" u="none" strike="noStrike" cap="none">
              <a:solidFill>
                <a:schemeClr val="dk1"/>
              </a:solidFill>
              <a:latin typeface="Calibri"/>
              <a:ea typeface="Calibri"/>
              <a:cs typeface="Calibri"/>
              <a:sym typeface="Calibri"/>
            </a:endParaRPr>
          </a:p>
        </p:txBody>
      </p:sp>
      <p:sp>
        <p:nvSpPr>
          <p:cNvPr id="78" name="Google Shape;78;p2"/>
          <p:cNvSpPr/>
          <p:nvPr/>
        </p:nvSpPr>
        <p:spPr>
          <a:xfrm>
            <a:off x="3711634" y="774328"/>
            <a:ext cx="1832820" cy="827144"/>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fr" sz="2400" b="1" i="0" u="none" strike="noStrike" cap="none">
                <a:solidFill>
                  <a:srgbClr val="0070C0"/>
                </a:solidFill>
                <a:latin typeface="Calibri"/>
                <a:ea typeface="Calibri"/>
                <a:cs typeface="Calibri"/>
                <a:sym typeface="Calibri"/>
              </a:rPr>
              <a:t>Sommaire </a:t>
            </a:r>
            <a:r>
              <a:rPr lang="fr" sz="2400" b="1" i="0" u="none" strike="noStrike" cap="none">
                <a:solidFill>
                  <a:srgbClr val="0070C0"/>
                </a:solidFill>
                <a:latin typeface="Arial"/>
                <a:ea typeface="Arial"/>
                <a:cs typeface="Arial"/>
                <a:sym typeface="Arial"/>
              </a:rPr>
              <a:t> </a:t>
            </a:r>
            <a:endParaRPr sz="2400" b="1" i="0" u="none" strike="noStrike" cap="none">
              <a:solidFill>
                <a:srgbClr val="0070C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0"/>
          <p:cNvSpPr txBox="1"/>
          <p:nvPr/>
        </p:nvSpPr>
        <p:spPr>
          <a:xfrm>
            <a:off x="406844" y="1568559"/>
            <a:ext cx="8136138" cy="243139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fr" sz="1600" b="1" i="0" u="sng" strike="noStrike" cap="none">
                <a:solidFill>
                  <a:srgbClr val="0037A4"/>
                </a:solidFill>
                <a:latin typeface="Calibri"/>
                <a:ea typeface="Calibri"/>
                <a:cs typeface="Calibri"/>
                <a:sym typeface="Calibri"/>
              </a:rPr>
              <a:t>Cessation</a:t>
            </a:r>
            <a:r>
              <a:rPr lang="fr" sz="1600" b="0" i="0" u="none" strike="noStrike" cap="none">
                <a:solidFill>
                  <a:schemeClr val="dk1"/>
                </a:solidFill>
                <a:latin typeface="Calibri"/>
                <a:ea typeface="Calibri"/>
                <a:cs typeface="Calibri"/>
                <a:sym typeface="Calibri"/>
              </a:rPr>
              <a:t> de la protection internationale (article 1C de la Convention de Genève, repris par l’article 711-8 1</a:t>
            </a:r>
            <a:r>
              <a:rPr lang="fr" sz="1600" b="0" i="0" u="none" strike="noStrike" cap="none" baseline="30000">
                <a:solidFill>
                  <a:schemeClr val="dk1"/>
                </a:solidFill>
                <a:latin typeface="Calibri"/>
                <a:ea typeface="Calibri"/>
                <a:cs typeface="Calibri"/>
                <a:sym typeface="Calibri"/>
              </a:rPr>
              <a:t>er</a:t>
            </a:r>
            <a:r>
              <a:rPr lang="fr" sz="1600" b="0" i="0" u="none" strike="noStrike" cap="none">
                <a:solidFill>
                  <a:schemeClr val="dk1"/>
                </a:solidFill>
                <a:latin typeface="Calibri"/>
                <a:ea typeface="Calibri"/>
                <a:cs typeface="Calibri"/>
                <a:sym typeface="Calibri"/>
              </a:rPr>
              <a:t> alinéa du CESEDA) :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600"/>
              <a:buFont typeface="Arial"/>
              <a:buChar char="-"/>
            </a:pPr>
            <a:r>
              <a:rPr lang="fr" sz="1600" b="1" i="0" u="none" strike="noStrike" cap="none">
                <a:solidFill>
                  <a:srgbClr val="0037A4"/>
                </a:solidFill>
                <a:latin typeface="Calibri"/>
                <a:ea typeface="Calibri"/>
                <a:cs typeface="Calibri"/>
                <a:sym typeface="Calibri"/>
              </a:rPr>
              <a:t>Le réfugié s’est volontairement réclamé à nouveau de la protection du pays dont il a la nationalité (voyage dans ce pays, contact avec les autorités diplomatiques ou consulaires);</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fr" sz="1400" b="0" i="0" u="none" strike="noStrike" cap="none">
                <a:solidFill>
                  <a:schemeClr val="dk1"/>
                </a:solidFill>
                <a:latin typeface="Calibri"/>
                <a:ea typeface="Calibri"/>
                <a:cs typeface="Calibri"/>
                <a:sym typeface="Calibri"/>
              </a:rPr>
              <a:t>La personne ayant perdu sa nationalité l’a volontairement recouvrée;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fr" sz="1400" b="0" i="0" u="none" strike="noStrike" cap="none">
                <a:solidFill>
                  <a:schemeClr val="dk1"/>
                </a:solidFill>
                <a:latin typeface="Calibri"/>
                <a:ea typeface="Calibri"/>
                <a:cs typeface="Calibri"/>
                <a:sym typeface="Calibri"/>
              </a:rPr>
              <a:t>Le réfugié a acquis une nouvelle nationalité et jouit de la protection du pays dont il a acquis la nationalité;</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fr" sz="1400" b="0" i="0" u="none" strike="noStrike" cap="none">
                <a:solidFill>
                  <a:schemeClr val="dk1"/>
                </a:solidFill>
                <a:latin typeface="Calibri"/>
                <a:ea typeface="Calibri"/>
                <a:cs typeface="Calibri"/>
                <a:sym typeface="Calibri"/>
              </a:rPr>
              <a:t>Il est retourné volontairement s’établir dans son pays d’origine;</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fr" sz="1400" b="0" i="0" u="none" strike="noStrike" cap="none">
                <a:solidFill>
                  <a:schemeClr val="dk1"/>
                </a:solidFill>
                <a:latin typeface="Calibri"/>
                <a:ea typeface="Calibri"/>
                <a:cs typeface="Calibri"/>
                <a:sym typeface="Calibri"/>
              </a:rPr>
              <a:t>Les circonstances à la suite desquelles il a été reconnu réfugié ont cessé d’exister.</a:t>
            </a:r>
            <a:endParaRPr sz="1800" b="1" i="1" u="sng" strike="noStrike" cap="none">
              <a:solidFill>
                <a:srgbClr val="0070C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1" u="sng" strike="noStrike" cap="none">
              <a:solidFill>
                <a:srgbClr val="0070C0"/>
              </a:solidFill>
              <a:latin typeface="Calibri"/>
              <a:ea typeface="Calibri"/>
              <a:cs typeface="Calibri"/>
              <a:sym typeface="Calibri"/>
            </a:endParaRPr>
          </a:p>
        </p:txBody>
      </p:sp>
      <p:sp>
        <p:nvSpPr>
          <p:cNvPr id="390" name="Google Shape;390;p10"/>
          <p:cNvSpPr/>
          <p:nvPr/>
        </p:nvSpPr>
        <p:spPr>
          <a:xfrm>
            <a:off x="406844" y="889945"/>
            <a:ext cx="8368705" cy="276225"/>
          </a:xfrm>
          <a:prstGeom prst="flowChartProcess">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 sz="2300" b="1" i="0" u="none" strike="noStrike" cap="none">
                <a:solidFill>
                  <a:srgbClr val="0070C0"/>
                </a:solidFill>
                <a:latin typeface="Calibri"/>
                <a:ea typeface="Calibri"/>
                <a:cs typeface="Calibri"/>
                <a:sym typeface="Calibri"/>
              </a:rPr>
              <a:t>La cessation de la protection internationale :  </a:t>
            </a:r>
            <a:endParaRPr sz="2300" b="1" i="0" u="none" strike="noStrike" cap="none">
              <a:solidFill>
                <a:srgbClr val="0070C0"/>
              </a:solidFill>
              <a:latin typeface="Calibri"/>
              <a:ea typeface="Calibri"/>
              <a:cs typeface="Calibri"/>
              <a:sym typeface="Calibri"/>
            </a:endParaRPr>
          </a:p>
        </p:txBody>
      </p:sp>
      <p:pic>
        <p:nvPicPr>
          <p:cNvPr id="391" name="Google Shape;391;p10"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556F9"/>
        </a:solidFill>
        <a:effectLst/>
      </p:bgPr>
    </p:bg>
    <p:spTree>
      <p:nvGrpSpPr>
        <p:cNvPr id="1" name="Shape 396"/>
        <p:cNvGrpSpPr/>
        <p:nvPr/>
      </p:nvGrpSpPr>
      <p:grpSpPr>
        <a:xfrm>
          <a:off x="0" y="0"/>
          <a:ext cx="0" cy="0"/>
          <a:chOff x="0" y="0"/>
          <a:chExt cx="0" cy="0"/>
        </a:xfrm>
      </p:grpSpPr>
      <p:sp>
        <p:nvSpPr>
          <p:cNvPr id="397" name="Google Shape;397;g2ef7026d9ef_0_190"/>
          <p:cNvSpPr/>
          <p:nvPr/>
        </p:nvSpPr>
        <p:spPr>
          <a:xfrm flipH="1">
            <a:off x="1" y="0"/>
            <a:ext cx="4629587" cy="51435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98" name="Google Shape;398;g2ef7026d9ef_0_190"/>
          <p:cNvSpPr/>
          <p:nvPr/>
        </p:nvSpPr>
        <p:spPr>
          <a:xfrm flipH="1">
            <a:off x="-10624" y="0"/>
            <a:ext cx="4518116" cy="51435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399" name="Google Shape;399;g2ef7026d9ef_0_190" descr="Une image contenant dessin&#10;&#10;Description générée automatiquement"/>
          <p:cNvPicPr preferRelativeResize="0"/>
          <p:nvPr/>
        </p:nvPicPr>
        <p:blipFill rotWithShape="1">
          <a:blip r:embed="rId3">
            <a:alphaModFix/>
          </a:blip>
          <a:srcRect/>
          <a:stretch/>
        </p:blipFill>
        <p:spPr>
          <a:xfrm>
            <a:off x="273181" y="1467865"/>
            <a:ext cx="3078956" cy="1108424"/>
          </a:xfrm>
          <a:prstGeom prst="rect">
            <a:avLst/>
          </a:prstGeom>
          <a:noFill/>
          <a:ln>
            <a:noFill/>
          </a:ln>
        </p:spPr>
      </p:pic>
      <p:sp>
        <p:nvSpPr>
          <p:cNvPr id="400" name="Google Shape;400;g2ef7026d9ef_0_190"/>
          <p:cNvSpPr txBox="1">
            <a:spLocks noGrp="1"/>
          </p:cNvSpPr>
          <p:nvPr>
            <p:ph type="body" idx="1"/>
          </p:nvPr>
        </p:nvSpPr>
        <p:spPr>
          <a:xfrm>
            <a:off x="4751800" y="1852825"/>
            <a:ext cx="3841500" cy="35037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SzPts val="1400"/>
              <a:buNone/>
            </a:pPr>
            <a:r>
              <a:rPr lang="fr" sz="2700" b="1">
                <a:solidFill>
                  <a:schemeClr val="lt1"/>
                </a:solidFill>
                <a:latin typeface="Calibri"/>
                <a:ea typeface="Calibri"/>
                <a:cs typeface="Calibri"/>
                <a:sym typeface="Calibri"/>
              </a:rPr>
              <a:t>La procédure de demande d’asile </a:t>
            </a:r>
            <a:endParaRPr sz="2700" b="1">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g325b501c3db_0_738"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
        <p:nvSpPr>
          <p:cNvPr id="406" name="Google Shape;406;g325b501c3db_0_738"/>
          <p:cNvSpPr txBox="1">
            <a:spLocks noGrp="1"/>
          </p:cNvSpPr>
          <p:nvPr>
            <p:ph type="title"/>
          </p:nvPr>
        </p:nvSpPr>
        <p:spPr>
          <a:xfrm>
            <a:off x="467654" y="536658"/>
            <a:ext cx="7886700" cy="401700"/>
          </a:xfrm>
          <a:prstGeom prst="rect">
            <a:avLst/>
          </a:prstGeom>
          <a:noFill/>
          <a:ln>
            <a:noFill/>
          </a:ln>
        </p:spPr>
        <p:txBody>
          <a:bodyPr spcFirstLastPara="1" wrap="square" lIns="45700" tIns="34275" rIns="45700" bIns="34275" anchor="ctr" anchorCtr="0">
            <a:spAutoFit/>
          </a:bodyPr>
          <a:lstStyle/>
          <a:p>
            <a:pPr marL="0" lvl="0" indent="0" algn="l" rtl="0">
              <a:lnSpc>
                <a:spcPct val="90000"/>
              </a:lnSpc>
              <a:spcBef>
                <a:spcPts val="0"/>
              </a:spcBef>
              <a:spcAft>
                <a:spcPts val="0"/>
              </a:spcAft>
              <a:buSzPts val="1400"/>
              <a:buNone/>
            </a:pPr>
            <a:r>
              <a:rPr lang="fr" sz="2400" b="1" i="0" u="none" strike="noStrike" cap="none">
                <a:solidFill>
                  <a:srgbClr val="002060"/>
                </a:solidFill>
                <a:latin typeface="Calibri"/>
                <a:ea typeface="Calibri"/>
                <a:cs typeface="Calibri"/>
                <a:sym typeface="Calibri"/>
              </a:rPr>
              <a:t>Les étapes de la procédure de demande d’asile : </a:t>
            </a:r>
            <a:endParaRPr/>
          </a:p>
        </p:txBody>
      </p:sp>
      <p:sp>
        <p:nvSpPr>
          <p:cNvPr id="407" name="Google Shape;407;g325b501c3db_0_738"/>
          <p:cNvSpPr/>
          <p:nvPr/>
        </p:nvSpPr>
        <p:spPr>
          <a:xfrm>
            <a:off x="123379" y="2171916"/>
            <a:ext cx="1656900" cy="1461000"/>
          </a:xfrm>
          <a:prstGeom prst="rect">
            <a:avLst/>
          </a:prstGeom>
          <a:solidFill>
            <a:srgbClr val="C0D3F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Arial"/>
                <a:ea typeface="Arial"/>
                <a:cs typeface="Arial"/>
                <a:sym typeface="Arial"/>
              </a:rPr>
              <a:t>PLATEFORME D’ACCUEIL POUR DEMANDEURS D’ASILE (PADA)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fr" sz="105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Arial"/>
                <a:ea typeface="Arial"/>
                <a:cs typeface="Arial"/>
                <a:sym typeface="Arial"/>
              </a:rPr>
              <a:t>Pré-enregistrement de la demande d’asile</a:t>
            </a:r>
            <a:endParaRPr sz="1400" b="0" i="0" u="none" strike="noStrike" cap="none">
              <a:solidFill>
                <a:srgbClr val="000000"/>
              </a:solidFill>
              <a:latin typeface="Arial"/>
              <a:ea typeface="Arial"/>
              <a:cs typeface="Arial"/>
              <a:sym typeface="Arial"/>
            </a:endParaRPr>
          </a:p>
        </p:txBody>
      </p:sp>
      <p:sp>
        <p:nvSpPr>
          <p:cNvPr id="408" name="Google Shape;408;g325b501c3db_0_738"/>
          <p:cNvSpPr/>
          <p:nvPr/>
        </p:nvSpPr>
        <p:spPr>
          <a:xfrm>
            <a:off x="1600276" y="2157153"/>
            <a:ext cx="1369200" cy="1461000"/>
          </a:xfrm>
          <a:prstGeom prst="rect">
            <a:avLst/>
          </a:prstGeom>
          <a:solidFill>
            <a:srgbClr val="C0D3F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Arial"/>
                <a:ea typeface="Arial"/>
                <a:cs typeface="Arial"/>
                <a:sym typeface="Arial"/>
              </a:rPr>
              <a:t>DESIGNATION D’UN ADMINISTRATEUR AD HOC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Arial"/>
                <a:ea typeface="Arial"/>
                <a:cs typeface="Arial"/>
                <a:sym typeface="Arial"/>
              </a:rPr>
              <a:t>par le Procureur de la République</a:t>
            </a:r>
            <a:endParaRPr sz="1400" b="0" i="0" u="none" strike="noStrike" cap="none">
              <a:solidFill>
                <a:srgbClr val="000000"/>
              </a:solidFill>
              <a:latin typeface="Arial"/>
              <a:ea typeface="Arial"/>
              <a:cs typeface="Arial"/>
              <a:sym typeface="Arial"/>
            </a:endParaRPr>
          </a:p>
        </p:txBody>
      </p:sp>
      <p:sp>
        <p:nvSpPr>
          <p:cNvPr id="409" name="Google Shape;409;g325b501c3db_0_738"/>
          <p:cNvSpPr/>
          <p:nvPr/>
        </p:nvSpPr>
        <p:spPr>
          <a:xfrm>
            <a:off x="3077172" y="2157153"/>
            <a:ext cx="1321500" cy="1461000"/>
          </a:xfrm>
          <a:prstGeom prst="rect">
            <a:avLst/>
          </a:prstGeom>
          <a:solidFill>
            <a:srgbClr val="C0D3F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Arial"/>
                <a:ea typeface="Arial"/>
                <a:cs typeface="Arial"/>
                <a:sym typeface="Arial"/>
              </a:rPr>
              <a:t>GUICHET UNIQUE DES DEMANDEURS D’ASILE (GUDA)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Arial"/>
                <a:ea typeface="Arial"/>
                <a:cs typeface="Arial"/>
                <a:sym typeface="Arial"/>
              </a:rPr>
              <a:t>Enregistrement de la demande d’asile et remise du dossier Ofpra</a:t>
            </a:r>
            <a:endParaRPr sz="1400" b="0" i="0" u="none" strike="noStrike" cap="none">
              <a:solidFill>
                <a:srgbClr val="000000"/>
              </a:solidFill>
              <a:latin typeface="Arial"/>
              <a:ea typeface="Arial"/>
              <a:cs typeface="Arial"/>
              <a:sym typeface="Arial"/>
            </a:endParaRPr>
          </a:p>
        </p:txBody>
      </p:sp>
      <p:sp>
        <p:nvSpPr>
          <p:cNvPr id="410" name="Google Shape;410;g325b501c3db_0_738"/>
          <p:cNvSpPr/>
          <p:nvPr/>
        </p:nvSpPr>
        <p:spPr>
          <a:xfrm>
            <a:off x="4572000" y="2157153"/>
            <a:ext cx="1311300" cy="1461000"/>
          </a:xfrm>
          <a:prstGeom prst="rect">
            <a:avLst/>
          </a:prstGeom>
          <a:solidFill>
            <a:srgbClr val="C0D3F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
              <a:buFont typeface="Arial"/>
              <a:buNone/>
            </a:pPr>
            <a:endParaRPr sz="3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Arial"/>
                <a:ea typeface="Arial"/>
                <a:cs typeface="Arial"/>
                <a:sym typeface="Arial"/>
              </a:rPr>
              <a:t>OFFICE FRANCAIS DE PROTECTION DES REFUGIES ET DES APATRIDES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Arial"/>
                <a:ea typeface="Arial"/>
                <a:cs typeface="Arial"/>
                <a:sym typeface="Arial"/>
              </a:rPr>
              <a:t>Entretien suite à l’envoi du dossier complété</a:t>
            </a:r>
            <a:endParaRPr sz="1400" b="0" i="0" u="none" strike="noStrike" cap="none">
              <a:solidFill>
                <a:srgbClr val="000000"/>
              </a:solidFill>
              <a:latin typeface="Arial"/>
              <a:ea typeface="Arial"/>
              <a:cs typeface="Arial"/>
              <a:sym typeface="Arial"/>
            </a:endParaRPr>
          </a:p>
        </p:txBody>
      </p:sp>
      <p:sp>
        <p:nvSpPr>
          <p:cNvPr id="411" name="Google Shape;411;g325b501c3db_0_738"/>
          <p:cNvSpPr/>
          <p:nvPr/>
        </p:nvSpPr>
        <p:spPr>
          <a:xfrm>
            <a:off x="6019540" y="1305999"/>
            <a:ext cx="1112700" cy="992400"/>
          </a:xfrm>
          <a:prstGeom prst="rect">
            <a:avLst/>
          </a:prstGeom>
          <a:solidFill>
            <a:srgbClr val="90B2E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Arial"/>
                <a:ea typeface="Arial"/>
                <a:cs typeface="Arial"/>
                <a:sym typeface="Arial"/>
              </a:rPr>
              <a:t>PROTECTION ACCORDEE</a:t>
            </a:r>
            <a:endParaRPr sz="1400" b="0" i="0" u="none" strike="noStrike" cap="none">
              <a:solidFill>
                <a:srgbClr val="000000"/>
              </a:solidFill>
              <a:latin typeface="Arial"/>
              <a:ea typeface="Arial"/>
              <a:cs typeface="Arial"/>
              <a:sym typeface="Arial"/>
            </a:endParaRPr>
          </a:p>
        </p:txBody>
      </p:sp>
      <p:sp>
        <p:nvSpPr>
          <p:cNvPr id="412" name="Google Shape;412;g325b501c3db_0_738"/>
          <p:cNvSpPr/>
          <p:nvPr/>
        </p:nvSpPr>
        <p:spPr>
          <a:xfrm>
            <a:off x="5883240" y="3596786"/>
            <a:ext cx="1081200" cy="992400"/>
          </a:xfrm>
          <a:prstGeom prst="rect">
            <a:avLst/>
          </a:prstGeom>
          <a:solidFill>
            <a:srgbClr val="F3D4F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Arial"/>
                <a:ea typeface="Arial"/>
                <a:cs typeface="Arial"/>
                <a:sym typeface="Arial"/>
              </a:rPr>
              <a:t>REJET DE LA DEMANDE D’ASILE OU PROTECTION SUBSIDIAIRE</a:t>
            </a:r>
            <a:endParaRPr sz="1400" b="0" i="0" u="none" strike="noStrike" cap="none">
              <a:solidFill>
                <a:srgbClr val="000000"/>
              </a:solidFill>
              <a:latin typeface="Arial"/>
              <a:ea typeface="Arial"/>
              <a:cs typeface="Arial"/>
              <a:sym typeface="Arial"/>
            </a:endParaRPr>
          </a:p>
        </p:txBody>
      </p:sp>
      <p:sp>
        <p:nvSpPr>
          <p:cNvPr id="413" name="Google Shape;413;g325b501c3db_0_738"/>
          <p:cNvSpPr/>
          <p:nvPr/>
        </p:nvSpPr>
        <p:spPr>
          <a:xfrm>
            <a:off x="7072261" y="3596786"/>
            <a:ext cx="994200" cy="992400"/>
          </a:xfrm>
          <a:prstGeom prst="rect">
            <a:avLst/>
          </a:prstGeom>
          <a:solidFill>
            <a:srgbClr val="90B2E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Arial"/>
                <a:ea typeface="Arial"/>
                <a:cs typeface="Arial"/>
                <a:sym typeface="Arial"/>
              </a:rPr>
              <a:t>CNDA Audience</a:t>
            </a:r>
            <a:endParaRPr sz="1400" b="0" i="0" u="none" strike="noStrike" cap="none">
              <a:solidFill>
                <a:srgbClr val="000000"/>
              </a:solidFill>
              <a:latin typeface="Arial"/>
              <a:ea typeface="Arial"/>
              <a:cs typeface="Arial"/>
              <a:sym typeface="Arial"/>
            </a:endParaRPr>
          </a:p>
        </p:txBody>
      </p:sp>
      <p:sp>
        <p:nvSpPr>
          <p:cNvPr id="414" name="Google Shape;414;g325b501c3db_0_738"/>
          <p:cNvSpPr/>
          <p:nvPr/>
        </p:nvSpPr>
        <p:spPr>
          <a:xfrm>
            <a:off x="8162053" y="3596787"/>
            <a:ext cx="948300" cy="992400"/>
          </a:xfrm>
          <a:prstGeom prst="rect">
            <a:avLst/>
          </a:prstGeom>
          <a:solidFill>
            <a:srgbClr val="90B2E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Arial"/>
                <a:ea typeface="Arial"/>
                <a:cs typeface="Arial"/>
                <a:sym typeface="Arial"/>
              </a:rPr>
              <a:t>CONSEIL D’ETAT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fr" sz="1050" b="0" i="0" u="none" strike="noStrike" cap="none">
                <a:solidFill>
                  <a:srgbClr val="002060"/>
                </a:solidFill>
                <a:latin typeface="Arial"/>
                <a:ea typeface="Arial"/>
                <a:cs typeface="Arial"/>
                <a:sym typeface="Arial"/>
              </a:rPr>
              <a:t>Pourvoi en cassation</a:t>
            </a:r>
            <a:endParaRPr sz="1400" b="0" i="0" u="none" strike="noStrike" cap="none">
              <a:solidFill>
                <a:srgbClr val="000000"/>
              </a:solidFill>
              <a:latin typeface="Arial"/>
              <a:ea typeface="Arial"/>
              <a:cs typeface="Arial"/>
              <a:sym typeface="Arial"/>
            </a:endParaRPr>
          </a:p>
        </p:txBody>
      </p:sp>
      <p:cxnSp>
        <p:nvCxnSpPr>
          <p:cNvPr id="415" name="Google Shape;415;g325b501c3db_0_738"/>
          <p:cNvCxnSpPr>
            <a:endCxn id="408" idx="1"/>
          </p:cNvCxnSpPr>
          <p:nvPr/>
        </p:nvCxnSpPr>
        <p:spPr>
          <a:xfrm rot="10800000" flipH="1">
            <a:off x="1424176" y="2887653"/>
            <a:ext cx="176100" cy="2400"/>
          </a:xfrm>
          <a:prstGeom prst="straightConnector1">
            <a:avLst/>
          </a:prstGeom>
          <a:noFill/>
          <a:ln w="9525" cap="flat" cmpd="sng">
            <a:solidFill>
              <a:schemeClr val="dk1"/>
            </a:solidFill>
            <a:prstDash val="solid"/>
            <a:round/>
            <a:headEnd type="none" w="sm" len="sm"/>
            <a:tailEnd type="triangle" w="med" len="med"/>
          </a:ln>
        </p:spPr>
      </p:cxnSp>
      <p:cxnSp>
        <p:nvCxnSpPr>
          <p:cNvPr id="416" name="Google Shape;416;g325b501c3db_0_738"/>
          <p:cNvCxnSpPr>
            <a:stCxn id="408" idx="3"/>
            <a:endCxn id="409" idx="1"/>
          </p:cNvCxnSpPr>
          <p:nvPr/>
        </p:nvCxnSpPr>
        <p:spPr>
          <a:xfrm>
            <a:off x="2969476" y="2887653"/>
            <a:ext cx="107700" cy="0"/>
          </a:xfrm>
          <a:prstGeom prst="straightConnector1">
            <a:avLst/>
          </a:prstGeom>
          <a:noFill/>
          <a:ln w="9525" cap="flat" cmpd="sng">
            <a:solidFill>
              <a:schemeClr val="dk1"/>
            </a:solidFill>
            <a:prstDash val="solid"/>
            <a:round/>
            <a:headEnd type="none" w="sm" len="sm"/>
            <a:tailEnd type="triangle" w="med" len="med"/>
          </a:ln>
        </p:spPr>
      </p:cxnSp>
      <p:cxnSp>
        <p:nvCxnSpPr>
          <p:cNvPr id="417" name="Google Shape;417;g325b501c3db_0_738"/>
          <p:cNvCxnSpPr>
            <a:stCxn id="409" idx="3"/>
            <a:endCxn id="410" idx="1"/>
          </p:cNvCxnSpPr>
          <p:nvPr/>
        </p:nvCxnSpPr>
        <p:spPr>
          <a:xfrm>
            <a:off x="4398672" y="2887653"/>
            <a:ext cx="173400" cy="0"/>
          </a:xfrm>
          <a:prstGeom prst="straightConnector1">
            <a:avLst/>
          </a:prstGeom>
          <a:noFill/>
          <a:ln w="9525" cap="flat" cmpd="sng">
            <a:solidFill>
              <a:schemeClr val="dk1"/>
            </a:solidFill>
            <a:prstDash val="solid"/>
            <a:round/>
            <a:headEnd type="none" w="sm" len="sm"/>
            <a:tailEnd type="triangle" w="med" len="med"/>
          </a:ln>
        </p:spPr>
      </p:cxnSp>
      <p:cxnSp>
        <p:nvCxnSpPr>
          <p:cNvPr id="418" name="Google Shape;418;g325b501c3db_0_738"/>
          <p:cNvCxnSpPr>
            <a:stCxn id="410" idx="0"/>
          </p:cNvCxnSpPr>
          <p:nvPr/>
        </p:nvCxnSpPr>
        <p:spPr>
          <a:xfrm rot="-5400000">
            <a:off x="5415150" y="1589853"/>
            <a:ext cx="379800" cy="754800"/>
          </a:xfrm>
          <a:prstGeom prst="bentConnector2">
            <a:avLst/>
          </a:prstGeom>
          <a:noFill/>
          <a:ln w="9525" cap="flat" cmpd="sng">
            <a:solidFill>
              <a:schemeClr val="dk1"/>
            </a:solidFill>
            <a:prstDash val="solid"/>
            <a:round/>
            <a:headEnd type="none" w="sm" len="sm"/>
            <a:tailEnd type="triangle" w="med" len="med"/>
          </a:ln>
        </p:spPr>
      </p:cxnSp>
      <p:cxnSp>
        <p:nvCxnSpPr>
          <p:cNvPr id="419" name="Google Shape;419;g325b501c3db_0_738"/>
          <p:cNvCxnSpPr>
            <a:stCxn id="410" idx="2"/>
          </p:cNvCxnSpPr>
          <p:nvPr/>
        </p:nvCxnSpPr>
        <p:spPr>
          <a:xfrm rot="-5400000" flipH="1">
            <a:off x="5317950" y="3527853"/>
            <a:ext cx="474900" cy="655500"/>
          </a:xfrm>
          <a:prstGeom prst="bentConnector2">
            <a:avLst/>
          </a:prstGeom>
          <a:noFill/>
          <a:ln w="9525" cap="flat" cmpd="sng">
            <a:solidFill>
              <a:schemeClr val="dk1"/>
            </a:solidFill>
            <a:prstDash val="solid"/>
            <a:round/>
            <a:headEnd type="none" w="sm" len="sm"/>
            <a:tailEnd type="triangle" w="med" len="med"/>
          </a:ln>
        </p:spPr>
      </p:cxnSp>
      <p:cxnSp>
        <p:nvCxnSpPr>
          <p:cNvPr id="420" name="Google Shape;420;g325b501c3db_0_738"/>
          <p:cNvCxnSpPr>
            <a:stCxn id="412" idx="3"/>
            <a:endCxn id="413" idx="1"/>
          </p:cNvCxnSpPr>
          <p:nvPr/>
        </p:nvCxnSpPr>
        <p:spPr>
          <a:xfrm>
            <a:off x="6964440" y="4092986"/>
            <a:ext cx="107700" cy="0"/>
          </a:xfrm>
          <a:prstGeom prst="straightConnector1">
            <a:avLst/>
          </a:prstGeom>
          <a:noFill/>
          <a:ln w="9525" cap="flat" cmpd="sng">
            <a:solidFill>
              <a:schemeClr val="dk1"/>
            </a:solidFill>
            <a:prstDash val="solid"/>
            <a:round/>
            <a:headEnd type="none" w="sm" len="sm"/>
            <a:tailEnd type="triangle" w="med" len="med"/>
          </a:ln>
        </p:spPr>
      </p:cxnSp>
      <p:cxnSp>
        <p:nvCxnSpPr>
          <p:cNvPr id="421" name="Google Shape;421;g325b501c3db_0_738"/>
          <p:cNvCxnSpPr>
            <a:stCxn id="413" idx="3"/>
          </p:cNvCxnSpPr>
          <p:nvPr/>
        </p:nvCxnSpPr>
        <p:spPr>
          <a:xfrm>
            <a:off x="8066461" y="4092986"/>
            <a:ext cx="107700" cy="0"/>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325b501c3db_0_536"/>
          <p:cNvSpPr/>
          <p:nvPr/>
        </p:nvSpPr>
        <p:spPr>
          <a:xfrm>
            <a:off x="426850" y="1042882"/>
            <a:ext cx="8290300" cy="484575"/>
          </a:xfrm>
          <a:prstGeom prst="flowChartProcess">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 sz="1800" b="1" i="0" u="sng" strike="noStrike" cap="none">
                <a:solidFill>
                  <a:srgbClr val="002060"/>
                </a:solidFill>
                <a:latin typeface="Calibri"/>
                <a:ea typeface="Calibri"/>
                <a:cs typeface="Calibri"/>
                <a:sym typeface="Calibri"/>
              </a:rPr>
              <a:t>1</a:t>
            </a:r>
            <a:r>
              <a:rPr lang="fr" sz="1800" b="1" i="0" u="none" strike="noStrike" cap="none">
                <a:solidFill>
                  <a:srgbClr val="002060"/>
                </a:solidFill>
                <a:latin typeface="Calibri"/>
                <a:ea typeface="Calibri"/>
                <a:cs typeface="Calibri"/>
                <a:sym typeface="Calibri"/>
              </a:rPr>
              <a:t>. L’enregistrement de la demande en Guichet unique</a:t>
            </a:r>
            <a:endParaRPr sz="1800" b="1" i="0" u="none" strike="noStrike" cap="none">
              <a:solidFill>
                <a:srgbClr val="002060"/>
              </a:solidFill>
              <a:latin typeface="Calibri"/>
              <a:ea typeface="Calibri"/>
              <a:cs typeface="Calibri"/>
              <a:sym typeface="Calibri"/>
            </a:endParaRPr>
          </a:p>
        </p:txBody>
      </p:sp>
      <p:pic>
        <p:nvPicPr>
          <p:cNvPr id="428" name="Google Shape;428;g325b501c3db_0_536" descr="noun_guardian_668765.png"/>
          <p:cNvPicPr preferRelativeResize="0"/>
          <p:nvPr/>
        </p:nvPicPr>
        <p:blipFill rotWithShape="1">
          <a:blip r:embed="rId3">
            <a:alphaModFix/>
          </a:blip>
          <a:srcRect b="13171"/>
          <a:stretch/>
        </p:blipFill>
        <p:spPr>
          <a:xfrm>
            <a:off x="7439473" y="1554093"/>
            <a:ext cx="1454594" cy="1289663"/>
          </a:xfrm>
          <a:prstGeom prst="rect">
            <a:avLst/>
          </a:prstGeom>
          <a:noFill/>
          <a:ln>
            <a:noFill/>
          </a:ln>
        </p:spPr>
      </p:pic>
      <p:pic>
        <p:nvPicPr>
          <p:cNvPr id="429" name="Google Shape;429;g325b501c3db_0_536" descr="Une image contenant dessin&#10;&#10;Description générée automatiquement"/>
          <p:cNvPicPr preferRelativeResize="0"/>
          <p:nvPr/>
        </p:nvPicPr>
        <p:blipFill rotWithShape="1">
          <a:blip r:embed="rId4">
            <a:alphaModFix/>
          </a:blip>
          <a:srcRect/>
          <a:stretch/>
        </p:blipFill>
        <p:spPr>
          <a:xfrm>
            <a:off x="7797096" y="45626"/>
            <a:ext cx="1300868" cy="483920"/>
          </a:xfrm>
          <a:prstGeom prst="rect">
            <a:avLst/>
          </a:prstGeom>
          <a:noFill/>
          <a:ln>
            <a:noFill/>
          </a:ln>
        </p:spPr>
      </p:pic>
      <p:sp>
        <p:nvSpPr>
          <p:cNvPr id="430" name="Google Shape;430;g325b501c3db_0_536"/>
          <p:cNvSpPr txBox="1">
            <a:spLocks noGrp="1"/>
          </p:cNvSpPr>
          <p:nvPr>
            <p:ph type="title"/>
          </p:nvPr>
        </p:nvSpPr>
        <p:spPr>
          <a:xfrm>
            <a:off x="461204" y="556645"/>
            <a:ext cx="7704000" cy="401700"/>
          </a:xfrm>
          <a:prstGeom prst="rect">
            <a:avLst/>
          </a:prstGeom>
          <a:noFill/>
          <a:ln>
            <a:noFill/>
          </a:ln>
        </p:spPr>
        <p:txBody>
          <a:bodyPr spcFirstLastPara="1" wrap="square" lIns="45700" tIns="34275" rIns="45700" bIns="34275" anchor="ctr" anchorCtr="0">
            <a:spAutoFit/>
          </a:bodyPr>
          <a:lstStyle/>
          <a:p>
            <a:pPr marL="0" lvl="0" indent="0" algn="l" rtl="0">
              <a:lnSpc>
                <a:spcPct val="90000"/>
              </a:lnSpc>
              <a:spcBef>
                <a:spcPts val="0"/>
              </a:spcBef>
              <a:spcAft>
                <a:spcPts val="0"/>
              </a:spcAft>
              <a:buSzPts val="1400"/>
              <a:buNone/>
            </a:pPr>
            <a:r>
              <a:rPr lang="fr" sz="2400" b="1" i="0" u="none" strike="noStrike" cap="none">
                <a:solidFill>
                  <a:srgbClr val="002060"/>
                </a:solidFill>
                <a:latin typeface="Calibri"/>
                <a:ea typeface="Calibri"/>
                <a:cs typeface="Calibri"/>
                <a:sym typeface="Calibri"/>
              </a:rPr>
              <a:t>Les étapes de la procédure de demande d’asile : </a:t>
            </a:r>
            <a:endParaRPr>
              <a:latin typeface="Calibri"/>
              <a:ea typeface="Calibri"/>
              <a:cs typeface="Calibri"/>
              <a:sym typeface="Calibri"/>
            </a:endParaRPr>
          </a:p>
        </p:txBody>
      </p:sp>
      <p:sp>
        <p:nvSpPr>
          <p:cNvPr id="431" name="Google Shape;431;g325b501c3db_0_536"/>
          <p:cNvSpPr txBox="1"/>
          <p:nvPr/>
        </p:nvSpPr>
        <p:spPr>
          <a:xfrm>
            <a:off x="426850" y="1483918"/>
            <a:ext cx="7107300" cy="35841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0070C0"/>
              </a:buClr>
              <a:buSzPts val="1500"/>
              <a:buFont typeface="Arial"/>
              <a:buNone/>
            </a:pPr>
            <a:r>
              <a:rPr lang="fr" sz="1800" b="1" i="0" u="none" strike="noStrike" cap="none">
                <a:solidFill>
                  <a:srgbClr val="4372C3"/>
                </a:solidFill>
                <a:latin typeface="Calibri"/>
                <a:ea typeface="Calibri"/>
                <a:cs typeface="Calibri"/>
                <a:sym typeface="Calibri"/>
              </a:rPr>
              <a:t>Le représentant légal dans le cadre d’une demande d’asile : </a:t>
            </a:r>
            <a:endParaRPr sz="1800" b="0" i="0" u="none" strike="noStrike" cap="none">
              <a:solidFill>
                <a:srgbClr val="4372C3"/>
              </a:solidFill>
              <a:latin typeface="Arial"/>
              <a:ea typeface="Arial"/>
              <a:cs typeface="Arial"/>
              <a:sym typeface="Arial"/>
            </a:endParaRPr>
          </a:p>
          <a:p>
            <a:pPr marL="0" marR="0" lvl="0" indent="0" algn="just" rtl="0">
              <a:lnSpc>
                <a:spcPct val="90000"/>
              </a:lnSpc>
              <a:spcBef>
                <a:spcPts val="0"/>
              </a:spcBef>
              <a:spcAft>
                <a:spcPts val="0"/>
              </a:spcAft>
              <a:buClr>
                <a:srgbClr val="0070C0"/>
              </a:buClr>
              <a:buSzPts val="1500"/>
              <a:buFont typeface="Arial"/>
              <a:buNone/>
            </a:pPr>
            <a:endParaRPr sz="1500" b="1" i="0" u="none" strike="noStrike" cap="none">
              <a:solidFill>
                <a:srgbClr val="4372C3"/>
              </a:solidFill>
              <a:latin typeface="Calibri"/>
              <a:ea typeface="Calibri"/>
              <a:cs typeface="Calibri"/>
              <a:sym typeface="Calibri"/>
            </a:endParaRPr>
          </a:p>
          <a:p>
            <a:pPr marL="177800" marR="0" lvl="0" indent="-177800" algn="just" rtl="0">
              <a:lnSpc>
                <a:spcPct val="90000"/>
              </a:lnSpc>
              <a:spcBef>
                <a:spcPts val="0"/>
              </a:spcBef>
              <a:spcAft>
                <a:spcPts val="0"/>
              </a:spcAft>
              <a:buClr>
                <a:srgbClr val="4372C3"/>
              </a:buClr>
              <a:buSzPts val="1500"/>
              <a:buFont typeface="Arial"/>
              <a:buChar char="➔"/>
            </a:pPr>
            <a:r>
              <a:rPr lang="fr" sz="1500" b="1" i="0" u="none" strike="noStrike" cap="none">
                <a:solidFill>
                  <a:srgbClr val="4372C3"/>
                </a:solidFill>
                <a:latin typeface="Calibri"/>
                <a:ea typeface="Calibri"/>
                <a:cs typeface="Calibri"/>
                <a:sym typeface="Calibri"/>
              </a:rPr>
              <a:t>Le tuteur </a:t>
            </a:r>
            <a:endParaRPr>
              <a:solidFill>
                <a:srgbClr val="4372C3"/>
              </a:solidFill>
            </a:endParaRPr>
          </a:p>
          <a:p>
            <a:pPr marL="457200" marR="0" lvl="0" indent="-317500" algn="just" rtl="0">
              <a:lnSpc>
                <a:spcPct val="100000"/>
              </a:lnSpc>
              <a:spcBef>
                <a:spcPts val="0"/>
              </a:spcBef>
              <a:spcAft>
                <a:spcPts val="0"/>
              </a:spcAft>
              <a:buClr>
                <a:schemeClr val="lt1"/>
              </a:buClr>
              <a:buSzPts val="1400"/>
              <a:buFont typeface="Calibri"/>
              <a:buChar char="-"/>
            </a:pPr>
            <a:r>
              <a:rPr lang="fr" sz="1300" b="0" i="0" u="none" strike="noStrike" cap="none">
                <a:solidFill>
                  <a:schemeClr val="dk1"/>
                </a:solidFill>
                <a:latin typeface="Calibri"/>
                <a:ea typeface="Calibri"/>
                <a:cs typeface="Calibri"/>
                <a:sym typeface="Calibri"/>
              </a:rPr>
              <a:t>- Le  </a:t>
            </a:r>
            <a:r>
              <a:rPr lang="fr" sz="1300" b="1" i="0" u="none" strike="noStrike" cap="none">
                <a:solidFill>
                  <a:schemeClr val="dk1"/>
                </a:solidFill>
                <a:latin typeface="Calibri"/>
                <a:ea typeface="Calibri"/>
                <a:cs typeface="Calibri"/>
                <a:sym typeface="Calibri"/>
              </a:rPr>
              <a:t>Président du Conseil départemental </a:t>
            </a:r>
            <a:r>
              <a:rPr lang="fr" sz="1300" b="0" i="0" u="none" strike="noStrike" cap="none">
                <a:solidFill>
                  <a:schemeClr val="dk1"/>
                </a:solidFill>
                <a:latin typeface="Calibri"/>
                <a:ea typeface="Calibri"/>
                <a:cs typeface="Calibri"/>
                <a:sym typeface="Calibri"/>
              </a:rPr>
              <a:t>du lieu de résidence du MNA, lorsque le JAF agissant en qualité de juge des tutelles, lui a confié la tutelle du MNA. Il défère la mission de représentation légale au service de </a:t>
            </a:r>
            <a:r>
              <a:rPr lang="fr" sz="1300" b="1" i="0" u="none" strike="noStrike" cap="none">
                <a:solidFill>
                  <a:schemeClr val="dk1"/>
                </a:solidFill>
                <a:latin typeface="Calibri"/>
                <a:ea typeface="Calibri"/>
                <a:cs typeface="Calibri"/>
                <a:sym typeface="Calibri"/>
              </a:rPr>
              <a:t>l’Aide sociale à l’enfance (ASE) </a:t>
            </a:r>
            <a:r>
              <a:rPr lang="fr" sz="1300" b="0" i="0" u="none" strike="noStrike" cap="none">
                <a:solidFill>
                  <a:schemeClr val="dk1"/>
                </a:solidFill>
                <a:latin typeface="Calibri"/>
                <a:ea typeface="Calibri"/>
                <a:cs typeface="Calibri"/>
                <a:sym typeface="Calibri"/>
              </a:rPr>
              <a:t>dépendant du Département. </a:t>
            </a:r>
            <a:endParaRPr/>
          </a:p>
          <a:p>
            <a:pPr marL="139700" marR="0" lvl="0" indent="0" algn="just" rtl="0">
              <a:lnSpc>
                <a:spcPct val="100000"/>
              </a:lnSpc>
              <a:spcBef>
                <a:spcPts val="0"/>
              </a:spcBef>
              <a:spcAft>
                <a:spcPts val="0"/>
              </a:spcAft>
              <a:buClr>
                <a:schemeClr val="lt1"/>
              </a:buClr>
              <a:buSzPts val="1400"/>
              <a:buFont typeface="Arial"/>
              <a:buNone/>
            </a:pPr>
            <a:endParaRPr sz="1300" b="0" i="0" u="none" strike="noStrike" cap="none">
              <a:solidFill>
                <a:srgbClr val="4372C3"/>
              </a:solidFill>
              <a:latin typeface="Calibri"/>
              <a:ea typeface="Calibri"/>
              <a:cs typeface="Calibri"/>
              <a:sym typeface="Calibri"/>
            </a:endParaRPr>
          </a:p>
          <a:p>
            <a:pPr marL="177800" marR="0" lvl="0" indent="-177800" algn="just" rtl="0">
              <a:lnSpc>
                <a:spcPct val="100000"/>
              </a:lnSpc>
              <a:spcBef>
                <a:spcPts val="800"/>
              </a:spcBef>
              <a:spcAft>
                <a:spcPts val="0"/>
              </a:spcAft>
              <a:buClr>
                <a:srgbClr val="0070C0"/>
              </a:buClr>
              <a:buSzPts val="1500"/>
              <a:buFont typeface="Arial"/>
              <a:buChar char="➔"/>
            </a:pPr>
            <a:r>
              <a:rPr lang="fr" sz="1500" b="1" i="0" u="none" strike="noStrike" cap="none">
                <a:solidFill>
                  <a:srgbClr val="4372C3"/>
                </a:solidFill>
                <a:latin typeface="Calibri"/>
                <a:ea typeface="Calibri"/>
                <a:cs typeface="Calibri"/>
                <a:sym typeface="Calibri"/>
              </a:rPr>
              <a:t>Le délégataire d’autorité parentale </a:t>
            </a:r>
            <a:r>
              <a:rPr lang="fr" sz="1500" b="1" i="0" u="none" strike="noStrike" cap="none">
                <a:solidFill>
                  <a:srgbClr val="003FBC"/>
                </a:solidFill>
                <a:latin typeface="Calibri"/>
                <a:ea typeface="Calibri"/>
                <a:cs typeface="Calibri"/>
                <a:sym typeface="Calibri"/>
              </a:rPr>
              <a:t>: </a:t>
            </a:r>
            <a:r>
              <a:rPr lang="fr" sz="1300" b="0" i="0" u="none" strike="noStrike" cap="none">
                <a:solidFill>
                  <a:schemeClr val="dk1"/>
                </a:solidFill>
                <a:latin typeface="Calibri"/>
                <a:ea typeface="Calibri"/>
                <a:cs typeface="Calibri"/>
                <a:sym typeface="Calibri"/>
              </a:rPr>
              <a:t>Désigné par le JAF, lorsque le MNA est demeuré en contact avec  ses parents. </a:t>
            </a:r>
            <a:endParaRPr/>
          </a:p>
          <a:p>
            <a:pPr marL="0" marR="0" lvl="0" indent="0" algn="just" rtl="0">
              <a:lnSpc>
                <a:spcPct val="100000"/>
              </a:lnSpc>
              <a:spcBef>
                <a:spcPts val="800"/>
              </a:spcBef>
              <a:spcAft>
                <a:spcPts val="0"/>
              </a:spcAft>
              <a:buClr>
                <a:srgbClr val="0070C0"/>
              </a:buClr>
              <a:buSzPts val="1500"/>
              <a:buFont typeface="Arial"/>
              <a:buNone/>
            </a:pPr>
            <a:endParaRPr sz="300" b="0" i="0" u="none" strike="noStrike" cap="none">
              <a:solidFill>
                <a:srgbClr val="4372C3"/>
              </a:solidFill>
              <a:latin typeface="Calibri"/>
              <a:ea typeface="Calibri"/>
              <a:cs typeface="Calibri"/>
              <a:sym typeface="Calibri"/>
            </a:endParaRPr>
          </a:p>
          <a:p>
            <a:pPr marL="177800" marR="0" lvl="0" indent="-177800" algn="just" rtl="0">
              <a:lnSpc>
                <a:spcPct val="100000"/>
              </a:lnSpc>
              <a:spcBef>
                <a:spcPts val="800"/>
              </a:spcBef>
              <a:spcAft>
                <a:spcPts val="0"/>
              </a:spcAft>
              <a:buClr>
                <a:srgbClr val="0070C0"/>
              </a:buClr>
              <a:buSzPts val="1500"/>
              <a:buFont typeface="Arial"/>
              <a:buChar char="➔"/>
            </a:pPr>
            <a:r>
              <a:rPr lang="fr" sz="1500" b="1" i="0" u="none" strike="noStrike" cap="none">
                <a:solidFill>
                  <a:srgbClr val="4372C3"/>
                </a:solidFill>
                <a:latin typeface="Calibri"/>
                <a:ea typeface="Calibri"/>
                <a:cs typeface="Calibri"/>
                <a:sym typeface="Calibri"/>
              </a:rPr>
              <a:t>L'administrateur ad hoc</a:t>
            </a:r>
            <a:r>
              <a:rPr lang="fr" sz="1500" b="0" i="0" u="none" strike="noStrike" cap="none">
                <a:solidFill>
                  <a:srgbClr val="4372C3"/>
                </a:solidFill>
                <a:latin typeface="Calibri"/>
                <a:ea typeface="Calibri"/>
                <a:cs typeface="Calibri"/>
                <a:sym typeface="Calibri"/>
              </a:rPr>
              <a:t> </a:t>
            </a:r>
            <a:r>
              <a:rPr lang="fr" sz="1500" b="0" i="0" u="none" strike="noStrike" cap="none">
                <a:solidFill>
                  <a:srgbClr val="003FBC"/>
                </a:solidFill>
                <a:latin typeface="Calibri"/>
                <a:ea typeface="Calibri"/>
                <a:cs typeface="Calibri"/>
                <a:sym typeface="Calibri"/>
              </a:rPr>
              <a:t>: </a:t>
            </a:r>
            <a:r>
              <a:rPr lang="fr" sz="1300" b="0" i="0" u="none" strike="noStrike" cap="none">
                <a:solidFill>
                  <a:schemeClr val="dk1"/>
                </a:solidFill>
                <a:latin typeface="Calibri"/>
                <a:ea typeface="Calibri"/>
                <a:cs typeface="Calibri"/>
                <a:sym typeface="Calibri"/>
              </a:rPr>
              <a:t>Nommé par le procureur de la république lorsqu’un mineur arrive seul sur le territoire, sa fonction se limite à l’accompagnement dans les procédures en zone d’attente et dans les procédures d’asile</a:t>
            </a:r>
            <a:r>
              <a:rPr lang="fr" sz="1400" b="0" i="0" u="none" strike="noStrike" cap="none">
                <a:solidFill>
                  <a:schemeClr val="dk1"/>
                </a:solidFill>
                <a:latin typeface="Calibri"/>
                <a:ea typeface="Calibri"/>
                <a:cs typeface="Calibri"/>
                <a:sym typeface="Calibri"/>
              </a:rPr>
              <a:t>. </a:t>
            </a:r>
            <a:endParaRPr sz="1800" b="0" i="0" u="none" strike="noStrike" cap="none">
              <a:solidFill>
                <a:schemeClr val="dk2"/>
              </a:solidFill>
              <a:latin typeface="Arial"/>
              <a:ea typeface="Arial"/>
              <a:cs typeface="Arial"/>
              <a:sym typeface="Arial"/>
            </a:endParaRPr>
          </a:p>
          <a:p>
            <a:pPr marL="177800" marR="0" lvl="0" indent="-82550" algn="just" rtl="0">
              <a:lnSpc>
                <a:spcPct val="100000"/>
              </a:lnSpc>
              <a:spcBef>
                <a:spcPts val="800"/>
              </a:spcBef>
              <a:spcAft>
                <a:spcPts val="0"/>
              </a:spcAft>
              <a:buClr>
                <a:srgbClr val="0070C0"/>
              </a:buClr>
              <a:buSzPts val="1500"/>
              <a:buFont typeface="Arial"/>
              <a:buNone/>
            </a:pPr>
            <a:endParaRPr sz="1400" b="0" i="0" u="none" strike="noStrike" cap="none">
              <a:solidFill>
                <a:schemeClr val="dk2"/>
              </a:solidFill>
              <a:latin typeface="Calibri"/>
              <a:ea typeface="Calibri"/>
              <a:cs typeface="Calibri"/>
              <a:sym typeface="Calibri"/>
            </a:endParaRPr>
          </a:p>
          <a:p>
            <a:pPr marL="0" marR="0" lvl="0" indent="0" algn="just" rtl="0">
              <a:lnSpc>
                <a:spcPct val="90000"/>
              </a:lnSpc>
              <a:spcBef>
                <a:spcPts val="800"/>
              </a:spcBef>
              <a:spcAft>
                <a:spcPts val="0"/>
              </a:spcAft>
              <a:buClr>
                <a:schemeClr val="lt1"/>
              </a:buClr>
              <a:buSzPts val="1400"/>
              <a:buFont typeface="Arial"/>
              <a:buNone/>
            </a:pPr>
            <a:endParaRPr sz="1500" b="0" i="0" u="none" strike="noStrike" cap="none">
              <a:solidFill>
                <a:schemeClr val="dk2"/>
              </a:solidFill>
              <a:latin typeface="Calibri"/>
              <a:ea typeface="Calibri"/>
              <a:cs typeface="Calibri"/>
              <a:sym typeface="Calibri"/>
            </a:endParaRPr>
          </a:p>
          <a:p>
            <a:pPr marL="177800" marR="0" lvl="0" indent="-38100" algn="just" rtl="0">
              <a:lnSpc>
                <a:spcPct val="90000"/>
              </a:lnSpc>
              <a:spcBef>
                <a:spcPts val="800"/>
              </a:spcBef>
              <a:spcAft>
                <a:spcPts val="0"/>
              </a:spcAft>
              <a:buClr>
                <a:schemeClr val="dk1"/>
              </a:buClr>
              <a:buSzPts val="2100"/>
              <a:buFont typeface="Arial"/>
              <a:buNone/>
            </a:pPr>
            <a:endParaRPr sz="1500" b="0" i="0" u="none" strike="noStrike" cap="none">
              <a:solidFill>
                <a:schemeClr val="dk2"/>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325b501c3db_0_549"/>
          <p:cNvSpPr txBox="1"/>
          <p:nvPr/>
        </p:nvSpPr>
        <p:spPr>
          <a:xfrm>
            <a:off x="0" y="1876804"/>
            <a:ext cx="8267700" cy="2816100"/>
          </a:xfrm>
          <a:prstGeom prst="rect">
            <a:avLst/>
          </a:prstGeom>
          <a:noFill/>
          <a:ln>
            <a:noFill/>
          </a:ln>
        </p:spPr>
        <p:txBody>
          <a:bodyPr spcFirstLastPara="1" wrap="square" lIns="68575" tIns="34275" rIns="68575" bIns="34275" anchor="t" anchorCtr="0">
            <a:noAutofit/>
          </a:bodyPr>
          <a:lstStyle/>
          <a:p>
            <a:pPr marL="558800" marR="0" lvl="1" indent="-228600" algn="just" rtl="0">
              <a:lnSpc>
                <a:spcPct val="100000"/>
              </a:lnSpc>
              <a:spcBef>
                <a:spcPts val="0"/>
              </a:spcBef>
              <a:spcAft>
                <a:spcPts val="0"/>
              </a:spcAft>
              <a:buClr>
                <a:schemeClr val="dk1"/>
              </a:buClr>
              <a:buSzPts val="1400"/>
              <a:buFont typeface="Arial"/>
              <a:buChar char="•"/>
            </a:pPr>
            <a:r>
              <a:rPr lang="fr" sz="1600" b="0" i="0" u="none" strike="noStrike" cap="none">
                <a:solidFill>
                  <a:schemeClr val="dk1"/>
                </a:solidFill>
                <a:latin typeface="Calibri"/>
                <a:ea typeface="Calibri"/>
                <a:cs typeface="Calibri"/>
                <a:sym typeface="Calibri"/>
              </a:rPr>
              <a:t>Lors de l’enregistrement de la demande, </a:t>
            </a:r>
            <a:r>
              <a:rPr lang="fr" sz="1600" b="1" i="0" u="none" strike="noStrike" cap="none">
                <a:solidFill>
                  <a:srgbClr val="4372C3"/>
                </a:solidFill>
                <a:latin typeface="Calibri"/>
                <a:ea typeface="Calibri"/>
                <a:cs typeface="Calibri"/>
                <a:sym typeface="Calibri"/>
              </a:rPr>
              <a:t>les empreintes digitales </a:t>
            </a:r>
            <a:r>
              <a:rPr lang="fr" sz="1600" b="0" i="0" u="none" strike="noStrike" cap="none">
                <a:solidFill>
                  <a:schemeClr val="dk1"/>
                </a:solidFill>
                <a:latin typeface="Calibri"/>
                <a:ea typeface="Calibri"/>
                <a:cs typeface="Calibri"/>
                <a:sym typeface="Calibri"/>
              </a:rPr>
              <a:t>du MNA sont relevées à partir de 14 ans. </a:t>
            </a:r>
            <a:endParaRPr sz="1600" b="0" i="0" u="none" strike="noStrike" cap="none">
              <a:solidFill>
                <a:srgbClr val="000000"/>
              </a:solidFill>
              <a:latin typeface="Calibri"/>
              <a:ea typeface="Calibri"/>
              <a:cs typeface="Calibri"/>
              <a:sym typeface="Calibri"/>
            </a:endParaRPr>
          </a:p>
          <a:p>
            <a:pPr marL="3429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0037A4"/>
              </a:solidFill>
              <a:latin typeface="Calibri"/>
              <a:ea typeface="Calibri"/>
              <a:cs typeface="Calibri"/>
              <a:sym typeface="Calibri"/>
            </a:endParaRPr>
          </a:p>
          <a:p>
            <a:pPr marL="558800" marR="0" lvl="1" indent="-228600" algn="just" rtl="0">
              <a:lnSpc>
                <a:spcPct val="100000"/>
              </a:lnSpc>
              <a:spcBef>
                <a:spcPts val="0"/>
              </a:spcBef>
              <a:spcAft>
                <a:spcPts val="0"/>
              </a:spcAft>
              <a:buClr>
                <a:schemeClr val="dk1"/>
              </a:buClr>
              <a:buSzPts val="1400"/>
              <a:buFont typeface="Arial"/>
              <a:buChar char="•"/>
            </a:pPr>
            <a:r>
              <a:rPr lang="fr" sz="1600" b="0" i="0" u="none" strike="noStrike" cap="none">
                <a:solidFill>
                  <a:schemeClr val="dk1"/>
                </a:solidFill>
                <a:latin typeface="Calibri"/>
                <a:ea typeface="Calibri"/>
                <a:cs typeface="Calibri"/>
                <a:sym typeface="Calibri"/>
              </a:rPr>
              <a:t>Le mineur reçoit </a:t>
            </a:r>
            <a:r>
              <a:rPr lang="fr" sz="1600" b="1" i="0" u="none" strike="noStrike" cap="none">
                <a:solidFill>
                  <a:srgbClr val="4372C3"/>
                </a:solidFill>
                <a:latin typeface="Calibri"/>
                <a:ea typeface="Calibri"/>
                <a:cs typeface="Calibri"/>
                <a:sym typeface="Calibri"/>
              </a:rPr>
              <a:t>une attestation de demande d’asile</a:t>
            </a:r>
            <a:r>
              <a:rPr lang="fr" sz="1600" b="1" i="0" u="none" strike="noStrike" cap="none">
                <a:solidFill>
                  <a:srgbClr val="0037A4"/>
                </a:solidFill>
                <a:latin typeface="Calibri"/>
                <a:ea typeface="Calibri"/>
                <a:cs typeface="Calibri"/>
                <a:sym typeface="Calibri"/>
              </a:rPr>
              <a:t> </a:t>
            </a:r>
            <a:r>
              <a:rPr lang="fr" sz="1600" b="0" i="0" u="none" strike="noStrike" cap="none">
                <a:solidFill>
                  <a:schemeClr val="dk1"/>
                </a:solidFill>
                <a:latin typeface="Calibri"/>
                <a:ea typeface="Calibri"/>
                <a:cs typeface="Calibri"/>
                <a:sym typeface="Calibri"/>
              </a:rPr>
              <a:t>éditée à son nom. </a:t>
            </a:r>
            <a:endParaRPr sz="1400" b="0" i="0" u="none" strike="noStrike" cap="none">
              <a:solidFill>
                <a:srgbClr val="000000"/>
              </a:solidFill>
              <a:latin typeface="Arial"/>
              <a:ea typeface="Arial"/>
              <a:cs typeface="Arial"/>
              <a:sym typeface="Arial"/>
            </a:endParaRPr>
          </a:p>
          <a:p>
            <a:pPr marL="558800" marR="0" lvl="1" indent="-139700" algn="just" rtl="0">
              <a:lnSpc>
                <a:spcPct val="100000"/>
              </a:lnSpc>
              <a:spcBef>
                <a:spcPts val="0"/>
              </a:spcBef>
              <a:spcAft>
                <a:spcPts val="0"/>
              </a:spcAft>
              <a:buClr>
                <a:schemeClr val="dk1"/>
              </a:buClr>
              <a:buSzPts val="1400"/>
              <a:buFont typeface="Arial"/>
              <a:buNone/>
            </a:pPr>
            <a:endParaRPr sz="1600" b="0" i="0" u="none" strike="noStrike" cap="none">
              <a:solidFill>
                <a:schemeClr val="dk1"/>
              </a:solidFill>
              <a:latin typeface="Calibri"/>
              <a:ea typeface="Calibri"/>
              <a:cs typeface="Calibri"/>
              <a:sym typeface="Calibri"/>
            </a:endParaRPr>
          </a:p>
          <a:p>
            <a:pPr marL="685800" marR="0" lvl="1" indent="-254000" algn="just" rtl="0">
              <a:lnSpc>
                <a:spcPct val="100000"/>
              </a:lnSpc>
              <a:spcBef>
                <a:spcPts val="0"/>
              </a:spcBef>
              <a:spcAft>
                <a:spcPts val="0"/>
              </a:spcAft>
              <a:buClr>
                <a:schemeClr val="dk1"/>
              </a:buClr>
              <a:buSzPts val="1400"/>
              <a:buFont typeface="Arial"/>
              <a:buChar char="•"/>
            </a:pPr>
            <a:r>
              <a:rPr lang="fr" sz="1600" b="0" i="0" u="none" strike="noStrike" cap="none">
                <a:solidFill>
                  <a:schemeClr val="dk1"/>
                </a:solidFill>
                <a:latin typeface="Calibri"/>
                <a:ea typeface="Calibri"/>
                <a:cs typeface="Calibri"/>
                <a:sym typeface="Calibri"/>
              </a:rPr>
              <a:t>Le placement en</a:t>
            </a:r>
            <a:r>
              <a:rPr lang="fr" sz="1600" b="1" i="0" u="none" strike="noStrike" cap="none">
                <a:solidFill>
                  <a:srgbClr val="0070C0"/>
                </a:solidFill>
                <a:latin typeface="Calibri"/>
                <a:ea typeface="Calibri"/>
                <a:cs typeface="Calibri"/>
                <a:sym typeface="Calibri"/>
              </a:rPr>
              <a:t> </a:t>
            </a:r>
            <a:r>
              <a:rPr lang="fr" sz="1600" b="1" i="0" u="none" strike="noStrike" cap="none">
                <a:solidFill>
                  <a:srgbClr val="4372C3"/>
                </a:solidFill>
                <a:latin typeface="Calibri"/>
                <a:ea typeface="Calibri"/>
                <a:cs typeface="Calibri"/>
                <a:sym typeface="Calibri"/>
              </a:rPr>
              <a:t>procédure accélérée</a:t>
            </a:r>
            <a:r>
              <a:rPr lang="fr" sz="1600" b="1" i="0" u="none" strike="noStrike" cap="none">
                <a:solidFill>
                  <a:srgbClr val="0037A4"/>
                </a:solidFill>
                <a:latin typeface="Calibri"/>
                <a:ea typeface="Calibri"/>
                <a:cs typeface="Calibri"/>
                <a:sym typeface="Calibri"/>
              </a:rPr>
              <a:t> </a:t>
            </a:r>
            <a:r>
              <a:rPr lang="fr" sz="1600" b="0" i="0" u="none" strike="noStrike" cap="none">
                <a:solidFill>
                  <a:schemeClr val="dk1"/>
                </a:solidFill>
                <a:latin typeface="Calibri"/>
                <a:ea typeface="Calibri"/>
                <a:cs typeface="Calibri"/>
                <a:sym typeface="Calibri"/>
              </a:rPr>
              <a:t>n’est possible que dans trois cas </a:t>
            </a:r>
            <a:endParaRPr/>
          </a:p>
          <a:p>
            <a:pPr marL="431800" marR="0" lvl="1" indent="0" algn="just" rtl="0">
              <a:lnSpc>
                <a:spcPct val="100000"/>
              </a:lnSpc>
              <a:spcBef>
                <a:spcPts val="0"/>
              </a:spcBef>
              <a:spcAft>
                <a:spcPts val="0"/>
              </a:spcAft>
              <a:buNone/>
            </a:pPr>
            <a:r>
              <a:rPr lang="fr" sz="1600" b="0" i="0" u="none" strike="noStrike" cap="none">
                <a:solidFill>
                  <a:schemeClr val="dk1"/>
                </a:solidFill>
                <a:latin typeface="Calibri"/>
                <a:ea typeface="Calibri"/>
                <a:cs typeface="Calibri"/>
                <a:sym typeface="Calibri"/>
              </a:rPr>
              <a:t>      </a:t>
            </a:r>
            <a:r>
              <a:rPr lang="fr" sz="1400" b="0" i="0" u="none" strike="noStrike" cap="none">
                <a:solidFill>
                  <a:schemeClr val="dk1"/>
                </a:solidFill>
                <a:latin typeface="Calibri"/>
                <a:ea typeface="Calibri"/>
                <a:cs typeface="Calibri"/>
                <a:sym typeface="Calibri"/>
              </a:rPr>
              <a:t>(article L.531-30 du Ceseda) </a:t>
            </a:r>
            <a:r>
              <a:rPr lang="fr"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0" algn="just" rtl="0">
              <a:lnSpc>
                <a:spcPct val="100000"/>
              </a:lnSpc>
              <a:spcBef>
                <a:spcPts val="0"/>
              </a:spcBef>
              <a:spcAft>
                <a:spcPts val="0"/>
              </a:spcAft>
              <a:buClr>
                <a:srgbClr val="000000"/>
              </a:buClr>
              <a:buSzPts val="1600"/>
              <a:buFont typeface="Arial"/>
              <a:buNone/>
            </a:pPr>
            <a:r>
              <a:rPr lang="fr" sz="1600" b="0" i="0" u="none" strike="noStrike" cap="none">
                <a:solidFill>
                  <a:schemeClr val="dk1"/>
                </a:solidFill>
                <a:latin typeface="Calibri"/>
                <a:ea typeface="Calibri"/>
                <a:cs typeface="Calibri"/>
                <a:sym typeface="Calibri"/>
              </a:rPr>
              <a:t>	- Le MNA est originaire d’un pays d’origine sûr</a:t>
            </a:r>
            <a:endParaRPr sz="1600" b="0" i="0" u="none" strike="sngStrike" cap="none">
              <a:solidFill>
                <a:schemeClr val="dk1"/>
              </a:solidFill>
              <a:latin typeface="Calibri"/>
              <a:ea typeface="Calibri"/>
              <a:cs typeface="Calibri"/>
              <a:sym typeface="Calibri"/>
            </a:endParaRPr>
          </a:p>
          <a:p>
            <a:pPr marL="342900" marR="0" lvl="0" indent="0" algn="just" rtl="0">
              <a:lnSpc>
                <a:spcPct val="100000"/>
              </a:lnSpc>
              <a:spcBef>
                <a:spcPts val="0"/>
              </a:spcBef>
              <a:spcAft>
                <a:spcPts val="0"/>
              </a:spcAft>
              <a:buClr>
                <a:srgbClr val="000000"/>
              </a:buClr>
              <a:buSzPts val="1600"/>
              <a:buFont typeface="Arial"/>
              <a:buNone/>
            </a:pPr>
            <a:r>
              <a:rPr lang="fr" sz="1600" b="0" i="0" u="none" strike="noStrike" cap="none">
                <a:solidFill>
                  <a:schemeClr val="dk1"/>
                </a:solidFill>
                <a:latin typeface="Calibri"/>
                <a:ea typeface="Calibri"/>
                <a:cs typeface="Calibri"/>
                <a:sym typeface="Calibri"/>
              </a:rPr>
              <a:t>	- Le MNA dépose une demande de réexamen jugée recevable </a:t>
            </a:r>
            <a:endParaRPr sz="1600" b="0" i="0" u="none" strike="noStrike" cap="none">
              <a:solidFill>
                <a:srgbClr val="000000"/>
              </a:solidFill>
              <a:latin typeface="Calibri"/>
              <a:ea typeface="Calibri"/>
              <a:cs typeface="Calibri"/>
              <a:sym typeface="Calibri"/>
            </a:endParaRPr>
          </a:p>
          <a:p>
            <a:pPr marL="342900" marR="0" lvl="0" indent="0" algn="just" rtl="0">
              <a:lnSpc>
                <a:spcPct val="100000"/>
              </a:lnSpc>
              <a:spcBef>
                <a:spcPts val="0"/>
              </a:spcBef>
              <a:spcAft>
                <a:spcPts val="0"/>
              </a:spcAft>
              <a:buClr>
                <a:srgbClr val="000000"/>
              </a:buClr>
              <a:buSzPts val="1600"/>
              <a:buFont typeface="Arial"/>
              <a:buNone/>
            </a:pPr>
            <a:r>
              <a:rPr lang="fr" sz="1600" b="0" i="0" u="none" strike="noStrike" cap="none">
                <a:solidFill>
                  <a:schemeClr val="dk1"/>
                </a:solidFill>
                <a:latin typeface="Calibri"/>
                <a:ea typeface="Calibri"/>
                <a:cs typeface="Calibri"/>
                <a:sym typeface="Calibri"/>
              </a:rPr>
              <a:t>	- Le MNA présente une menace à l’ordre public ou à la sécurité de l’Etat.</a:t>
            </a:r>
            <a:endParaRPr sz="1600" b="0" i="0" u="none" strike="noStrike" cap="none">
              <a:solidFill>
                <a:srgbClr val="000000"/>
              </a:solidFill>
              <a:latin typeface="Calibri"/>
              <a:ea typeface="Calibri"/>
              <a:cs typeface="Calibri"/>
              <a:sym typeface="Calibri"/>
            </a:endParaRPr>
          </a:p>
          <a:p>
            <a:pPr marL="558800" marR="0" lvl="1" indent="-139700" algn="just" rtl="0">
              <a:lnSpc>
                <a:spcPct val="100000"/>
              </a:lnSpc>
              <a:spcBef>
                <a:spcPts val="0"/>
              </a:spcBef>
              <a:spcAft>
                <a:spcPts val="0"/>
              </a:spcAft>
              <a:buClr>
                <a:schemeClr val="dk1"/>
              </a:buClr>
              <a:buSzPts val="1400"/>
              <a:buFont typeface="Arial"/>
              <a:buNone/>
            </a:pPr>
            <a:endParaRPr sz="1600" b="0" i="0" u="none" strike="noStrike" cap="none">
              <a:solidFill>
                <a:schemeClr val="dk1"/>
              </a:solidFill>
              <a:latin typeface="Calibri"/>
              <a:ea typeface="Calibri"/>
              <a:cs typeface="Calibri"/>
              <a:sym typeface="Calibri"/>
            </a:endParaRPr>
          </a:p>
          <a:p>
            <a:pPr marL="68580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438" name="Google Shape;438;g325b501c3db_0_549"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
        <p:nvSpPr>
          <p:cNvPr id="439" name="Google Shape;439;g325b501c3db_0_549"/>
          <p:cNvSpPr/>
          <p:nvPr/>
        </p:nvSpPr>
        <p:spPr>
          <a:xfrm>
            <a:off x="461204" y="1234723"/>
            <a:ext cx="8290300" cy="484575"/>
          </a:xfrm>
          <a:prstGeom prst="flowChartProcess">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 sz="1800" b="1" i="0" strike="noStrike" cap="none">
                <a:solidFill>
                  <a:srgbClr val="002060"/>
                </a:solidFill>
                <a:latin typeface="Calibri"/>
                <a:ea typeface="Calibri"/>
                <a:cs typeface="Calibri"/>
                <a:sym typeface="Calibri"/>
              </a:rPr>
              <a:t>1.</a:t>
            </a:r>
            <a:r>
              <a:rPr lang="fr" sz="1800" b="1" i="0" u="none" strike="noStrike" cap="none">
                <a:solidFill>
                  <a:srgbClr val="002060"/>
                </a:solidFill>
                <a:latin typeface="Calibri"/>
                <a:ea typeface="Calibri"/>
                <a:cs typeface="Calibri"/>
                <a:sym typeface="Calibri"/>
              </a:rPr>
              <a:t> L’enregistrement de la demande </a:t>
            </a:r>
            <a:r>
              <a:rPr lang="fr" sz="1800" b="1">
                <a:solidFill>
                  <a:srgbClr val="002060"/>
                </a:solidFill>
                <a:latin typeface="Calibri"/>
                <a:ea typeface="Calibri"/>
                <a:cs typeface="Calibri"/>
                <a:sym typeface="Calibri"/>
              </a:rPr>
              <a:t>au g</a:t>
            </a:r>
            <a:r>
              <a:rPr lang="fr" sz="1800" b="1" i="0" u="none" strike="noStrike" cap="none">
                <a:solidFill>
                  <a:srgbClr val="002060"/>
                </a:solidFill>
                <a:latin typeface="Calibri"/>
                <a:ea typeface="Calibri"/>
                <a:cs typeface="Calibri"/>
                <a:sym typeface="Calibri"/>
              </a:rPr>
              <a:t>uichet unique</a:t>
            </a:r>
            <a:endParaRPr sz="1800" b="1" i="0" u="none" strike="noStrike" cap="none">
              <a:solidFill>
                <a:srgbClr val="002060"/>
              </a:solidFill>
              <a:latin typeface="Calibri"/>
              <a:ea typeface="Calibri"/>
              <a:cs typeface="Calibri"/>
              <a:sym typeface="Calibri"/>
            </a:endParaRPr>
          </a:p>
        </p:txBody>
      </p:sp>
      <p:pic>
        <p:nvPicPr>
          <p:cNvPr id="440" name="Google Shape;440;g325b501c3db_0_549" descr="Contrat avec un remplissage uni"/>
          <p:cNvPicPr preferRelativeResize="0"/>
          <p:nvPr/>
        </p:nvPicPr>
        <p:blipFill rotWithShape="1">
          <a:blip r:embed="rId4">
            <a:alphaModFix/>
          </a:blip>
          <a:srcRect/>
          <a:stretch/>
        </p:blipFill>
        <p:spPr>
          <a:xfrm>
            <a:off x="7533129" y="3054707"/>
            <a:ext cx="1184022" cy="1272594"/>
          </a:xfrm>
          <a:prstGeom prst="rect">
            <a:avLst/>
          </a:prstGeom>
          <a:noFill/>
          <a:ln>
            <a:noFill/>
          </a:ln>
        </p:spPr>
      </p:pic>
      <p:sp>
        <p:nvSpPr>
          <p:cNvPr id="441" name="Google Shape;441;g325b501c3db_0_549"/>
          <p:cNvSpPr txBox="1">
            <a:spLocks noGrp="1"/>
          </p:cNvSpPr>
          <p:nvPr>
            <p:ph type="title"/>
          </p:nvPr>
        </p:nvSpPr>
        <p:spPr>
          <a:xfrm>
            <a:off x="461204" y="608161"/>
            <a:ext cx="7704000" cy="401700"/>
          </a:xfrm>
          <a:prstGeom prst="rect">
            <a:avLst/>
          </a:prstGeom>
          <a:noFill/>
          <a:ln>
            <a:noFill/>
          </a:ln>
        </p:spPr>
        <p:txBody>
          <a:bodyPr spcFirstLastPara="1" wrap="square" lIns="45700" tIns="34275" rIns="45700" bIns="34275" anchor="ctr" anchorCtr="0">
            <a:spAutoFit/>
          </a:bodyPr>
          <a:lstStyle/>
          <a:p>
            <a:pPr marL="0" lvl="0" indent="0" algn="l" rtl="0">
              <a:lnSpc>
                <a:spcPct val="90000"/>
              </a:lnSpc>
              <a:spcBef>
                <a:spcPts val="0"/>
              </a:spcBef>
              <a:spcAft>
                <a:spcPts val="0"/>
              </a:spcAft>
              <a:buSzPts val="1400"/>
              <a:buNone/>
            </a:pPr>
            <a:r>
              <a:rPr lang="fr" sz="2400" b="1" i="0" u="none" strike="noStrike" cap="none">
                <a:solidFill>
                  <a:srgbClr val="002060"/>
                </a:solidFill>
                <a:latin typeface="Calibri"/>
                <a:ea typeface="Calibri"/>
                <a:cs typeface="Calibri"/>
                <a:sym typeface="Calibri"/>
              </a:rPr>
              <a:t>Les étapes de la procédure de demande d’asile :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7"/>
          <p:cNvSpPr txBox="1"/>
          <p:nvPr/>
        </p:nvSpPr>
        <p:spPr>
          <a:xfrm>
            <a:off x="234525" y="557675"/>
            <a:ext cx="7390800" cy="400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000000"/>
              </a:buClr>
              <a:buSzPts val="2700"/>
              <a:buFont typeface="Arial"/>
              <a:buNone/>
            </a:pPr>
            <a:r>
              <a:rPr lang="fr" sz="2300" b="1" i="0" u="none" strike="noStrike" cap="none">
                <a:solidFill>
                  <a:srgbClr val="0079C2"/>
                </a:solidFill>
                <a:latin typeface="Calibri"/>
                <a:ea typeface="Calibri"/>
                <a:cs typeface="Calibri"/>
                <a:sym typeface="Calibri"/>
              </a:rPr>
              <a:t>Renseigner le formulaire OFPRA</a:t>
            </a:r>
            <a:r>
              <a:rPr lang="fr" sz="1600" b="1" i="0" u="none" strike="noStrike" cap="none">
                <a:solidFill>
                  <a:srgbClr val="0079C2"/>
                </a:solidFill>
                <a:latin typeface="Calibri"/>
                <a:ea typeface="Calibri"/>
                <a:cs typeface="Calibri"/>
                <a:sym typeface="Calibri"/>
              </a:rPr>
              <a:t> </a:t>
            </a:r>
            <a:endParaRPr sz="600" b="1" i="0" u="none" strike="noStrike" cap="none">
              <a:solidFill>
                <a:srgbClr val="000000"/>
              </a:solidFill>
              <a:latin typeface="Arial"/>
              <a:ea typeface="Arial"/>
              <a:cs typeface="Arial"/>
              <a:sym typeface="Arial"/>
            </a:endParaRPr>
          </a:p>
        </p:txBody>
      </p:sp>
      <p:sp>
        <p:nvSpPr>
          <p:cNvPr id="448" name="Google Shape;448;p17"/>
          <p:cNvSpPr txBox="1"/>
          <p:nvPr/>
        </p:nvSpPr>
        <p:spPr>
          <a:xfrm>
            <a:off x="132025" y="894300"/>
            <a:ext cx="5452500" cy="4249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a:p>
            <a:pPr marL="457200" marR="0" lvl="0" indent="-317500" algn="just" rtl="0">
              <a:lnSpc>
                <a:spcPct val="100000"/>
              </a:lnSpc>
              <a:spcBef>
                <a:spcPts val="800"/>
              </a:spcBef>
              <a:spcAft>
                <a:spcPts val="0"/>
              </a:spcAft>
              <a:buClr>
                <a:srgbClr val="000000"/>
              </a:buClr>
              <a:buSzPts val="1400"/>
              <a:buFont typeface="Arial"/>
              <a:buChar char="•"/>
            </a:pPr>
            <a:r>
              <a:rPr lang="fr" sz="1400" b="0" i="0" u="none" strike="noStrike" cap="none">
                <a:solidFill>
                  <a:srgbClr val="000000"/>
                </a:solidFill>
                <a:latin typeface="Calibri"/>
                <a:ea typeface="Calibri"/>
                <a:cs typeface="Calibri"/>
                <a:sym typeface="Calibri"/>
              </a:rPr>
              <a:t>Le formulaire de demande d’asile remis par le guichet unique est </a:t>
            </a:r>
            <a:r>
              <a:rPr lang="fr" sz="1400" b="1" i="0" u="none" strike="noStrike" cap="none">
                <a:solidFill>
                  <a:srgbClr val="000000"/>
                </a:solidFill>
                <a:latin typeface="Calibri"/>
                <a:ea typeface="Calibri"/>
                <a:cs typeface="Calibri"/>
                <a:sym typeface="Calibri"/>
              </a:rPr>
              <a:t>renseigné en français et signé par le représentant légal.  </a:t>
            </a:r>
            <a:r>
              <a:rPr lang="fr" sz="1400" b="0" i="0" u="none" strike="noStrike" cap="none">
                <a:solidFill>
                  <a:srgbClr val="000000"/>
                </a:solidFill>
                <a:latin typeface="Calibri"/>
                <a:ea typeface="Calibri"/>
                <a:cs typeface="Calibri"/>
                <a:sym typeface="Calibri"/>
              </a:rPr>
              <a:t>Il faut joindre au formulaire :</a:t>
            </a:r>
            <a:endParaRPr sz="1400" b="0" i="0" u="none" strike="noStrike" cap="none">
              <a:solidFill>
                <a:srgbClr val="000000"/>
              </a:solidFill>
              <a:latin typeface="Calibri"/>
              <a:ea typeface="Calibri"/>
              <a:cs typeface="Calibri"/>
              <a:sym typeface="Calibri"/>
            </a:endParaRPr>
          </a:p>
          <a:p>
            <a:pPr marL="628650" marR="0" lvl="5" indent="-285750" algn="just" rtl="0">
              <a:lnSpc>
                <a:spcPct val="100000"/>
              </a:lnSpc>
              <a:spcBef>
                <a:spcPts val="400"/>
              </a:spcBef>
              <a:spcAft>
                <a:spcPts val="0"/>
              </a:spcAft>
              <a:buClr>
                <a:srgbClr val="000000"/>
              </a:buClr>
              <a:buSzPts val="1200"/>
              <a:buFont typeface="Noto Sans Symbols"/>
              <a:buChar char="⮚"/>
            </a:pPr>
            <a:r>
              <a:rPr lang="fr" sz="1300" b="0" i="0" u="none" strike="noStrike" cap="none">
                <a:solidFill>
                  <a:srgbClr val="000000"/>
                </a:solidFill>
                <a:latin typeface="Calibri"/>
                <a:ea typeface="Calibri"/>
                <a:cs typeface="Calibri"/>
                <a:sym typeface="Calibri"/>
              </a:rPr>
              <a:t>Des documents sur la personne (photographies d’identité, la copie de l’attestation de demande d’asile, la copie de la décision judiciaire désignant le représentant légal, etc.)</a:t>
            </a:r>
            <a:endParaRPr sz="1300" b="0" i="0" u="none" strike="noStrike" cap="none">
              <a:solidFill>
                <a:srgbClr val="000000"/>
              </a:solidFill>
              <a:latin typeface="Calibri"/>
              <a:ea typeface="Calibri"/>
              <a:cs typeface="Calibri"/>
              <a:sym typeface="Calibri"/>
            </a:endParaRPr>
          </a:p>
          <a:p>
            <a:pPr marL="628650" marR="0" lvl="5" indent="-285750" algn="just" rtl="0">
              <a:lnSpc>
                <a:spcPct val="100000"/>
              </a:lnSpc>
              <a:spcBef>
                <a:spcPts val="400"/>
              </a:spcBef>
              <a:spcAft>
                <a:spcPts val="0"/>
              </a:spcAft>
              <a:buClr>
                <a:srgbClr val="000000"/>
              </a:buClr>
              <a:buSzPts val="1200"/>
              <a:buFont typeface="Noto Sans Symbols"/>
              <a:buChar char="⮚"/>
            </a:pPr>
            <a:r>
              <a:rPr lang="fr" sz="1300" b="0" i="0" u="none" strike="noStrike" cap="none">
                <a:solidFill>
                  <a:srgbClr val="000000"/>
                </a:solidFill>
                <a:latin typeface="Calibri"/>
                <a:ea typeface="Calibri"/>
                <a:cs typeface="Calibri"/>
                <a:sym typeface="Calibri"/>
              </a:rPr>
              <a:t>Les originaux des documents d’identité (si le jeune en a)*</a:t>
            </a:r>
            <a:endParaRPr sz="1400" b="0" i="0" u="none" strike="noStrike" cap="none">
              <a:solidFill>
                <a:srgbClr val="000000"/>
              </a:solidFill>
              <a:latin typeface="Arial"/>
              <a:ea typeface="Arial"/>
              <a:cs typeface="Arial"/>
              <a:sym typeface="Arial"/>
            </a:endParaRPr>
          </a:p>
          <a:p>
            <a:pPr marL="628650" marR="0" lvl="5" indent="-285750" algn="just" rtl="0">
              <a:lnSpc>
                <a:spcPct val="100000"/>
              </a:lnSpc>
              <a:spcBef>
                <a:spcPts val="400"/>
              </a:spcBef>
              <a:spcAft>
                <a:spcPts val="0"/>
              </a:spcAft>
              <a:buClr>
                <a:srgbClr val="000000"/>
              </a:buClr>
              <a:buSzPts val="1200"/>
              <a:buFont typeface="Noto Sans Symbols"/>
              <a:buChar char="⮚"/>
            </a:pPr>
            <a:r>
              <a:rPr lang="fr" sz="1300" b="0" i="0" u="none" strike="noStrike" cap="none">
                <a:solidFill>
                  <a:srgbClr val="000000"/>
                </a:solidFill>
                <a:latin typeface="Calibri"/>
                <a:ea typeface="Calibri"/>
                <a:cs typeface="Calibri"/>
                <a:sym typeface="Calibri"/>
              </a:rPr>
              <a:t>Le </a:t>
            </a:r>
            <a:r>
              <a:rPr lang="fr" sz="1300" b="1" i="0" u="none" strike="noStrike" cap="none">
                <a:solidFill>
                  <a:srgbClr val="000000"/>
                </a:solidFill>
                <a:latin typeface="Calibri"/>
                <a:ea typeface="Calibri"/>
                <a:cs typeface="Calibri"/>
                <a:sym typeface="Calibri"/>
              </a:rPr>
              <a:t>« récit écrit » </a:t>
            </a:r>
            <a:r>
              <a:rPr lang="fr" sz="1300" b="0" i="0" u="none" strike="noStrike" cap="none">
                <a:solidFill>
                  <a:srgbClr val="000000"/>
                </a:solidFill>
                <a:latin typeface="Calibri"/>
                <a:ea typeface="Calibri"/>
                <a:cs typeface="Calibri"/>
                <a:sym typeface="Calibri"/>
              </a:rPr>
              <a:t>:</a:t>
            </a:r>
            <a:r>
              <a:rPr lang="fr" sz="1300">
                <a:latin typeface="Calibri"/>
                <a:ea typeface="Calibri"/>
                <a:cs typeface="Calibri"/>
                <a:sym typeface="Calibri"/>
              </a:rPr>
              <a:t> </a:t>
            </a:r>
            <a:r>
              <a:rPr lang="fr" sz="1300" b="0" i="0" u="none" strike="noStrike" cap="none">
                <a:solidFill>
                  <a:srgbClr val="000000"/>
                </a:solidFill>
                <a:latin typeface="Calibri"/>
                <a:ea typeface="Calibri"/>
                <a:cs typeface="Calibri"/>
                <a:sym typeface="Calibri"/>
              </a:rPr>
              <a:t>page 10 du formulaire ou sur feuille libre, manuscrit ou dactylographié</a:t>
            </a:r>
            <a:endParaRPr sz="1400" b="0" i="0" u="none" strike="noStrike" cap="none">
              <a:solidFill>
                <a:srgbClr val="000000"/>
              </a:solidFill>
              <a:latin typeface="Arial"/>
              <a:ea typeface="Arial"/>
              <a:cs typeface="Arial"/>
              <a:sym typeface="Arial"/>
            </a:endParaRPr>
          </a:p>
          <a:p>
            <a:pPr marL="342900" marR="0" lvl="1" indent="0" algn="just" rtl="0">
              <a:lnSpc>
                <a:spcPct val="100000"/>
              </a:lnSpc>
              <a:spcBef>
                <a:spcPts val="400"/>
              </a:spcBef>
              <a:spcAft>
                <a:spcPts val="0"/>
              </a:spcAft>
              <a:buClr>
                <a:srgbClr val="000000"/>
              </a:buClr>
              <a:buSzPts val="1400"/>
              <a:buFont typeface="Arial"/>
              <a:buNone/>
            </a:pPr>
            <a:endParaRPr sz="1300" b="0" i="0" u="none" strike="noStrike" cap="none">
              <a:solidFill>
                <a:srgbClr val="000000"/>
              </a:solidFill>
              <a:latin typeface="Calibri"/>
              <a:ea typeface="Calibri"/>
              <a:cs typeface="Calibri"/>
              <a:sym typeface="Calibri"/>
            </a:endParaRPr>
          </a:p>
          <a:p>
            <a:pPr marL="425450" marR="0" lvl="0" indent="-279400" algn="just" rtl="0">
              <a:lnSpc>
                <a:spcPct val="100000"/>
              </a:lnSpc>
              <a:spcBef>
                <a:spcPts val="900"/>
              </a:spcBef>
              <a:spcAft>
                <a:spcPts val="0"/>
              </a:spcAft>
              <a:buClr>
                <a:srgbClr val="000000"/>
              </a:buClr>
              <a:buSzPts val="1300"/>
              <a:buFont typeface="Arial"/>
              <a:buChar char="•"/>
            </a:pPr>
            <a:r>
              <a:rPr lang="fr" sz="1300" b="0" i="0" u="none" strike="noStrike" cap="none">
                <a:solidFill>
                  <a:srgbClr val="000000"/>
                </a:solidFill>
                <a:latin typeface="Calibri"/>
                <a:ea typeface="Calibri"/>
                <a:cs typeface="Calibri"/>
                <a:sym typeface="Calibri"/>
              </a:rPr>
              <a:t>Le dossier complet doit être envoyé à l’Ofpra par voie postale dans un </a:t>
            </a:r>
            <a:r>
              <a:rPr lang="fr" sz="1300" b="1" i="0" u="none" strike="noStrike" cap="none">
                <a:solidFill>
                  <a:srgbClr val="000000"/>
                </a:solidFill>
                <a:latin typeface="Calibri"/>
                <a:ea typeface="Calibri"/>
                <a:cs typeface="Calibri"/>
                <a:sym typeface="Calibri"/>
              </a:rPr>
              <a:t>délai de 21 jours </a:t>
            </a:r>
            <a:r>
              <a:rPr lang="fr" sz="1300" b="0" i="0" u="none" strike="noStrike" cap="none">
                <a:solidFill>
                  <a:srgbClr val="000000"/>
                </a:solidFill>
                <a:latin typeface="Calibri"/>
                <a:ea typeface="Calibri"/>
                <a:cs typeface="Calibri"/>
                <a:sym typeface="Calibri"/>
              </a:rPr>
              <a:t>à compter de la remise du formulaire (en première demande). </a:t>
            </a:r>
            <a:endParaRPr sz="1300" b="0" i="0" u="none" strike="noStrike" cap="none">
              <a:solidFill>
                <a:srgbClr val="000000"/>
              </a:solidFill>
              <a:latin typeface="Calibri"/>
              <a:ea typeface="Calibri"/>
              <a:cs typeface="Calibri"/>
              <a:sym typeface="Calibri"/>
            </a:endParaRPr>
          </a:p>
          <a:p>
            <a:pPr marL="425450" marR="0" lvl="0" indent="-279400" algn="just" rtl="0">
              <a:lnSpc>
                <a:spcPct val="100000"/>
              </a:lnSpc>
              <a:spcBef>
                <a:spcPts val="900"/>
              </a:spcBef>
              <a:spcAft>
                <a:spcPts val="0"/>
              </a:spcAft>
              <a:buClr>
                <a:srgbClr val="000000"/>
              </a:buClr>
              <a:buSzPts val="1300"/>
              <a:buFont typeface="Arial"/>
              <a:buChar char="•"/>
            </a:pPr>
            <a:r>
              <a:rPr lang="fr" sz="1300" b="0" i="0" u="none" strike="noStrike" cap="none">
                <a:solidFill>
                  <a:srgbClr val="000000"/>
                </a:solidFill>
                <a:latin typeface="Calibri"/>
                <a:ea typeface="Calibri"/>
                <a:cs typeface="Calibri"/>
                <a:sym typeface="Calibri"/>
              </a:rPr>
              <a:t>À réception du dossier complet, l’Ofpra envoie une </a:t>
            </a:r>
            <a:r>
              <a:rPr lang="fr" sz="1300" b="1" i="0" u="none" strike="noStrike" cap="none">
                <a:solidFill>
                  <a:srgbClr val="000000"/>
                </a:solidFill>
                <a:latin typeface="Calibri"/>
                <a:ea typeface="Calibri"/>
                <a:cs typeface="Calibri"/>
                <a:sym typeface="Calibri"/>
              </a:rPr>
              <a:t>lettre d’introduction</a:t>
            </a:r>
            <a:r>
              <a:rPr lang="fr" sz="1300" b="0" i="0" u="none" strike="noStrike" cap="none">
                <a:solidFill>
                  <a:srgbClr val="000000"/>
                </a:solidFill>
                <a:latin typeface="Calibri"/>
                <a:ea typeface="Calibri"/>
                <a:cs typeface="Calibri"/>
                <a:sym typeface="Calibri"/>
              </a:rPr>
              <a:t>, qui contient le </a:t>
            </a:r>
            <a:r>
              <a:rPr lang="fr" sz="1300" b="1" i="0" u="none" strike="noStrike" cap="none">
                <a:solidFill>
                  <a:srgbClr val="000000"/>
                </a:solidFill>
                <a:latin typeface="Calibri"/>
                <a:ea typeface="Calibri"/>
                <a:cs typeface="Calibri"/>
                <a:sym typeface="Calibri"/>
              </a:rPr>
              <a:t>numéro de dossier Ofpra</a:t>
            </a:r>
            <a:r>
              <a:rPr lang="fr" sz="1300" b="0" i="0" u="none" strike="noStrike" cap="none">
                <a:solidFill>
                  <a:srgbClr val="000000"/>
                </a:solidFill>
                <a:latin typeface="Calibri"/>
                <a:ea typeface="Calibri"/>
                <a:cs typeface="Calibri"/>
                <a:sym typeface="Calibri"/>
              </a:rPr>
              <a:t>. </a:t>
            </a:r>
            <a:endParaRPr sz="1300" b="0" i="0" u="none" strike="noStrike" cap="none">
              <a:solidFill>
                <a:srgbClr val="000000"/>
              </a:solidFill>
              <a:latin typeface="Calibri"/>
              <a:ea typeface="Calibri"/>
              <a:cs typeface="Calibri"/>
              <a:sym typeface="Calibri"/>
            </a:endParaRPr>
          </a:p>
        </p:txBody>
      </p:sp>
      <p:pic>
        <p:nvPicPr>
          <p:cNvPr id="449" name="Google Shape;449;p17"/>
          <p:cNvPicPr preferRelativeResize="0"/>
          <p:nvPr/>
        </p:nvPicPr>
        <p:blipFill rotWithShape="1">
          <a:blip r:embed="rId3">
            <a:alphaModFix/>
          </a:blip>
          <a:srcRect/>
          <a:stretch/>
        </p:blipFill>
        <p:spPr>
          <a:xfrm>
            <a:off x="5790100" y="467656"/>
            <a:ext cx="3205800" cy="444538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325b501c3db_0_616"/>
          <p:cNvSpPr txBox="1"/>
          <p:nvPr/>
        </p:nvSpPr>
        <p:spPr>
          <a:xfrm>
            <a:off x="637125" y="1144810"/>
            <a:ext cx="5113800" cy="400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000000"/>
              </a:buClr>
              <a:buSzPts val="2400"/>
              <a:buFont typeface="Arial"/>
              <a:buNone/>
            </a:pPr>
            <a:endParaRPr sz="2000" b="1" i="0" u="none" strike="noStrike" cap="none">
              <a:solidFill>
                <a:srgbClr val="4372C3"/>
              </a:solidFill>
              <a:latin typeface="Calibri"/>
              <a:ea typeface="Calibri"/>
              <a:cs typeface="Calibri"/>
              <a:sym typeface="Calibri"/>
            </a:endParaRPr>
          </a:p>
        </p:txBody>
      </p:sp>
      <p:pic>
        <p:nvPicPr>
          <p:cNvPr id="456" name="Google Shape;456;g325b501c3db_0_616" descr="Une image contenant dessin&#10;&#10;Description générée automatiquement"/>
          <p:cNvPicPr preferRelativeResize="0"/>
          <p:nvPr/>
        </p:nvPicPr>
        <p:blipFill rotWithShape="1">
          <a:blip r:embed="rId3">
            <a:alphaModFix/>
          </a:blip>
          <a:srcRect/>
          <a:stretch/>
        </p:blipFill>
        <p:spPr>
          <a:xfrm>
            <a:off x="7783258" y="65154"/>
            <a:ext cx="1300868" cy="529546"/>
          </a:xfrm>
          <a:prstGeom prst="rect">
            <a:avLst/>
          </a:prstGeom>
          <a:noFill/>
          <a:ln>
            <a:noFill/>
          </a:ln>
        </p:spPr>
      </p:pic>
      <p:sp>
        <p:nvSpPr>
          <p:cNvPr id="457" name="Google Shape;457;g325b501c3db_0_616"/>
          <p:cNvSpPr txBox="1"/>
          <p:nvPr/>
        </p:nvSpPr>
        <p:spPr>
          <a:xfrm>
            <a:off x="637125" y="676362"/>
            <a:ext cx="7390800" cy="400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fr" sz="2000" b="1" i="0" strike="noStrike" cap="none">
                <a:solidFill>
                  <a:srgbClr val="4372C3"/>
                </a:solidFill>
                <a:latin typeface="Calibri"/>
                <a:ea typeface="Calibri"/>
                <a:cs typeface="Calibri"/>
                <a:sym typeface="Calibri"/>
              </a:rPr>
              <a:t>2. </a:t>
            </a:r>
            <a:r>
              <a:rPr lang="fr" sz="2000" b="1">
                <a:solidFill>
                  <a:srgbClr val="4372C3"/>
                </a:solidFill>
                <a:latin typeface="Calibri"/>
                <a:ea typeface="Calibri"/>
                <a:cs typeface="Calibri"/>
                <a:sym typeface="Calibri"/>
              </a:rPr>
              <a:t>La convocation à l’entretien </a:t>
            </a:r>
            <a:endParaRPr sz="2000" b="1">
              <a:solidFill>
                <a:srgbClr val="4372C3"/>
              </a:solidFill>
              <a:latin typeface="Calibri"/>
              <a:ea typeface="Calibri"/>
              <a:cs typeface="Calibri"/>
              <a:sym typeface="Calibri"/>
            </a:endParaRPr>
          </a:p>
        </p:txBody>
      </p:sp>
      <p:sp>
        <p:nvSpPr>
          <p:cNvPr id="458" name="Google Shape;458;g325b501c3db_0_616"/>
          <p:cNvSpPr txBox="1"/>
          <p:nvPr/>
        </p:nvSpPr>
        <p:spPr>
          <a:xfrm>
            <a:off x="412441" y="1326300"/>
            <a:ext cx="8293500" cy="3779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a:p>
            <a:pPr marL="177800" marR="0" lvl="0" indent="-177800" algn="just" rtl="0">
              <a:lnSpc>
                <a:spcPct val="90000"/>
              </a:lnSpc>
              <a:spcBef>
                <a:spcPts val="500"/>
              </a:spcBef>
              <a:spcAft>
                <a:spcPts val="0"/>
              </a:spcAft>
              <a:buClr>
                <a:srgbClr val="000000"/>
              </a:buClr>
              <a:buSzPts val="1400"/>
              <a:buFont typeface="Arial"/>
              <a:buChar char="•"/>
            </a:pPr>
            <a:r>
              <a:rPr lang="fr" sz="1400" b="0" i="0" u="none" strike="noStrike" cap="none">
                <a:solidFill>
                  <a:srgbClr val="000000"/>
                </a:solidFill>
                <a:latin typeface="Calibri"/>
                <a:ea typeface="Calibri"/>
                <a:cs typeface="Calibri"/>
                <a:sym typeface="Calibri"/>
              </a:rPr>
              <a:t>Après l’introduction de la demande, le MNA est  personnellement convié, </a:t>
            </a:r>
            <a:r>
              <a:rPr lang="fr" sz="1400" b="1" i="0" u="none" strike="noStrike" cap="none">
                <a:solidFill>
                  <a:srgbClr val="2E75B5"/>
                </a:solidFill>
                <a:latin typeface="Calibri"/>
                <a:ea typeface="Calibri"/>
                <a:cs typeface="Calibri"/>
                <a:sym typeface="Calibri"/>
              </a:rPr>
              <a:t>ainsi que son représentant légal</a:t>
            </a:r>
            <a:r>
              <a:rPr lang="fr" sz="1400" b="0" i="0" u="none" strike="noStrike" cap="none">
                <a:solidFill>
                  <a:srgbClr val="000000"/>
                </a:solidFill>
                <a:latin typeface="Calibri"/>
                <a:ea typeface="Calibri"/>
                <a:cs typeface="Calibri"/>
                <a:sym typeface="Calibri"/>
              </a:rPr>
              <a:t>, à un</a:t>
            </a:r>
            <a:r>
              <a:rPr lang="fr" sz="1400" b="0" i="0" u="none" strike="noStrike" cap="none">
                <a:solidFill>
                  <a:srgbClr val="4372C3"/>
                </a:solidFill>
                <a:latin typeface="Calibri"/>
                <a:ea typeface="Calibri"/>
                <a:cs typeface="Calibri"/>
                <a:sym typeface="Calibri"/>
              </a:rPr>
              <a:t> </a:t>
            </a:r>
            <a:r>
              <a:rPr lang="fr" sz="1400" b="1" i="0" u="none" strike="noStrike" cap="none">
                <a:solidFill>
                  <a:srgbClr val="4372C3"/>
                </a:solidFill>
                <a:latin typeface="Calibri"/>
                <a:ea typeface="Calibri"/>
                <a:cs typeface="Calibri"/>
                <a:sym typeface="Calibri"/>
              </a:rPr>
              <a:t>entretien confidentiel dans les locaux de l’Ofpra</a:t>
            </a:r>
            <a:r>
              <a:rPr lang="fr" sz="1400" b="0" i="0" u="none" strike="noStrike" cap="none">
                <a:solidFill>
                  <a:srgbClr val="4372C3"/>
                </a:solidFill>
                <a:latin typeface="Calibri"/>
                <a:ea typeface="Calibri"/>
                <a:cs typeface="Calibri"/>
                <a:sym typeface="Calibri"/>
              </a:rPr>
              <a:t>. </a:t>
            </a:r>
            <a:endParaRPr>
              <a:solidFill>
                <a:srgbClr val="4372C3"/>
              </a:solidFill>
            </a:endParaRPr>
          </a:p>
          <a:p>
            <a:pPr marL="0" marR="0" lvl="0" indent="0" algn="just" rtl="0">
              <a:lnSpc>
                <a:spcPct val="90000"/>
              </a:lnSpc>
              <a:spcBef>
                <a:spcPts val="500"/>
              </a:spcBef>
              <a:spcAft>
                <a:spcPts val="0"/>
              </a:spcAft>
              <a:buNone/>
            </a:pPr>
            <a:endParaRPr sz="1100" b="0" i="0" u="none" strike="noStrike" cap="none">
              <a:solidFill>
                <a:srgbClr val="000000"/>
              </a:solidFill>
              <a:latin typeface="Calibri"/>
              <a:ea typeface="Calibri"/>
              <a:cs typeface="Calibri"/>
              <a:sym typeface="Calibri"/>
            </a:endParaRPr>
          </a:p>
          <a:p>
            <a:pPr marL="177800" marR="0" lvl="0" indent="-177800" algn="just" rtl="0">
              <a:lnSpc>
                <a:spcPct val="90000"/>
              </a:lnSpc>
              <a:spcBef>
                <a:spcPts val="900"/>
              </a:spcBef>
              <a:spcAft>
                <a:spcPts val="0"/>
              </a:spcAft>
              <a:buClr>
                <a:srgbClr val="000000"/>
              </a:buClr>
              <a:buSzPts val="1400"/>
              <a:buFont typeface="Arial"/>
              <a:buChar char="•"/>
            </a:pPr>
            <a:r>
              <a:rPr lang="fr" sz="1400" b="0" i="0" u="none" strike="noStrike" cap="none">
                <a:solidFill>
                  <a:srgbClr val="000000"/>
                </a:solidFill>
                <a:latin typeface="Calibri"/>
                <a:ea typeface="Calibri"/>
                <a:cs typeface="Calibri"/>
                <a:sym typeface="Calibri"/>
              </a:rPr>
              <a:t>La convocation du MNA intervient en règle générale </a:t>
            </a:r>
            <a:r>
              <a:rPr lang="fr" sz="1400" b="1" i="0" u="none" strike="noStrike" cap="none">
                <a:solidFill>
                  <a:srgbClr val="4372C3"/>
                </a:solidFill>
                <a:latin typeface="Calibri"/>
                <a:ea typeface="Calibri"/>
                <a:cs typeface="Calibri"/>
                <a:sym typeface="Calibri"/>
              </a:rPr>
              <a:t>3 mois après l’introduction de sa demande d’asile,</a:t>
            </a:r>
            <a:r>
              <a:rPr lang="fr" sz="1400" b="1" i="0" u="none" strike="noStrike" cap="none">
                <a:solidFill>
                  <a:srgbClr val="0079C2"/>
                </a:solidFill>
                <a:latin typeface="Calibri"/>
                <a:ea typeface="Calibri"/>
                <a:cs typeface="Calibri"/>
                <a:sym typeface="Calibri"/>
              </a:rPr>
              <a:t> </a:t>
            </a:r>
            <a:r>
              <a:rPr lang="fr" sz="1400" b="0" i="0" u="none" strike="noStrike" cap="none">
                <a:solidFill>
                  <a:srgbClr val="000000"/>
                </a:solidFill>
                <a:latin typeface="Calibri"/>
                <a:ea typeface="Calibri"/>
                <a:cs typeface="Calibri"/>
                <a:sym typeface="Calibri"/>
              </a:rPr>
              <a:t>pour lui laisser le temps de se préparer à l’entretien avec son représentant légal. </a:t>
            </a:r>
            <a:endParaRPr/>
          </a:p>
          <a:p>
            <a:pPr marL="0" marR="0" lvl="0" indent="0" algn="just" rtl="0">
              <a:lnSpc>
                <a:spcPct val="90000"/>
              </a:lnSpc>
              <a:spcBef>
                <a:spcPts val="900"/>
              </a:spcBef>
              <a:spcAft>
                <a:spcPts val="0"/>
              </a:spcAft>
              <a:buNone/>
            </a:pPr>
            <a:endParaRPr sz="900" b="0" i="0" u="none" strike="noStrike" cap="none">
              <a:solidFill>
                <a:srgbClr val="000000"/>
              </a:solidFill>
              <a:latin typeface="Calibri"/>
              <a:ea typeface="Calibri"/>
              <a:cs typeface="Calibri"/>
              <a:sym typeface="Calibri"/>
            </a:endParaRPr>
          </a:p>
          <a:p>
            <a:pPr marL="177800" marR="0" lvl="0" indent="-177800" algn="just" rtl="0">
              <a:lnSpc>
                <a:spcPct val="90000"/>
              </a:lnSpc>
              <a:spcBef>
                <a:spcPts val="900"/>
              </a:spcBef>
              <a:spcAft>
                <a:spcPts val="0"/>
              </a:spcAft>
              <a:buClr>
                <a:srgbClr val="000000"/>
              </a:buClr>
              <a:buSzPts val="1400"/>
              <a:buFont typeface="Arial"/>
              <a:buChar char="•"/>
            </a:pPr>
            <a:r>
              <a:rPr lang="fr" sz="1400" b="0" i="0" u="none" strike="noStrike" cap="none">
                <a:solidFill>
                  <a:srgbClr val="000000"/>
                </a:solidFill>
                <a:latin typeface="Calibri"/>
                <a:ea typeface="Calibri"/>
                <a:cs typeface="Calibri"/>
                <a:sym typeface="Calibri"/>
              </a:rPr>
              <a:t> Convoqué, le mineur doit</a:t>
            </a:r>
            <a:r>
              <a:rPr lang="fr" sz="1400" b="1" i="0" u="none" strike="noStrike" cap="none">
                <a:solidFill>
                  <a:srgbClr val="0070C0"/>
                </a:solidFill>
                <a:latin typeface="Calibri"/>
                <a:ea typeface="Calibri"/>
                <a:cs typeface="Calibri"/>
                <a:sym typeface="Calibri"/>
              </a:rPr>
              <a:t> </a:t>
            </a:r>
            <a:r>
              <a:rPr lang="fr" sz="1400" b="1" i="0" u="none" strike="noStrike" cap="none">
                <a:solidFill>
                  <a:srgbClr val="4372C3"/>
                </a:solidFill>
                <a:latin typeface="Calibri"/>
                <a:ea typeface="Calibri"/>
                <a:cs typeface="Calibri"/>
                <a:sym typeface="Calibri"/>
              </a:rPr>
              <a:t>impérativement se rendre</a:t>
            </a:r>
            <a:r>
              <a:rPr lang="fr" sz="1400" b="1" i="0" u="none" strike="noStrike" cap="none">
                <a:solidFill>
                  <a:srgbClr val="003FBC"/>
                </a:solidFill>
                <a:latin typeface="Calibri"/>
                <a:ea typeface="Calibri"/>
                <a:cs typeface="Calibri"/>
                <a:sym typeface="Calibri"/>
              </a:rPr>
              <a:t> </a:t>
            </a:r>
            <a:r>
              <a:rPr lang="fr" sz="1400" b="0" i="0" u="none" strike="noStrike" cap="none">
                <a:solidFill>
                  <a:srgbClr val="000000"/>
                </a:solidFill>
                <a:latin typeface="Calibri"/>
                <a:ea typeface="Calibri"/>
                <a:cs typeface="Calibri"/>
                <a:sym typeface="Calibri"/>
              </a:rPr>
              <a:t>à cet entretien. </a:t>
            </a:r>
            <a:r>
              <a:rPr lang="fr" sz="1100" b="0" i="0" u="none" strike="noStrike" cap="none">
                <a:solidFill>
                  <a:srgbClr val="000000"/>
                </a:solidFill>
                <a:latin typeface="Arial"/>
                <a:ea typeface="Arial"/>
                <a:cs typeface="Arial"/>
                <a:sym typeface="Arial"/>
              </a:rPr>
              <a:t> </a:t>
            </a:r>
            <a:r>
              <a:rPr lang="fr" sz="1400" b="0" i="0" u="none" strike="noStrike" cap="none">
                <a:solidFill>
                  <a:srgbClr val="000000"/>
                </a:solidFill>
                <a:latin typeface="Calibri"/>
                <a:ea typeface="Calibri"/>
                <a:cs typeface="Calibri"/>
                <a:sym typeface="Calibri"/>
              </a:rPr>
              <a:t>Si le MNA est contraint de reporter le rendez-vous fixé par l’Ofpra, son représentant légal doit adresser dans les plus brefs délais un justificatif établissant l’impossibilité du mineur à être présent ce jour-là, à l’adresse électronique de la division.  </a:t>
            </a:r>
            <a:endParaRPr sz="1400" b="0" i="0" u="none" strike="noStrike" cap="none">
              <a:solidFill>
                <a:srgbClr val="000000"/>
              </a:solidFill>
              <a:latin typeface="Calibri"/>
              <a:ea typeface="Calibri"/>
              <a:cs typeface="Calibri"/>
              <a:sym typeface="Calibri"/>
            </a:endParaRPr>
          </a:p>
          <a:p>
            <a:pPr marL="342900" marR="0" lvl="0" indent="0" algn="just" rtl="0">
              <a:lnSpc>
                <a:spcPct val="90000"/>
              </a:lnSpc>
              <a:spcBef>
                <a:spcPts val="90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a:p>
            <a:pPr marL="0" marR="0" lvl="0" indent="0" algn="just" rtl="0">
              <a:lnSpc>
                <a:spcPct val="90000"/>
              </a:lnSpc>
              <a:spcBef>
                <a:spcPts val="9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325b501c3db_0_640"/>
          <p:cNvSpPr/>
          <p:nvPr/>
        </p:nvSpPr>
        <p:spPr>
          <a:xfrm>
            <a:off x="-527565" y="1272517"/>
            <a:ext cx="6186525" cy="388150"/>
          </a:xfrm>
          <a:prstGeom prst="flowChartProcess">
            <a:avLst/>
          </a:prstGeom>
          <a:noFill/>
          <a:ln>
            <a:noFill/>
          </a:ln>
        </p:spPr>
        <p:txBody>
          <a:bodyPr spcFirstLastPara="1" wrap="square" lIns="67500" tIns="33750" rIns="67500" bIns="337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fr" sz="2000" b="0" i="0" u="none" strike="noStrike" cap="none">
                <a:solidFill>
                  <a:srgbClr val="003FBC"/>
                </a:solidFill>
                <a:latin typeface="Calibri"/>
                <a:ea typeface="Calibri"/>
                <a:cs typeface="Calibri"/>
                <a:sym typeface="Calibri"/>
              </a:rPr>
              <a:t>La présence de tiers lors de l’entretien</a:t>
            </a:r>
            <a:endParaRPr sz="2000" b="0" i="0" u="none" strike="noStrike" cap="none">
              <a:solidFill>
                <a:srgbClr val="003FBC"/>
              </a:solidFill>
              <a:latin typeface="Calibri"/>
              <a:ea typeface="Calibri"/>
              <a:cs typeface="Calibri"/>
              <a:sym typeface="Calibri"/>
            </a:endParaRPr>
          </a:p>
        </p:txBody>
      </p:sp>
      <p:sp>
        <p:nvSpPr>
          <p:cNvPr id="465" name="Google Shape;465;g325b501c3db_0_640"/>
          <p:cNvSpPr txBox="1"/>
          <p:nvPr/>
        </p:nvSpPr>
        <p:spPr>
          <a:xfrm>
            <a:off x="307550" y="1901112"/>
            <a:ext cx="8379300" cy="4203000"/>
          </a:xfrm>
          <a:prstGeom prst="rect">
            <a:avLst/>
          </a:prstGeom>
          <a:noFill/>
          <a:ln>
            <a:noFill/>
          </a:ln>
        </p:spPr>
        <p:txBody>
          <a:bodyPr spcFirstLastPara="1" wrap="square" lIns="68575" tIns="34275" rIns="68575" bIns="34275" anchor="t" anchorCtr="0">
            <a:noAutofit/>
          </a:bodyPr>
          <a:lstStyle/>
          <a:p>
            <a:pPr marL="177800" marR="0" lvl="0" indent="-177800" algn="just" rtl="0">
              <a:lnSpc>
                <a:spcPct val="100000"/>
              </a:lnSpc>
              <a:spcBef>
                <a:spcPts val="0"/>
              </a:spcBef>
              <a:spcAft>
                <a:spcPts val="0"/>
              </a:spcAft>
              <a:buClr>
                <a:srgbClr val="000000"/>
              </a:buClr>
              <a:buSzPts val="1400"/>
              <a:buFont typeface="Arial"/>
              <a:buChar char="•"/>
            </a:pPr>
            <a:r>
              <a:rPr lang="fr" sz="1400" b="1" i="0" u="none" strike="noStrike" cap="none">
                <a:solidFill>
                  <a:srgbClr val="4372C3"/>
                </a:solidFill>
                <a:latin typeface="Calibri"/>
                <a:ea typeface="Calibri"/>
                <a:cs typeface="Calibri"/>
                <a:sym typeface="Calibri"/>
              </a:rPr>
              <a:t>Assistance par un avocat</a:t>
            </a:r>
            <a:r>
              <a:rPr lang="fr" sz="1400" b="1" i="0" u="none" strike="noStrike" cap="none">
                <a:solidFill>
                  <a:srgbClr val="003FBC"/>
                </a:solidFill>
                <a:latin typeface="Calibri"/>
                <a:ea typeface="Calibri"/>
                <a:cs typeface="Calibri"/>
                <a:sym typeface="Calibri"/>
              </a:rPr>
              <a:t> </a:t>
            </a:r>
            <a:r>
              <a:rPr lang="fr" sz="1400" b="0" i="0" u="none" strike="noStrike" cap="none">
                <a:solidFill>
                  <a:schemeClr val="dk1"/>
                </a:solidFill>
                <a:latin typeface="Calibri"/>
                <a:ea typeface="Calibri"/>
                <a:cs typeface="Calibri"/>
                <a:sym typeface="Calibri"/>
              </a:rPr>
              <a:t>ou par un représentant agréé d’une association habilitée par l’Ofpra. Ce tiers ne se substitue pas au représentant légal, systématiquement convoqué avec le MNA. Le tiers assiste à l’entretien et peut formuler si nécessaire des observations à la fin. Ses observations sont traduites. </a:t>
            </a:r>
            <a:endParaRPr/>
          </a:p>
          <a:p>
            <a:pPr marL="177800" marR="0" lvl="0" indent="-8890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177800" marR="0" lvl="0" indent="-177800" algn="just" rtl="0">
              <a:lnSpc>
                <a:spcPct val="100000"/>
              </a:lnSpc>
              <a:spcBef>
                <a:spcPts val="0"/>
              </a:spcBef>
              <a:spcAft>
                <a:spcPts val="0"/>
              </a:spcAft>
              <a:buClr>
                <a:srgbClr val="000000"/>
              </a:buClr>
              <a:buSzPts val="1400"/>
              <a:buFont typeface="Arial"/>
              <a:buChar char="•"/>
            </a:pPr>
            <a:r>
              <a:rPr lang="fr" sz="1400" b="0" i="0" u="none" strike="noStrike" cap="none">
                <a:solidFill>
                  <a:srgbClr val="000000"/>
                </a:solidFill>
                <a:latin typeface="Calibri"/>
                <a:ea typeface="Calibri"/>
                <a:cs typeface="Calibri"/>
                <a:sym typeface="Calibri"/>
              </a:rPr>
              <a:t>L’avocat</a:t>
            </a:r>
            <a:r>
              <a:rPr lang="fr" sz="1400" b="0" i="0" u="none" strike="noStrike" cap="none">
                <a:solidFill>
                  <a:srgbClr val="4372C3"/>
                </a:solidFill>
                <a:latin typeface="Calibri"/>
                <a:ea typeface="Calibri"/>
                <a:cs typeface="Calibri"/>
                <a:sym typeface="Calibri"/>
              </a:rPr>
              <a:t> </a:t>
            </a:r>
            <a:r>
              <a:rPr lang="fr" sz="1400" b="1" i="0" u="none" strike="noStrike" cap="none">
                <a:solidFill>
                  <a:srgbClr val="4372C3"/>
                </a:solidFill>
                <a:latin typeface="Calibri"/>
                <a:ea typeface="Calibri"/>
                <a:cs typeface="Calibri"/>
                <a:sym typeface="Calibri"/>
              </a:rPr>
              <a:t>n’a pas besoin de mandat</a:t>
            </a:r>
            <a:r>
              <a:rPr lang="fr" sz="1400" b="1" i="0" u="none" strike="noStrike" cap="none">
                <a:solidFill>
                  <a:srgbClr val="003FBC"/>
                </a:solidFill>
                <a:latin typeface="Calibri"/>
                <a:ea typeface="Calibri"/>
                <a:cs typeface="Calibri"/>
                <a:sym typeface="Calibri"/>
              </a:rPr>
              <a:t> </a:t>
            </a:r>
            <a:r>
              <a:rPr lang="fr" sz="1400" b="0" i="0" u="none" strike="noStrike" cap="none">
                <a:solidFill>
                  <a:schemeClr val="dk1"/>
                </a:solidFill>
                <a:latin typeface="Calibri"/>
                <a:ea typeface="Calibri"/>
                <a:cs typeface="Calibri"/>
                <a:sym typeface="Calibri"/>
              </a:rPr>
              <a:t>p</a:t>
            </a:r>
            <a:r>
              <a:rPr lang="fr" sz="1400" b="0" i="0" u="none" strike="noStrike" cap="none">
                <a:solidFill>
                  <a:srgbClr val="000000"/>
                </a:solidFill>
                <a:latin typeface="Calibri"/>
                <a:ea typeface="Calibri"/>
                <a:cs typeface="Calibri"/>
                <a:sym typeface="Calibri"/>
              </a:rPr>
              <a:t>our se présenter à l’entretien. </a:t>
            </a:r>
            <a:endParaRPr sz="1400" b="0" i="0" u="none" strike="noStrike" cap="none">
              <a:solidFill>
                <a:schemeClr val="dk1"/>
              </a:solidFill>
              <a:latin typeface="Calibri"/>
              <a:ea typeface="Calibri"/>
              <a:cs typeface="Calibri"/>
              <a:sym typeface="Calibri"/>
            </a:endParaRPr>
          </a:p>
          <a:p>
            <a:pPr marL="34290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177800" marR="0" lvl="0" indent="-177800" algn="just" rtl="0">
              <a:lnSpc>
                <a:spcPct val="100000"/>
              </a:lnSpc>
              <a:spcBef>
                <a:spcPts val="900"/>
              </a:spcBef>
              <a:spcAft>
                <a:spcPts val="0"/>
              </a:spcAft>
              <a:buClr>
                <a:srgbClr val="000000"/>
              </a:buClr>
              <a:buSzPts val="1400"/>
              <a:buFont typeface="Arial"/>
              <a:buChar char="•"/>
            </a:pPr>
            <a:r>
              <a:rPr lang="fr" sz="1400" b="0" i="0" u="none" strike="noStrike" cap="none">
                <a:solidFill>
                  <a:schemeClr val="dk1"/>
                </a:solidFill>
                <a:latin typeface="Calibri"/>
                <a:ea typeface="Calibri"/>
                <a:cs typeface="Calibri"/>
                <a:sym typeface="Calibri"/>
              </a:rPr>
              <a:t>Pour le mineur en situation de handicap ou particulièrement vulnérable, il peut être accompagné par un professionnel de santé ou par un représentant d’une association, ou exceptionnellement par un tiers de confiance sur autorisation par l’Ofpra. Ces accompagnants ne sont pas autorisés à intervenir durant l’entretien (</a:t>
            </a:r>
            <a:r>
              <a:rPr lang="fr" sz="1400" b="1"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vulnérabilité@ofpra.gouv.fr</a:t>
            </a:r>
            <a:r>
              <a:rPr lang="fr"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342900" marR="0" lvl="0" indent="0" algn="l" rtl="0">
              <a:lnSpc>
                <a:spcPct val="100000"/>
              </a:lnSpc>
              <a:spcBef>
                <a:spcPts val="900"/>
              </a:spcBef>
              <a:spcAft>
                <a:spcPts val="0"/>
              </a:spcAft>
              <a:buClr>
                <a:srgbClr val="000000"/>
              </a:buClr>
              <a:buSzPts val="1400"/>
              <a:buFont typeface="Arial"/>
              <a:buNone/>
            </a:pPr>
            <a:endParaRPr sz="1000" b="0" i="0" u="none" strike="noStrike" cap="none">
              <a:solidFill>
                <a:srgbClr val="4372C3"/>
              </a:solidFill>
              <a:latin typeface="Calibri"/>
              <a:ea typeface="Calibri"/>
              <a:cs typeface="Calibri"/>
              <a:sym typeface="Calibri"/>
            </a:endParaRPr>
          </a:p>
          <a:p>
            <a:pPr marL="177800" marR="0" lvl="0" indent="-177800" algn="just" rtl="0">
              <a:lnSpc>
                <a:spcPct val="100000"/>
              </a:lnSpc>
              <a:spcBef>
                <a:spcPts val="900"/>
              </a:spcBef>
              <a:spcAft>
                <a:spcPts val="0"/>
              </a:spcAft>
              <a:buClr>
                <a:srgbClr val="4372C3"/>
              </a:buClr>
              <a:buSzPts val="1400"/>
              <a:buFont typeface="Arial"/>
              <a:buChar char="•"/>
            </a:pPr>
            <a:r>
              <a:rPr lang="fr" sz="1400" b="1" i="0" u="none" strike="noStrike" cap="none">
                <a:solidFill>
                  <a:srgbClr val="4372C3"/>
                </a:solidFill>
                <a:latin typeface="Calibri"/>
                <a:ea typeface="Calibri"/>
                <a:cs typeface="Calibri"/>
                <a:sym typeface="Calibri"/>
              </a:rPr>
              <a:t>Toutes les personnes présentes lors de l’entretien sont tenues à la confidentialité. Aucune information détenue par l’Ofpra n’est transmise aux autorités du pays d’origine.</a:t>
            </a:r>
            <a:endParaRPr sz="1400" b="0" i="0" u="none" strike="noStrike" cap="none">
              <a:solidFill>
                <a:srgbClr val="4372C3"/>
              </a:solidFill>
              <a:latin typeface="Calibri"/>
              <a:ea typeface="Calibri"/>
              <a:cs typeface="Calibri"/>
              <a:sym typeface="Calibri"/>
            </a:endParaRPr>
          </a:p>
        </p:txBody>
      </p:sp>
      <p:pic>
        <p:nvPicPr>
          <p:cNvPr id="466" name="Google Shape;466;g325b501c3db_0_640"/>
          <p:cNvPicPr preferRelativeResize="0"/>
          <p:nvPr/>
        </p:nvPicPr>
        <p:blipFill rotWithShape="1">
          <a:blip r:embed="rId4">
            <a:alphaModFix/>
          </a:blip>
          <a:srcRect b="12929"/>
          <a:stretch/>
        </p:blipFill>
        <p:spPr>
          <a:xfrm rot="-1958400">
            <a:off x="6053945" y="333943"/>
            <a:ext cx="1277225" cy="1111559"/>
          </a:xfrm>
          <a:prstGeom prst="rect">
            <a:avLst/>
          </a:prstGeom>
          <a:noFill/>
          <a:ln>
            <a:noFill/>
          </a:ln>
        </p:spPr>
      </p:pic>
      <p:pic>
        <p:nvPicPr>
          <p:cNvPr id="467" name="Google Shape;467;g325b501c3db_0_640" descr="Une image contenant dessin&#10;&#10;Description générée automatiquement"/>
          <p:cNvPicPr preferRelativeResize="0"/>
          <p:nvPr/>
        </p:nvPicPr>
        <p:blipFill rotWithShape="1">
          <a:blip r:embed="rId5">
            <a:alphaModFix/>
          </a:blip>
          <a:srcRect/>
          <a:stretch/>
        </p:blipFill>
        <p:spPr>
          <a:xfrm>
            <a:off x="7783258" y="65154"/>
            <a:ext cx="1300868" cy="529546"/>
          </a:xfrm>
          <a:prstGeom prst="rect">
            <a:avLst/>
          </a:prstGeom>
          <a:noFill/>
          <a:ln>
            <a:noFill/>
          </a:ln>
        </p:spPr>
      </p:pic>
      <p:sp>
        <p:nvSpPr>
          <p:cNvPr id="468" name="Google Shape;468;g325b501c3db_0_640"/>
          <p:cNvSpPr txBox="1"/>
          <p:nvPr/>
        </p:nvSpPr>
        <p:spPr>
          <a:xfrm>
            <a:off x="628550" y="708883"/>
            <a:ext cx="7390800" cy="400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fr" sz="2000" b="1" i="0" strike="noStrike" cap="none">
                <a:solidFill>
                  <a:srgbClr val="002060"/>
                </a:solidFill>
                <a:latin typeface="Calibri"/>
                <a:ea typeface="Calibri"/>
                <a:cs typeface="Calibri"/>
                <a:sym typeface="Calibri"/>
              </a:rPr>
              <a:t>2. La procédure devant l’OFPRA :</a:t>
            </a:r>
            <a:endParaRPr sz="800" b="1" i="0" strike="noStrike" cap="none">
              <a:solidFill>
                <a:srgbClr val="00206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325b501c3db_0_653"/>
          <p:cNvSpPr/>
          <p:nvPr/>
        </p:nvSpPr>
        <p:spPr>
          <a:xfrm>
            <a:off x="-669700" y="1124890"/>
            <a:ext cx="6871050" cy="386950"/>
          </a:xfrm>
          <a:prstGeom prst="flowChartProcess">
            <a:avLst/>
          </a:prstGeom>
          <a:noFill/>
          <a:ln>
            <a:noFill/>
          </a:ln>
        </p:spPr>
        <p:txBody>
          <a:bodyPr spcFirstLastPara="1" wrap="square" lIns="67500" tIns="33750" rIns="67500" bIns="337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fr" sz="2000" b="0" i="0" u="none" strike="noStrike" cap="none">
                <a:solidFill>
                  <a:srgbClr val="003FBC"/>
                </a:solidFill>
                <a:latin typeface="Calibri"/>
                <a:ea typeface="Calibri"/>
                <a:cs typeface="Calibri"/>
                <a:sym typeface="Calibri"/>
              </a:rPr>
              <a:t>L’instruction à l’issue de l’entretien </a:t>
            </a:r>
            <a:endParaRPr sz="2000" b="0" i="0" u="none" strike="noStrike" cap="none">
              <a:solidFill>
                <a:srgbClr val="003FBC"/>
              </a:solidFill>
              <a:latin typeface="Calibri"/>
              <a:ea typeface="Calibri"/>
              <a:cs typeface="Calibri"/>
              <a:sym typeface="Calibri"/>
            </a:endParaRPr>
          </a:p>
        </p:txBody>
      </p:sp>
      <p:sp>
        <p:nvSpPr>
          <p:cNvPr id="475" name="Google Shape;475;g325b501c3db_0_653"/>
          <p:cNvSpPr txBox="1"/>
          <p:nvPr/>
        </p:nvSpPr>
        <p:spPr>
          <a:xfrm>
            <a:off x="391850" y="1358372"/>
            <a:ext cx="8061600" cy="4081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44546A"/>
              </a:solidFill>
              <a:latin typeface="Calibri"/>
              <a:ea typeface="Calibri"/>
              <a:cs typeface="Calibri"/>
              <a:sym typeface="Calibri"/>
            </a:endParaRPr>
          </a:p>
          <a:p>
            <a:pPr marL="0" marR="0" lvl="0" indent="0" algn="just" rtl="0">
              <a:lnSpc>
                <a:spcPct val="100000"/>
              </a:lnSpc>
              <a:spcBef>
                <a:spcPts val="500"/>
              </a:spcBef>
              <a:spcAft>
                <a:spcPts val="0"/>
              </a:spcAft>
              <a:buClr>
                <a:srgbClr val="000000"/>
              </a:buClr>
              <a:buSzPts val="1400"/>
              <a:buFont typeface="Arial"/>
              <a:buNone/>
            </a:pPr>
            <a:endParaRPr sz="1050" b="0" i="0" u="none" strike="noStrike" cap="none">
              <a:solidFill>
                <a:schemeClr val="dk1"/>
              </a:solidFill>
              <a:latin typeface="Calibri"/>
              <a:ea typeface="Calibri"/>
              <a:cs typeface="Calibri"/>
              <a:sym typeface="Calibri"/>
            </a:endParaRPr>
          </a:p>
          <a:p>
            <a:pPr marL="177800" marR="0" lvl="0" indent="-177800" algn="just" rtl="0">
              <a:lnSpc>
                <a:spcPct val="100000"/>
              </a:lnSpc>
              <a:spcBef>
                <a:spcPts val="500"/>
              </a:spcBef>
              <a:spcAft>
                <a:spcPts val="0"/>
              </a:spcAft>
              <a:buClr>
                <a:srgbClr val="44546A"/>
              </a:buClr>
              <a:buSzPts val="1400"/>
              <a:buFont typeface="Arial"/>
              <a:buChar char="•"/>
            </a:pPr>
            <a:r>
              <a:rPr lang="fr" sz="1400" b="0" i="0" u="none" strike="noStrike" cap="none">
                <a:solidFill>
                  <a:schemeClr val="dk1"/>
                </a:solidFill>
                <a:latin typeface="Calibri"/>
                <a:ea typeface="Calibri"/>
                <a:cs typeface="Calibri"/>
                <a:sym typeface="Calibri"/>
              </a:rPr>
              <a:t>A l’issue de l’entretien, l’officier de protection se prononce</a:t>
            </a:r>
            <a:r>
              <a:rPr lang="fr" sz="1300" b="0" i="0" u="none" strike="noStrike" cap="none">
                <a:solidFill>
                  <a:schemeClr val="dk1"/>
                </a:solidFill>
                <a:latin typeface="Calibri"/>
                <a:ea typeface="Calibri"/>
                <a:cs typeface="Calibri"/>
                <a:sym typeface="Calibri"/>
              </a:rPr>
              <a:t> sur :</a:t>
            </a:r>
            <a:endParaRPr sz="1100" b="0" i="0" u="none" strike="noStrike" cap="none">
              <a:solidFill>
                <a:schemeClr val="dk1"/>
              </a:solidFill>
              <a:latin typeface="Arial"/>
              <a:ea typeface="Arial"/>
              <a:cs typeface="Arial"/>
              <a:sym typeface="Arial"/>
            </a:endParaRPr>
          </a:p>
          <a:p>
            <a:pPr marL="520700" marR="0" lvl="1" indent="-190500" algn="just" rtl="0">
              <a:lnSpc>
                <a:spcPct val="100000"/>
              </a:lnSpc>
              <a:spcBef>
                <a:spcPts val="500"/>
              </a:spcBef>
              <a:spcAft>
                <a:spcPts val="0"/>
              </a:spcAft>
              <a:buClr>
                <a:srgbClr val="44546A"/>
              </a:buClr>
              <a:buSzPts val="1400"/>
              <a:buFont typeface="Arial"/>
              <a:buChar char="•"/>
            </a:pPr>
            <a:r>
              <a:rPr lang="fr" sz="1400" b="0" i="0" u="none" strike="noStrike" cap="none">
                <a:solidFill>
                  <a:schemeClr val="dk1"/>
                </a:solidFill>
                <a:latin typeface="Calibri"/>
                <a:ea typeface="Calibri"/>
                <a:cs typeface="Calibri"/>
                <a:sym typeface="Calibri"/>
              </a:rPr>
              <a:t> la crédibilité interne et externe des déclarations  du mineur sur son parcours, les raisons de son départ du pays, les menaces ou persécutions qu’il a pu subir et sur ses craintes en cas de retour dans son pays</a:t>
            </a:r>
            <a:endParaRPr sz="1400" b="0" i="0" u="none" strike="noStrike" cap="none">
              <a:solidFill>
                <a:schemeClr val="dk1"/>
              </a:solidFill>
              <a:latin typeface="Arial"/>
              <a:ea typeface="Arial"/>
              <a:cs typeface="Arial"/>
              <a:sym typeface="Arial"/>
            </a:endParaRPr>
          </a:p>
          <a:p>
            <a:pPr marL="520700" marR="0" lvl="1" indent="-190500" algn="just" rtl="0">
              <a:lnSpc>
                <a:spcPct val="100000"/>
              </a:lnSpc>
              <a:spcBef>
                <a:spcPts val="500"/>
              </a:spcBef>
              <a:spcAft>
                <a:spcPts val="0"/>
              </a:spcAft>
              <a:buClr>
                <a:srgbClr val="44546A"/>
              </a:buClr>
              <a:buSzPts val="1400"/>
              <a:buFont typeface="Arial"/>
              <a:buChar char="•"/>
            </a:pPr>
            <a:r>
              <a:rPr lang="fr" sz="1400" b="0" i="0" u="none" strike="noStrike" cap="none">
                <a:solidFill>
                  <a:schemeClr val="dk1"/>
                </a:solidFill>
                <a:latin typeface="Calibri"/>
                <a:ea typeface="Calibri"/>
                <a:cs typeface="Calibri"/>
                <a:sym typeface="Calibri"/>
              </a:rPr>
              <a:t>les conséquences à tirer des pièces éventuellement versées au dossier</a:t>
            </a:r>
            <a:endParaRPr sz="1400" b="0" i="0" u="none" strike="noStrike" cap="none">
              <a:solidFill>
                <a:schemeClr val="dk1"/>
              </a:solidFill>
              <a:latin typeface="Arial"/>
              <a:ea typeface="Arial"/>
              <a:cs typeface="Arial"/>
              <a:sym typeface="Arial"/>
            </a:endParaRPr>
          </a:p>
          <a:p>
            <a:pPr marL="520700" marR="0" lvl="1" indent="-190500" algn="just" rtl="0">
              <a:lnSpc>
                <a:spcPct val="100000"/>
              </a:lnSpc>
              <a:spcBef>
                <a:spcPts val="500"/>
              </a:spcBef>
              <a:spcAft>
                <a:spcPts val="0"/>
              </a:spcAft>
              <a:buClr>
                <a:srgbClr val="44546A"/>
              </a:buClr>
              <a:buSzPts val="1400"/>
              <a:buFont typeface="Arial"/>
              <a:buChar char="•"/>
            </a:pPr>
            <a:r>
              <a:rPr lang="fr" sz="1400" b="0" i="0" u="none" strike="noStrike" cap="none">
                <a:solidFill>
                  <a:schemeClr val="dk1"/>
                </a:solidFill>
                <a:latin typeface="Calibri"/>
                <a:ea typeface="Calibri"/>
                <a:cs typeface="Calibri"/>
                <a:sym typeface="Calibri"/>
              </a:rPr>
              <a:t>la qualification juridique des faits invoqués afin de préparer une décision.</a:t>
            </a:r>
            <a:endParaRPr sz="1400" b="0" i="0" u="none" strike="noStrike" cap="none">
              <a:solidFill>
                <a:schemeClr val="dk1"/>
              </a:solidFill>
              <a:latin typeface="Arial"/>
              <a:ea typeface="Arial"/>
              <a:cs typeface="Arial"/>
              <a:sym typeface="Arial"/>
            </a:endParaRPr>
          </a:p>
          <a:p>
            <a:pPr marL="342900" marR="0" lvl="0" indent="0" algn="just" rtl="0">
              <a:lnSpc>
                <a:spcPct val="100000"/>
              </a:lnSpc>
              <a:spcBef>
                <a:spcPts val="5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177800" marR="0" lvl="0" indent="-177800" algn="just" rtl="0">
              <a:lnSpc>
                <a:spcPct val="100000"/>
              </a:lnSpc>
              <a:spcBef>
                <a:spcPts val="500"/>
              </a:spcBef>
              <a:spcAft>
                <a:spcPts val="0"/>
              </a:spcAft>
              <a:buClr>
                <a:srgbClr val="44546A"/>
              </a:buClr>
              <a:buSzPts val="1400"/>
              <a:buFont typeface="Arial"/>
              <a:buChar char="•"/>
            </a:pPr>
            <a:r>
              <a:rPr lang="fr" sz="1400" b="0" i="0" u="none" strike="noStrike" cap="none">
                <a:solidFill>
                  <a:schemeClr val="dk1"/>
                </a:solidFill>
                <a:latin typeface="Calibri"/>
                <a:ea typeface="Calibri"/>
                <a:cs typeface="Calibri"/>
                <a:sym typeface="Calibri"/>
              </a:rPr>
              <a:t>La décision de l’Ofpra est </a:t>
            </a:r>
            <a:r>
              <a:rPr lang="fr" sz="1400" b="1" i="0" u="none" strike="noStrike" cap="none">
                <a:solidFill>
                  <a:srgbClr val="003FBC"/>
                </a:solidFill>
                <a:latin typeface="Calibri"/>
                <a:ea typeface="Calibri"/>
                <a:cs typeface="Calibri"/>
                <a:sym typeface="Calibri"/>
              </a:rPr>
              <a:t>notifiée au représentant légal du MNA </a:t>
            </a:r>
            <a:r>
              <a:rPr lang="fr" sz="1400" b="0" i="0" u="none" strike="noStrike" cap="none">
                <a:solidFill>
                  <a:schemeClr val="dk1"/>
                </a:solidFill>
                <a:latin typeface="Calibri"/>
                <a:ea typeface="Calibri"/>
                <a:cs typeface="Calibri"/>
                <a:sym typeface="Calibri"/>
              </a:rPr>
              <a:t>(sauf s’il est devenu majeur entre temps) et une copie est adressée au mineur.  Ils sont en outre avertis par SMS/mail.</a:t>
            </a:r>
            <a:endParaRPr/>
          </a:p>
          <a:p>
            <a:pPr marL="177800" marR="0" lvl="0" indent="-88900" algn="just" rtl="0">
              <a:lnSpc>
                <a:spcPct val="100000"/>
              </a:lnSpc>
              <a:spcBef>
                <a:spcPts val="500"/>
              </a:spcBef>
              <a:spcAft>
                <a:spcPts val="0"/>
              </a:spcAft>
              <a:buClr>
                <a:srgbClr val="44546A"/>
              </a:buClr>
              <a:buSzPts val="1400"/>
              <a:buFont typeface="Arial"/>
              <a:buNone/>
            </a:pPr>
            <a:endParaRPr sz="1100" b="0" i="0" u="none" strike="noStrike" cap="none">
              <a:solidFill>
                <a:schemeClr val="dk1"/>
              </a:solidFill>
              <a:latin typeface="Arial"/>
              <a:ea typeface="Arial"/>
              <a:cs typeface="Arial"/>
              <a:sym typeface="Arial"/>
            </a:endParaRPr>
          </a:p>
          <a:p>
            <a:pPr marL="177800" marR="0" lvl="0" indent="-177800" algn="just" rtl="0">
              <a:lnSpc>
                <a:spcPct val="100000"/>
              </a:lnSpc>
              <a:spcBef>
                <a:spcPts val="500"/>
              </a:spcBef>
              <a:spcAft>
                <a:spcPts val="0"/>
              </a:spcAft>
              <a:buClr>
                <a:srgbClr val="44546A"/>
              </a:buClr>
              <a:buSzPts val="1400"/>
              <a:buFont typeface="Arial"/>
              <a:buChar char="•"/>
            </a:pPr>
            <a:r>
              <a:rPr lang="fr" sz="1400" b="0" i="0" u="none" strike="noStrike" cap="none">
                <a:solidFill>
                  <a:schemeClr val="dk1"/>
                </a:solidFill>
                <a:latin typeface="Calibri"/>
                <a:ea typeface="Calibri"/>
                <a:cs typeface="Calibri"/>
                <a:sym typeface="Calibri"/>
              </a:rPr>
              <a:t>Sauf nécessités de l’instruction, </a:t>
            </a:r>
            <a:r>
              <a:rPr lang="fr" sz="1400" b="1" i="0" u="none" strike="noStrike" cap="none">
                <a:solidFill>
                  <a:srgbClr val="003FBC"/>
                </a:solidFill>
                <a:latin typeface="Calibri"/>
                <a:ea typeface="Calibri"/>
                <a:cs typeface="Calibri"/>
                <a:sym typeface="Calibri"/>
              </a:rPr>
              <a:t>la décision intervient immédiatement après l’entretien.</a:t>
            </a:r>
            <a:endParaRPr sz="1400" b="0" i="0" u="none" strike="noStrike" cap="none">
              <a:solidFill>
                <a:srgbClr val="003FBC"/>
              </a:solidFill>
              <a:latin typeface="Calibri"/>
              <a:ea typeface="Calibri"/>
              <a:cs typeface="Calibri"/>
              <a:sym typeface="Calibri"/>
            </a:endParaRPr>
          </a:p>
        </p:txBody>
      </p:sp>
      <p:pic>
        <p:nvPicPr>
          <p:cNvPr id="476" name="Google Shape;476;g325b501c3db_0_653" descr="Une image contenant dessin&#10;&#10;Description générée automatiquement"/>
          <p:cNvPicPr preferRelativeResize="0"/>
          <p:nvPr/>
        </p:nvPicPr>
        <p:blipFill rotWithShape="1">
          <a:blip r:embed="rId3">
            <a:alphaModFix/>
          </a:blip>
          <a:srcRect/>
          <a:stretch/>
        </p:blipFill>
        <p:spPr>
          <a:xfrm>
            <a:off x="7783258" y="65154"/>
            <a:ext cx="1300868" cy="529546"/>
          </a:xfrm>
          <a:prstGeom prst="rect">
            <a:avLst/>
          </a:prstGeom>
          <a:noFill/>
          <a:ln>
            <a:noFill/>
          </a:ln>
        </p:spPr>
      </p:pic>
      <p:sp>
        <p:nvSpPr>
          <p:cNvPr id="477" name="Google Shape;477;g325b501c3db_0_653"/>
          <p:cNvSpPr txBox="1"/>
          <p:nvPr/>
        </p:nvSpPr>
        <p:spPr>
          <a:xfrm>
            <a:off x="564155" y="670783"/>
            <a:ext cx="7390800" cy="4002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fr" sz="2000" b="1" i="0" strike="noStrike" cap="none">
                <a:solidFill>
                  <a:srgbClr val="002060"/>
                </a:solidFill>
                <a:latin typeface="Calibri"/>
                <a:ea typeface="Calibri"/>
                <a:cs typeface="Calibri"/>
                <a:sym typeface="Calibri"/>
              </a:rPr>
              <a:t>2. La procédure devant l’OFPRA :</a:t>
            </a:r>
            <a:endParaRPr sz="800" b="1" i="0" strike="noStrike" cap="none">
              <a:solidFill>
                <a:srgbClr val="00206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325b501c3db_0_665"/>
          <p:cNvSpPr/>
          <p:nvPr/>
        </p:nvSpPr>
        <p:spPr>
          <a:xfrm>
            <a:off x="285708" y="1744974"/>
            <a:ext cx="5486100" cy="4182600"/>
          </a:xfrm>
          <a:prstGeom prst="rect">
            <a:avLst/>
          </a:prstGeom>
          <a:noFill/>
          <a:ln>
            <a:noFill/>
          </a:ln>
        </p:spPr>
        <p:txBody>
          <a:bodyPr spcFirstLastPara="1" wrap="square" lIns="67500" tIns="33750" rIns="67500" bIns="33750" anchor="t" anchorCtr="0">
            <a:noAutofit/>
          </a:bodyPr>
          <a:lstStyle/>
          <a:p>
            <a:pPr marL="215900" marR="0" lvl="0" indent="-215900" algn="just" rtl="0">
              <a:lnSpc>
                <a:spcPct val="100000"/>
              </a:lnSpc>
              <a:spcBef>
                <a:spcPts val="0"/>
              </a:spcBef>
              <a:spcAft>
                <a:spcPts val="0"/>
              </a:spcAft>
              <a:buClr>
                <a:srgbClr val="000000"/>
              </a:buClr>
              <a:buSzPts val="1400"/>
              <a:buFont typeface="Arial"/>
              <a:buChar char="•"/>
            </a:pPr>
            <a:r>
              <a:rPr lang="fr" sz="1400" b="1" i="0" u="none" strike="noStrike" cap="none">
                <a:solidFill>
                  <a:srgbClr val="013FBC"/>
                </a:solidFill>
                <a:latin typeface="Calibri"/>
                <a:ea typeface="Calibri"/>
                <a:cs typeface="Calibri"/>
                <a:sym typeface="Calibri"/>
              </a:rPr>
              <a:t>La Cour nationale du droit d’asile</a:t>
            </a:r>
            <a:r>
              <a:rPr lang="fr" sz="1400" b="0" i="0" u="none" strike="noStrike" cap="none">
                <a:solidFill>
                  <a:srgbClr val="000000"/>
                </a:solidFill>
                <a:latin typeface="Calibri"/>
                <a:ea typeface="Calibri"/>
                <a:cs typeface="Calibri"/>
                <a:sym typeface="Calibri"/>
              </a:rPr>
              <a:t> est la juridiction administrative compétente dans l’étude des recours déposés contre les décisions de rejet de l’Ofpra.</a:t>
            </a:r>
            <a:endParaRPr/>
          </a:p>
          <a:p>
            <a:pPr marL="215900" marR="0" lvl="0" indent="-12700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15900" marR="0" lvl="0" indent="-215900" algn="just" rtl="0">
              <a:lnSpc>
                <a:spcPct val="100000"/>
              </a:lnSpc>
              <a:spcBef>
                <a:spcPts val="0"/>
              </a:spcBef>
              <a:spcAft>
                <a:spcPts val="0"/>
              </a:spcAft>
              <a:buClr>
                <a:srgbClr val="000000"/>
              </a:buClr>
              <a:buSzPts val="1400"/>
              <a:buFont typeface="Arial"/>
              <a:buChar char="•"/>
            </a:pPr>
            <a:r>
              <a:rPr lang="fr" sz="1400" b="1" i="0" u="none" strike="noStrike" cap="none">
                <a:solidFill>
                  <a:srgbClr val="013FBC"/>
                </a:solidFill>
                <a:latin typeface="Calibri"/>
                <a:ea typeface="Calibri"/>
                <a:cs typeface="Calibri"/>
                <a:sym typeface="Calibri"/>
              </a:rPr>
              <a:t>Délai</a:t>
            </a:r>
            <a:r>
              <a:rPr lang="fr" sz="1400" b="0" i="0" u="none" strike="noStrike" cap="none">
                <a:solidFill>
                  <a:srgbClr val="0079C2"/>
                </a:solidFill>
                <a:latin typeface="Calibri"/>
                <a:ea typeface="Calibri"/>
                <a:cs typeface="Calibri"/>
                <a:sym typeface="Calibri"/>
              </a:rPr>
              <a:t> </a:t>
            </a:r>
            <a:r>
              <a:rPr lang="fr" sz="1400" b="0" i="0" u="none" strike="noStrike" cap="none">
                <a:solidFill>
                  <a:srgbClr val="000000"/>
                </a:solidFill>
                <a:latin typeface="Calibri"/>
                <a:ea typeface="Calibri"/>
                <a:cs typeface="Calibri"/>
                <a:sym typeface="Calibri"/>
              </a:rPr>
              <a:t>: Le représentant légal du MNA dispose de </a:t>
            </a:r>
            <a:r>
              <a:rPr lang="fr" sz="1400" b="1" i="0" u="none" strike="noStrike" cap="none">
                <a:solidFill>
                  <a:srgbClr val="000000"/>
                </a:solidFill>
                <a:latin typeface="Calibri"/>
                <a:ea typeface="Calibri"/>
                <a:cs typeface="Calibri"/>
                <a:sym typeface="Calibri"/>
              </a:rPr>
              <a:t>30 jours</a:t>
            </a:r>
            <a:r>
              <a:rPr lang="fr" sz="1400" b="0" i="0" u="none" strike="noStrike" cap="none">
                <a:solidFill>
                  <a:srgbClr val="0079C2"/>
                </a:solidFill>
                <a:latin typeface="Calibri"/>
                <a:ea typeface="Calibri"/>
                <a:cs typeface="Calibri"/>
                <a:sym typeface="Calibri"/>
              </a:rPr>
              <a:t>, </a:t>
            </a:r>
            <a:r>
              <a:rPr lang="fr" sz="1400" b="0" i="0" u="none" strike="noStrike" cap="none">
                <a:solidFill>
                  <a:srgbClr val="000000"/>
                </a:solidFill>
                <a:latin typeface="Calibri"/>
                <a:ea typeface="Calibri"/>
                <a:cs typeface="Calibri"/>
                <a:sym typeface="Calibri"/>
              </a:rPr>
              <a:t>à compter de la date de notification, pour introduire un recours devant la CNDA. </a:t>
            </a:r>
            <a:endParaRPr sz="1400" b="0" i="0" u="none" strike="noStrike" cap="none">
              <a:solidFill>
                <a:srgbClr val="000000"/>
              </a:solidFill>
              <a:latin typeface="Calibri"/>
              <a:ea typeface="Calibri"/>
              <a:cs typeface="Calibri"/>
              <a:sym typeface="Calibri"/>
            </a:endParaRPr>
          </a:p>
          <a:p>
            <a:pPr marL="215900" marR="0" lvl="0" indent="-1270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215900" marR="0" lvl="0" indent="-215900" algn="just" rtl="0">
              <a:lnSpc>
                <a:spcPct val="100000"/>
              </a:lnSpc>
              <a:spcBef>
                <a:spcPts val="0"/>
              </a:spcBef>
              <a:spcAft>
                <a:spcPts val="0"/>
              </a:spcAft>
              <a:buClr>
                <a:srgbClr val="000000"/>
              </a:buClr>
              <a:buSzPts val="1400"/>
              <a:buFont typeface="Arial"/>
              <a:buChar char="•"/>
            </a:pPr>
            <a:r>
              <a:rPr lang="fr" sz="1400" b="0" i="0" u="none" strike="noStrike" cap="none">
                <a:solidFill>
                  <a:srgbClr val="000000"/>
                </a:solidFill>
                <a:latin typeface="Calibri"/>
                <a:ea typeface="Calibri"/>
                <a:cs typeface="Calibri"/>
                <a:sym typeface="Calibri"/>
              </a:rPr>
              <a:t>La Cour nationale du droit d'asile statue en formation collégiale dans un délai de </a:t>
            </a:r>
            <a:r>
              <a:rPr lang="fr" sz="1400" b="1" i="0" u="none" strike="noStrike" cap="none">
                <a:solidFill>
                  <a:srgbClr val="013FBC"/>
                </a:solidFill>
                <a:latin typeface="Calibri"/>
                <a:ea typeface="Calibri"/>
                <a:cs typeface="Calibri"/>
                <a:sym typeface="Calibri"/>
              </a:rPr>
              <a:t>cinq mois </a:t>
            </a:r>
            <a:r>
              <a:rPr lang="fr" sz="1400" b="0" i="0" u="none" strike="noStrike" cap="none">
                <a:solidFill>
                  <a:srgbClr val="000000"/>
                </a:solidFill>
                <a:latin typeface="Calibri"/>
                <a:ea typeface="Calibri"/>
                <a:cs typeface="Calibri"/>
                <a:sym typeface="Calibri"/>
              </a:rPr>
              <a:t>à compter de sa saisine </a:t>
            </a:r>
            <a:r>
              <a:rPr lang="fr" sz="1400" b="0" i="1" u="none" strike="noStrike" cap="none">
                <a:solidFill>
                  <a:srgbClr val="000000"/>
                </a:solidFill>
                <a:latin typeface="Calibri"/>
                <a:ea typeface="Calibri"/>
                <a:cs typeface="Calibri"/>
                <a:sym typeface="Calibri"/>
              </a:rPr>
              <a:t>(</a:t>
            </a:r>
            <a:r>
              <a:rPr lang="fr" sz="1400" b="1" i="1" u="none" strike="noStrike" cap="none">
                <a:solidFill>
                  <a:srgbClr val="660066"/>
                </a:solidFill>
                <a:latin typeface="Calibri"/>
                <a:ea typeface="Calibri"/>
                <a:cs typeface="Calibri"/>
                <a:sym typeface="Calibri"/>
              </a:rPr>
              <a:t>art. L. 532-6 Ceseda</a:t>
            </a:r>
            <a:r>
              <a:rPr lang="fr" sz="1400" b="0" i="1" u="none" strike="noStrike" cap="none">
                <a:solidFill>
                  <a:srgbClr val="000000"/>
                </a:solidFill>
                <a:latin typeface="Calibri"/>
                <a:ea typeface="Calibri"/>
                <a:cs typeface="Calibri"/>
                <a:sym typeface="Calibri"/>
              </a:rPr>
              <a:t>) </a:t>
            </a:r>
            <a:r>
              <a:rPr lang="fr" sz="1400" b="0" i="0" u="none" strike="noStrike" cap="none">
                <a:solidFill>
                  <a:srgbClr val="000000"/>
                </a:solidFill>
                <a:latin typeface="Calibri"/>
                <a:ea typeface="Calibri"/>
                <a:cs typeface="Calibri"/>
                <a:sym typeface="Calibri"/>
              </a:rPr>
              <a:t>ou par juge unique dans un délai de </a:t>
            </a:r>
            <a:r>
              <a:rPr lang="fr" sz="1400" b="1" i="0" u="none" strike="noStrike" cap="none">
                <a:solidFill>
                  <a:srgbClr val="013FBC"/>
                </a:solidFill>
                <a:latin typeface="Calibri"/>
                <a:ea typeface="Calibri"/>
                <a:cs typeface="Calibri"/>
                <a:sym typeface="Calibri"/>
              </a:rPr>
              <a:t>cinq semaines </a:t>
            </a:r>
            <a:r>
              <a:rPr lang="fr" sz="1400" b="0" i="0" u="none" strike="noStrike" cap="none">
                <a:solidFill>
                  <a:srgbClr val="000000"/>
                </a:solidFill>
                <a:latin typeface="Calibri"/>
                <a:ea typeface="Calibri"/>
                <a:cs typeface="Calibri"/>
                <a:sym typeface="Calibri"/>
              </a:rPr>
              <a:t>(procédure accélérée/irrecevabilité).</a:t>
            </a:r>
            <a:endParaRPr sz="1400" b="0" i="0" u="none" strike="noStrike" cap="none">
              <a:solidFill>
                <a:srgbClr val="000000"/>
              </a:solidFill>
              <a:latin typeface="Calibri"/>
              <a:ea typeface="Calibri"/>
              <a:cs typeface="Calibri"/>
              <a:sym typeface="Calibri"/>
            </a:endParaRPr>
          </a:p>
          <a:p>
            <a:pPr marL="215900" marR="0" lvl="0" indent="-1270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84" name="Google Shape;484;g325b501c3db_0_665"/>
          <p:cNvSpPr/>
          <p:nvPr/>
        </p:nvSpPr>
        <p:spPr>
          <a:xfrm>
            <a:off x="598563" y="852476"/>
            <a:ext cx="5306958" cy="386953"/>
          </a:xfrm>
          <a:prstGeom prst="flowChartProcess">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 sz="2000" b="1" i="0" strike="noStrike" cap="none">
                <a:solidFill>
                  <a:srgbClr val="002060"/>
                </a:solidFill>
                <a:latin typeface="Calibri"/>
                <a:ea typeface="Calibri"/>
                <a:cs typeface="Calibri"/>
                <a:sym typeface="Calibri"/>
              </a:rPr>
              <a:t>3. Le recours devant la CNDA</a:t>
            </a:r>
            <a:endParaRPr sz="1800" b="1" i="0" strike="noStrike" cap="none">
              <a:solidFill>
                <a:srgbClr val="002060"/>
              </a:solidFill>
              <a:latin typeface="Calibri"/>
              <a:ea typeface="Calibri"/>
              <a:cs typeface="Calibri"/>
              <a:sym typeface="Calibri"/>
            </a:endParaRPr>
          </a:p>
        </p:txBody>
      </p:sp>
      <p:pic>
        <p:nvPicPr>
          <p:cNvPr id="485" name="Google Shape;485;g325b501c3db_0_665"/>
          <p:cNvPicPr preferRelativeResize="0"/>
          <p:nvPr/>
        </p:nvPicPr>
        <p:blipFill rotWithShape="1">
          <a:blip r:embed="rId3">
            <a:alphaModFix/>
          </a:blip>
          <a:srcRect/>
          <a:stretch/>
        </p:blipFill>
        <p:spPr>
          <a:xfrm>
            <a:off x="6313395" y="1617464"/>
            <a:ext cx="2352675" cy="1908572"/>
          </a:xfrm>
          <a:prstGeom prst="rect">
            <a:avLst/>
          </a:prstGeom>
          <a:noFill/>
          <a:ln>
            <a:noFill/>
          </a:ln>
        </p:spPr>
      </p:pic>
      <p:sp>
        <p:nvSpPr>
          <p:cNvPr id="486" name="Google Shape;486;g325b501c3db_0_665"/>
          <p:cNvSpPr txBox="1"/>
          <p:nvPr/>
        </p:nvSpPr>
        <p:spPr>
          <a:xfrm>
            <a:off x="6874150" y="4102400"/>
            <a:ext cx="7138800" cy="83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7" name="Google Shape;487;g325b501c3db_0_665" descr="Une image contenant dessin&#10;&#10;Description générée automatiquement"/>
          <p:cNvPicPr preferRelativeResize="0"/>
          <p:nvPr/>
        </p:nvPicPr>
        <p:blipFill rotWithShape="1">
          <a:blip r:embed="rId4">
            <a:alphaModFix/>
          </a:blip>
          <a:srcRect/>
          <a:stretch/>
        </p:blipFill>
        <p:spPr>
          <a:xfrm>
            <a:off x="7797096" y="45626"/>
            <a:ext cx="1300868" cy="4839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556F9"/>
        </a:solidFill>
        <a:effectLst/>
      </p:bgPr>
    </p:bg>
    <p:spTree>
      <p:nvGrpSpPr>
        <p:cNvPr id="1" name="Shape 207"/>
        <p:cNvGrpSpPr/>
        <p:nvPr/>
      </p:nvGrpSpPr>
      <p:grpSpPr>
        <a:xfrm>
          <a:off x="0" y="0"/>
          <a:ext cx="0" cy="0"/>
          <a:chOff x="0" y="0"/>
          <a:chExt cx="0" cy="0"/>
        </a:xfrm>
      </p:grpSpPr>
      <p:sp>
        <p:nvSpPr>
          <p:cNvPr id="208" name="Google Shape;208;g2ef7026d9ef_0_131"/>
          <p:cNvSpPr/>
          <p:nvPr/>
        </p:nvSpPr>
        <p:spPr>
          <a:xfrm flipH="1">
            <a:off x="1" y="0"/>
            <a:ext cx="4629587" cy="51435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09" name="Google Shape;209;g2ef7026d9ef_0_131"/>
          <p:cNvSpPr/>
          <p:nvPr/>
        </p:nvSpPr>
        <p:spPr>
          <a:xfrm flipH="1">
            <a:off x="-10624" y="0"/>
            <a:ext cx="4518116" cy="51435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210" name="Google Shape;210;g2ef7026d9ef_0_131" descr="Une image contenant dessin&#10;&#10;Description générée automatiquement"/>
          <p:cNvPicPr preferRelativeResize="0"/>
          <p:nvPr/>
        </p:nvPicPr>
        <p:blipFill rotWithShape="1">
          <a:blip r:embed="rId3">
            <a:alphaModFix/>
          </a:blip>
          <a:srcRect/>
          <a:stretch/>
        </p:blipFill>
        <p:spPr>
          <a:xfrm>
            <a:off x="273181" y="1467865"/>
            <a:ext cx="3078956" cy="1108424"/>
          </a:xfrm>
          <a:prstGeom prst="rect">
            <a:avLst/>
          </a:prstGeom>
          <a:noFill/>
          <a:ln>
            <a:noFill/>
          </a:ln>
        </p:spPr>
      </p:pic>
      <p:sp>
        <p:nvSpPr>
          <p:cNvPr id="211" name="Google Shape;211;g2ef7026d9ef_0_131"/>
          <p:cNvSpPr txBox="1">
            <a:spLocks noGrp="1"/>
          </p:cNvSpPr>
          <p:nvPr>
            <p:ph type="body" idx="1"/>
          </p:nvPr>
        </p:nvSpPr>
        <p:spPr>
          <a:xfrm>
            <a:off x="4745300" y="1234300"/>
            <a:ext cx="3841500" cy="3503700"/>
          </a:xfrm>
          <a:prstGeom prst="rect">
            <a:avLst/>
          </a:prstGeom>
          <a:noFill/>
          <a:ln>
            <a:noFill/>
          </a:ln>
        </p:spPr>
        <p:txBody>
          <a:bodyPr spcFirstLastPara="1" wrap="square" lIns="68575" tIns="34275" rIns="68575" bIns="34275" anchor="t" anchorCtr="0">
            <a:noAutofit/>
          </a:bodyPr>
          <a:lstStyle/>
          <a:p>
            <a:pPr marL="400050" lvl="0" indent="-298450" algn="ctr" rtl="0">
              <a:lnSpc>
                <a:spcPct val="100000"/>
              </a:lnSpc>
              <a:spcBef>
                <a:spcPts val="0"/>
              </a:spcBef>
              <a:spcAft>
                <a:spcPts val="0"/>
              </a:spcAft>
              <a:buClr>
                <a:schemeClr val="dk1"/>
              </a:buClr>
              <a:buSzPts val="1600"/>
              <a:buFont typeface="Arial"/>
              <a:buNone/>
            </a:pPr>
            <a:endParaRPr sz="2700" b="1">
              <a:solidFill>
                <a:schemeClr val="lt1"/>
              </a:solidFill>
              <a:latin typeface="Calibri"/>
              <a:ea typeface="Calibri"/>
              <a:cs typeface="Calibri"/>
              <a:sym typeface="Calibri"/>
            </a:endParaRPr>
          </a:p>
          <a:p>
            <a:pPr marL="0" lvl="0" indent="0" algn="ctr" rtl="0">
              <a:lnSpc>
                <a:spcPct val="100000"/>
              </a:lnSpc>
              <a:spcBef>
                <a:spcPts val="0"/>
              </a:spcBef>
              <a:spcAft>
                <a:spcPts val="0"/>
              </a:spcAft>
              <a:buSzPts val="1400"/>
              <a:buNone/>
            </a:pPr>
            <a:r>
              <a:rPr lang="fr" sz="2700" b="1">
                <a:solidFill>
                  <a:schemeClr val="lt1"/>
                </a:solidFill>
                <a:latin typeface="Calibri"/>
                <a:ea typeface="Calibri"/>
                <a:cs typeface="Calibri"/>
                <a:sym typeface="Calibri"/>
              </a:rPr>
              <a:t>Les catégories de protection internationale en France</a:t>
            </a:r>
            <a:endParaRPr sz="2700" b="1">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556F9"/>
        </a:solidFill>
        <a:effectLst/>
      </p:bgPr>
    </p:bg>
    <p:spTree>
      <p:nvGrpSpPr>
        <p:cNvPr id="1" name="Shape 492"/>
        <p:cNvGrpSpPr/>
        <p:nvPr/>
      </p:nvGrpSpPr>
      <p:grpSpPr>
        <a:xfrm>
          <a:off x="0" y="0"/>
          <a:ext cx="0" cy="0"/>
          <a:chOff x="0" y="0"/>
          <a:chExt cx="0" cy="0"/>
        </a:xfrm>
      </p:grpSpPr>
      <p:sp>
        <p:nvSpPr>
          <p:cNvPr id="493" name="Google Shape;493;g2ef7026d9ef_0_198"/>
          <p:cNvSpPr/>
          <p:nvPr/>
        </p:nvSpPr>
        <p:spPr>
          <a:xfrm flipH="1">
            <a:off x="1" y="0"/>
            <a:ext cx="4629587" cy="51435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94" name="Google Shape;494;g2ef7026d9ef_0_198"/>
          <p:cNvSpPr/>
          <p:nvPr/>
        </p:nvSpPr>
        <p:spPr>
          <a:xfrm flipH="1">
            <a:off x="-10624" y="0"/>
            <a:ext cx="4518116" cy="51435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495" name="Google Shape;495;g2ef7026d9ef_0_198" descr="Une image contenant dessin&#10;&#10;Description générée automatiquement"/>
          <p:cNvPicPr preferRelativeResize="0"/>
          <p:nvPr/>
        </p:nvPicPr>
        <p:blipFill rotWithShape="1">
          <a:blip r:embed="rId3">
            <a:alphaModFix/>
          </a:blip>
          <a:srcRect/>
          <a:stretch/>
        </p:blipFill>
        <p:spPr>
          <a:xfrm>
            <a:off x="273181" y="1467865"/>
            <a:ext cx="3078956" cy="1108424"/>
          </a:xfrm>
          <a:prstGeom prst="rect">
            <a:avLst/>
          </a:prstGeom>
          <a:noFill/>
          <a:ln>
            <a:noFill/>
          </a:ln>
        </p:spPr>
      </p:pic>
      <p:sp>
        <p:nvSpPr>
          <p:cNvPr id="496" name="Google Shape;496;g2ef7026d9ef_0_198"/>
          <p:cNvSpPr txBox="1">
            <a:spLocks noGrp="1"/>
          </p:cNvSpPr>
          <p:nvPr>
            <p:ph type="body" idx="1"/>
          </p:nvPr>
        </p:nvSpPr>
        <p:spPr>
          <a:xfrm>
            <a:off x="4751800" y="1852825"/>
            <a:ext cx="3841500" cy="35037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SzPts val="1400"/>
              <a:buNone/>
            </a:pPr>
            <a:r>
              <a:rPr lang="fr" sz="2700" b="1">
                <a:solidFill>
                  <a:schemeClr val="lt1"/>
                </a:solidFill>
                <a:latin typeface="Calibri"/>
                <a:ea typeface="Calibri"/>
                <a:cs typeface="Calibri"/>
                <a:sym typeface="Calibri"/>
              </a:rPr>
              <a:t>L’entretien de demande d’asile </a:t>
            </a:r>
            <a:endParaRPr sz="2700" b="1">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8"/>
          <p:cNvSpPr txBox="1"/>
          <p:nvPr/>
        </p:nvSpPr>
        <p:spPr>
          <a:xfrm>
            <a:off x="223843" y="1310900"/>
            <a:ext cx="8559000" cy="4118700"/>
          </a:xfrm>
          <a:prstGeom prst="rect">
            <a:avLst/>
          </a:prstGeom>
          <a:noFill/>
          <a:ln>
            <a:noFill/>
          </a:ln>
        </p:spPr>
        <p:txBody>
          <a:bodyPr spcFirstLastPara="1" wrap="square" lIns="68575" tIns="34275" rIns="68575" bIns="34275" anchor="t" anchorCtr="0">
            <a:noAutofit/>
          </a:bodyPr>
          <a:lstStyle/>
          <a:p>
            <a:pPr marL="457200" marR="0" lvl="0" indent="-298450" algn="l" rtl="0">
              <a:lnSpc>
                <a:spcPct val="115000"/>
              </a:lnSpc>
              <a:spcBef>
                <a:spcPts val="0"/>
              </a:spcBef>
              <a:spcAft>
                <a:spcPts val="0"/>
              </a:spcAft>
              <a:buClr>
                <a:schemeClr val="dk1"/>
              </a:buClr>
              <a:buSzPts val="1100"/>
              <a:buFont typeface="Calibri"/>
              <a:buAutoNum type="arabicPeriod"/>
            </a:pPr>
            <a:r>
              <a:rPr lang="fr" sz="1100" b="1" i="0" u="none" strike="noStrike" cap="none">
                <a:solidFill>
                  <a:schemeClr val="dk1"/>
                </a:solidFill>
                <a:latin typeface="Calibri"/>
                <a:ea typeface="Calibri"/>
                <a:cs typeface="Calibri"/>
                <a:sym typeface="Calibri"/>
              </a:rPr>
              <a:t>Sur son identité : </a:t>
            </a:r>
            <a:endParaRPr sz="1100" b="1"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100"/>
              <a:buFont typeface="Arial"/>
              <a:buNone/>
            </a:pPr>
            <a:r>
              <a:rPr lang="fr" sz="1100" b="0" i="0" u="none" strike="noStrike" cap="none">
                <a:solidFill>
                  <a:schemeClr val="dk1"/>
                </a:solidFill>
                <a:latin typeface="Calibri"/>
                <a:ea typeface="Calibri"/>
                <a:cs typeface="Calibri"/>
                <a:sym typeface="Calibri"/>
              </a:rPr>
              <a:t>- Son nom complet, sa nationalité, sa date et son lieu de naissance ;</a:t>
            </a:r>
            <a:endParaRPr sz="11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100"/>
              <a:buFont typeface="Arial"/>
              <a:buNone/>
            </a:pPr>
            <a:r>
              <a:rPr lang="fr" sz="1100" b="0" i="0" u="none" strike="noStrike" cap="none">
                <a:solidFill>
                  <a:schemeClr val="dk1"/>
                </a:solidFill>
                <a:latin typeface="Calibri"/>
                <a:ea typeface="Calibri"/>
                <a:cs typeface="Calibri"/>
                <a:sym typeface="Calibri"/>
              </a:rPr>
              <a:t>- Composition familiale et situation de ses proches </a:t>
            </a:r>
            <a:endParaRPr sz="1100" b="0" i="0" u="none" strike="noStrike" cap="none">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Clr>
                <a:srgbClr val="000000"/>
              </a:buClr>
              <a:buSzPts val="1100"/>
              <a:buFont typeface="Arial"/>
              <a:buNone/>
            </a:pPr>
            <a:r>
              <a:rPr lang="fr" sz="1100" b="0" i="0" u="none" strike="noStrike" cap="none">
                <a:solidFill>
                  <a:schemeClr val="dk1"/>
                </a:solidFill>
                <a:latin typeface="Calibri"/>
                <a:ea typeface="Calibri"/>
                <a:cs typeface="Calibri"/>
                <a:sym typeface="Calibri"/>
              </a:rPr>
              <a:t>- Appartenance à une ethnie, religion, minorité… </a:t>
            </a:r>
            <a:endParaRPr sz="1100" b="0" i="0" u="none" strike="noStrike" cap="none">
              <a:solidFill>
                <a:schemeClr val="dk1"/>
              </a:solidFill>
              <a:latin typeface="Calibri"/>
              <a:ea typeface="Calibri"/>
              <a:cs typeface="Calibri"/>
              <a:sym typeface="Calibri"/>
            </a:endParaRPr>
          </a:p>
          <a:p>
            <a:pPr marL="457200" marR="0" lvl="0" indent="-298450" algn="just" rtl="0">
              <a:lnSpc>
                <a:spcPct val="115000"/>
              </a:lnSpc>
              <a:spcBef>
                <a:spcPts val="0"/>
              </a:spcBef>
              <a:spcAft>
                <a:spcPts val="0"/>
              </a:spcAft>
              <a:buClr>
                <a:schemeClr val="dk1"/>
              </a:buClr>
              <a:buSzPts val="1100"/>
              <a:buFont typeface="Calibri"/>
              <a:buAutoNum type="arabicPeriod"/>
            </a:pPr>
            <a:r>
              <a:rPr lang="fr" sz="1100" b="1">
                <a:solidFill>
                  <a:schemeClr val="dk1"/>
                </a:solidFill>
                <a:latin typeface="Calibri"/>
                <a:ea typeface="Calibri"/>
                <a:cs typeface="Calibri"/>
                <a:sym typeface="Calibri"/>
              </a:rPr>
              <a:t> </a:t>
            </a:r>
            <a:r>
              <a:rPr lang="fr" sz="1100" b="1" i="0" u="none" strike="noStrike" cap="none">
                <a:solidFill>
                  <a:schemeClr val="dk1"/>
                </a:solidFill>
                <a:latin typeface="Calibri"/>
                <a:ea typeface="Calibri"/>
                <a:cs typeface="Calibri"/>
                <a:sym typeface="Calibri"/>
              </a:rPr>
              <a:t>Sur son histoire : </a:t>
            </a:r>
            <a:endParaRPr sz="1100" b="1" i="0" u="none" strike="noStrike" cap="none">
              <a:solidFill>
                <a:schemeClr val="dk1"/>
              </a:solidFill>
              <a:latin typeface="Calibri"/>
              <a:ea typeface="Calibri"/>
              <a:cs typeface="Calibri"/>
              <a:sym typeface="Calibri"/>
            </a:endParaRPr>
          </a:p>
          <a:p>
            <a:pPr marL="457200" marR="0" lvl="0" indent="-298450" algn="just" rtl="0">
              <a:lnSpc>
                <a:spcPct val="115000"/>
              </a:lnSpc>
              <a:spcBef>
                <a:spcPts val="0"/>
              </a:spcBef>
              <a:spcAft>
                <a:spcPts val="0"/>
              </a:spcAft>
              <a:buClr>
                <a:schemeClr val="dk1"/>
              </a:buClr>
              <a:buSzPts val="1100"/>
              <a:buFont typeface="Calibri"/>
              <a:buChar char="-"/>
            </a:pPr>
            <a:r>
              <a:rPr lang="fr" sz="1100" b="0" i="0" u="none" strike="noStrike" cap="none">
                <a:solidFill>
                  <a:schemeClr val="dk1"/>
                </a:solidFill>
                <a:latin typeface="Calibri"/>
                <a:ea typeface="Calibri"/>
                <a:cs typeface="Calibri"/>
                <a:sym typeface="Calibri"/>
              </a:rPr>
              <a:t>Où et comment s’est déroulée son enfance ;</a:t>
            </a:r>
            <a:endParaRPr sz="1100" b="0" i="0" u="none" strike="noStrike" cap="none">
              <a:solidFill>
                <a:schemeClr val="dk1"/>
              </a:solidFill>
              <a:latin typeface="Calibri"/>
              <a:ea typeface="Calibri"/>
              <a:cs typeface="Calibri"/>
              <a:sym typeface="Calibri"/>
            </a:endParaRPr>
          </a:p>
          <a:p>
            <a:pPr marL="457200" marR="0" lvl="0" indent="-298450" algn="just" rtl="0">
              <a:lnSpc>
                <a:spcPct val="115000"/>
              </a:lnSpc>
              <a:spcBef>
                <a:spcPts val="0"/>
              </a:spcBef>
              <a:spcAft>
                <a:spcPts val="0"/>
              </a:spcAft>
              <a:buClr>
                <a:schemeClr val="dk1"/>
              </a:buClr>
              <a:buSzPts val="1100"/>
              <a:buFont typeface="Calibri"/>
              <a:buChar char="-"/>
            </a:pPr>
            <a:r>
              <a:rPr lang="fr" sz="1100" b="0" i="0" u="none" strike="noStrike" cap="none">
                <a:solidFill>
                  <a:schemeClr val="dk1"/>
                </a:solidFill>
                <a:latin typeface="Calibri"/>
                <a:ea typeface="Calibri"/>
                <a:cs typeface="Calibri"/>
                <a:sym typeface="Calibri"/>
              </a:rPr>
              <a:t>Scolarisation, études suivies, apprentissage d’un métier... ;</a:t>
            </a:r>
            <a:endParaRPr sz="1100" b="0" i="0" u="none" strike="noStrike" cap="none">
              <a:solidFill>
                <a:schemeClr val="dk1"/>
              </a:solidFill>
              <a:latin typeface="Calibri"/>
              <a:ea typeface="Calibri"/>
              <a:cs typeface="Calibri"/>
              <a:sym typeface="Calibri"/>
            </a:endParaRPr>
          </a:p>
          <a:p>
            <a:pPr marL="457200" marR="0" lvl="0" indent="-298450" algn="just" rtl="0">
              <a:lnSpc>
                <a:spcPct val="115000"/>
              </a:lnSpc>
              <a:spcBef>
                <a:spcPts val="0"/>
              </a:spcBef>
              <a:spcAft>
                <a:spcPts val="0"/>
              </a:spcAft>
              <a:buClr>
                <a:schemeClr val="dk1"/>
              </a:buClr>
              <a:buSzPts val="1100"/>
              <a:buFont typeface="Calibri"/>
              <a:buChar char="-"/>
            </a:pPr>
            <a:r>
              <a:rPr lang="fr" sz="1100" b="0" i="0" u="none" strike="noStrike" cap="none">
                <a:solidFill>
                  <a:schemeClr val="dk1"/>
                </a:solidFill>
                <a:latin typeface="Calibri"/>
                <a:ea typeface="Calibri"/>
                <a:cs typeface="Calibri"/>
                <a:sym typeface="Calibri"/>
              </a:rPr>
              <a:t>Les différents endroits où il a vécu et les motifs qui l’ont amené à changer de lieux de vie ;</a:t>
            </a:r>
            <a:endParaRPr sz="1100" b="0" i="0" u="none" strike="noStrike" cap="none">
              <a:solidFill>
                <a:schemeClr val="dk1"/>
              </a:solidFill>
              <a:latin typeface="Calibri"/>
              <a:ea typeface="Calibri"/>
              <a:cs typeface="Calibri"/>
              <a:sym typeface="Calibri"/>
            </a:endParaRPr>
          </a:p>
          <a:p>
            <a:pPr marL="457200" marR="0" lvl="0" indent="-298450" algn="just" rtl="0">
              <a:lnSpc>
                <a:spcPct val="115000"/>
              </a:lnSpc>
              <a:spcBef>
                <a:spcPts val="0"/>
              </a:spcBef>
              <a:spcAft>
                <a:spcPts val="0"/>
              </a:spcAft>
              <a:buClr>
                <a:schemeClr val="dk1"/>
              </a:buClr>
              <a:buSzPts val="1100"/>
              <a:buFont typeface="Calibri"/>
              <a:buAutoNum type="arabicPeriod"/>
            </a:pPr>
            <a:r>
              <a:rPr lang="fr" sz="1100" b="1" i="0" u="none" strike="noStrike" cap="none">
                <a:solidFill>
                  <a:schemeClr val="dk1"/>
                </a:solidFill>
                <a:latin typeface="Calibri"/>
                <a:ea typeface="Calibri"/>
                <a:cs typeface="Calibri"/>
                <a:sym typeface="Calibri"/>
              </a:rPr>
              <a:t>Sur les persécutions :</a:t>
            </a:r>
            <a:r>
              <a:rPr lang="fr" sz="1100" b="0"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a:p>
            <a:pPr marL="457200" marR="0" lvl="0" indent="-298450" algn="l" rtl="0">
              <a:lnSpc>
                <a:spcPct val="115000"/>
              </a:lnSpc>
              <a:spcBef>
                <a:spcPts val="0"/>
              </a:spcBef>
              <a:spcAft>
                <a:spcPts val="0"/>
              </a:spcAft>
              <a:buClr>
                <a:schemeClr val="dk1"/>
              </a:buClr>
              <a:buSzPts val="1100"/>
              <a:buFont typeface="Calibri"/>
              <a:buChar char="-"/>
            </a:pPr>
            <a:r>
              <a:rPr lang="fr" sz="1100" b="0" i="0" u="none" strike="noStrike" cap="none">
                <a:solidFill>
                  <a:schemeClr val="dk1"/>
                </a:solidFill>
                <a:latin typeface="Calibri"/>
                <a:ea typeface="Calibri"/>
                <a:cs typeface="Calibri"/>
                <a:sym typeface="Calibri"/>
              </a:rPr>
              <a:t>Menaces reçues (qui ? quand ? comment ?) </a:t>
            </a:r>
            <a:endParaRPr sz="1100" b="0" i="0" u="none" strike="noStrike" cap="none">
              <a:solidFill>
                <a:schemeClr val="dk1"/>
              </a:solidFill>
              <a:latin typeface="Calibri"/>
              <a:ea typeface="Calibri"/>
              <a:cs typeface="Calibri"/>
              <a:sym typeface="Calibri"/>
            </a:endParaRPr>
          </a:p>
          <a:p>
            <a:pPr marL="457200" marR="0" lvl="0" indent="-298450" algn="l" rtl="0">
              <a:lnSpc>
                <a:spcPct val="115000"/>
              </a:lnSpc>
              <a:spcBef>
                <a:spcPts val="0"/>
              </a:spcBef>
              <a:spcAft>
                <a:spcPts val="0"/>
              </a:spcAft>
              <a:buClr>
                <a:schemeClr val="dk1"/>
              </a:buClr>
              <a:buSzPts val="1100"/>
              <a:buFont typeface="Calibri"/>
              <a:buChar char="-"/>
            </a:pPr>
            <a:r>
              <a:rPr lang="fr" sz="1100" b="0" i="0" u="none" strike="noStrike" cap="none">
                <a:solidFill>
                  <a:schemeClr val="dk1"/>
                </a:solidFill>
                <a:latin typeface="Calibri"/>
                <a:ea typeface="Calibri"/>
                <a:cs typeface="Calibri"/>
                <a:sym typeface="Calibri"/>
              </a:rPr>
              <a:t>Agressions, destruction de biens, expulsion de domicile, exode forcé, massacre, génocide </a:t>
            </a:r>
            <a:endParaRPr sz="1100" b="0" i="0" u="none" strike="noStrike" cap="none">
              <a:solidFill>
                <a:schemeClr val="dk1"/>
              </a:solidFill>
              <a:latin typeface="Calibri"/>
              <a:ea typeface="Calibri"/>
              <a:cs typeface="Calibri"/>
              <a:sym typeface="Calibri"/>
            </a:endParaRPr>
          </a:p>
          <a:p>
            <a:pPr marL="457200" marR="0" lvl="0" indent="-298450" algn="l" rtl="0">
              <a:lnSpc>
                <a:spcPct val="115000"/>
              </a:lnSpc>
              <a:spcBef>
                <a:spcPts val="0"/>
              </a:spcBef>
              <a:spcAft>
                <a:spcPts val="0"/>
              </a:spcAft>
              <a:buClr>
                <a:schemeClr val="dk1"/>
              </a:buClr>
              <a:buSzPts val="1100"/>
              <a:buFont typeface="Calibri"/>
              <a:buChar char="-"/>
            </a:pPr>
            <a:r>
              <a:rPr lang="fr" sz="1100" b="0" i="0" u="none" strike="noStrike" cap="none">
                <a:solidFill>
                  <a:schemeClr val="dk1"/>
                </a:solidFill>
                <a:latin typeface="Calibri"/>
                <a:ea typeface="Calibri"/>
                <a:cs typeface="Calibri"/>
                <a:sym typeface="Calibri"/>
              </a:rPr>
              <a:t>Tentative d’obtenir une protection au sein du pays d’origine ? </a:t>
            </a:r>
            <a:endParaRPr sz="1100" b="0" i="0" u="none" strike="noStrike" cap="none">
              <a:solidFill>
                <a:schemeClr val="dk1"/>
              </a:solidFill>
              <a:latin typeface="Calibri"/>
              <a:ea typeface="Calibri"/>
              <a:cs typeface="Calibri"/>
              <a:sym typeface="Calibri"/>
            </a:endParaRPr>
          </a:p>
          <a:p>
            <a:pPr marL="457200" marR="0" lvl="0" indent="-298450" algn="l" rtl="0">
              <a:lnSpc>
                <a:spcPct val="115000"/>
              </a:lnSpc>
              <a:spcBef>
                <a:spcPts val="0"/>
              </a:spcBef>
              <a:spcAft>
                <a:spcPts val="0"/>
              </a:spcAft>
              <a:buClr>
                <a:schemeClr val="dk1"/>
              </a:buClr>
              <a:buSzPts val="1100"/>
              <a:buFont typeface="Calibri"/>
              <a:buAutoNum type="arabicPeriod"/>
            </a:pPr>
            <a:r>
              <a:rPr lang="fr" sz="1100" b="1" i="0" u="none" strike="noStrike" cap="none">
                <a:solidFill>
                  <a:schemeClr val="dk1"/>
                </a:solidFill>
                <a:latin typeface="Calibri"/>
                <a:ea typeface="Calibri"/>
                <a:cs typeface="Calibri"/>
                <a:sym typeface="Calibri"/>
              </a:rPr>
              <a:t>Sur son parcours : </a:t>
            </a:r>
            <a:endParaRPr sz="1100" b="1" i="0" u="none" strike="noStrike" cap="none">
              <a:solidFill>
                <a:schemeClr val="dk1"/>
              </a:solidFill>
              <a:latin typeface="Calibri"/>
              <a:ea typeface="Calibri"/>
              <a:cs typeface="Calibri"/>
              <a:sym typeface="Calibri"/>
            </a:endParaRPr>
          </a:p>
          <a:p>
            <a:pPr marL="457200" marR="0" lvl="0" indent="-298450" algn="l" rtl="0">
              <a:lnSpc>
                <a:spcPct val="115000"/>
              </a:lnSpc>
              <a:spcBef>
                <a:spcPts val="0"/>
              </a:spcBef>
              <a:spcAft>
                <a:spcPts val="0"/>
              </a:spcAft>
              <a:buClr>
                <a:schemeClr val="dk1"/>
              </a:buClr>
              <a:buSzPts val="1100"/>
              <a:buFont typeface="Calibri"/>
              <a:buChar char="-"/>
            </a:pPr>
            <a:r>
              <a:rPr lang="fr" sz="1100" b="0" i="0" u="none" strike="noStrike" cap="none">
                <a:solidFill>
                  <a:schemeClr val="dk1"/>
                </a:solidFill>
                <a:latin typeface="Calibri"/>
                <a:ea typeface="Calibri"/>
                <a:cs typeface="Calibri"/>
                <a:sym typeface="Calibri"/>
              </a:rPr>
              <a:t>Décision de départ et l’organisation du voyage </a:t>
            </a:r>
            <a:endParaRPr sz="1100" b="0" i="0" u="none" strike="noStrike" cap="none">
              <a:solidFill>
                <a:schemeClr val="dk1"/>
              </a:solidFill>
              <a:latin typeface="Calibri"/>
              <a:ea typeface="Calibri"/>
              <a:cs typeface="Calibri"/>
              <a:sym typeface="Calibri"/>
            </a:endParaRPr>
          </a:p>
          <a:p>
            <a:pPr marL="457200" marR="0" lvl="0" indent="-298450" algn="l" rtl="0">
              <a:lnSpc>
                <a:spcPct val="115000"/>
              </a:lnSpc>
              <a:spcBef>
                <a:spcPts val="0"/>
              </a:spcBef>
              <a:spcAft>
                <a:spcPts val="0"/>
              </a:spcAft>
              <a:buClr>
                <a:schemeClr val="dk1"/>
              </a:buClr>
              <a:buSzPts val="1100"/>
              <a:buFont typeface="Calibri"/>
              <a:buChar char="-"/>
            </a:pPr>
            <a:r>
              <a:rPr lang="fr" sz="1100" b="0" i="0" u="none" strike="noStrike" cap="none">
                <a:solidFill>
                  <a:schemeClr val="dk1"/>
                </a:solidFill>
                <a:latin typeface="Calibri"/>
                <a:ea typeface="Calibri"/>
                <a:cs typeface="Calibri"/>
                <a:sym typeface="Calibri"/>
              </a:rPr>
              <a:t>Itinéraire exact avec les dates, étapes, moyens de transport utilisés, le coût.</a:t>
            </a:r>
            <a:endParaRPr sz="1100" b="0" i="0" u="none" strike="noStrike" cap="none">
              <a:solidFill>
                <a:schemeClr val="dk1"/>
              </a:solidFill>
              <a:latin typeface="Calibri"/>
              <a:ea typeface="Calibri"/>
              <a:cs typeface="Calibri"/>
              <a:sym typeface="Calibri"/>
            </a:endParaRPr>
          </a:p>
          <a:p>
            <a:pPr marL="457200" marR="0" lvl="0" indent="-298450" algn="just" rtl="0">
              <a:lnSpc>
                <a:spcPct val="115000"/>
              </a:lnSpc>
              <a:spcBef>
                <a:spcPts val="0"/>
              </a:spcBef>
              <a:spcAft>
                <a:spcPts val="0"/>
              </a:spcAft>
              <a:buClr>
                <a:schemeClr val="dk1"/>
              </a:buClr>
              <a:buSzPts val="1100"/>
              <a:buFont typeface="Calibri"/>
              <a:buAutoNum type="arabicPeriod"/>
            </a:pPr>
            <a:r>
              <a:rPr lang="fr" sz="1100" b="1" i="0" u="none" strike="noStrike" cap="none">
                <a:solidFill>
                  <a:schemeClr val="dk1"/>
                </a:solidFill>
                <a:latin typeface="Calibri"/>
                <a:ea typeface="Calibri"/>
                <a:cs typeface="Calibri"/>
                <a:sym typeface="Calibri"/>
              </a:rPr>
              <a:t>Sur les risques en cas de retour au pays : </a:t>
            </a:r>
            <a:endParaRPr sz="1100" b="1" i="0" u="none" strike="noStrike" cap="none">
              <a:solidFill>
                <a:schemeClr val="dk1"/>
              </a:solidFill>
              <a:latin typeface="Calibri"/>
              <a:ea typeface="Calibri"/>
              <a:cs typeface="Calibri"/>
              <a:sym typeface="Calibri"/>
            </a:endParaRPr>
          </a:p>
          <a:p>
            <a:pPr marL="457200" marR="0" lvl="0" indent="-298450" algn="l" rtl="0">
              <a:lnSpc>
                <a:spcPct val="115000"/>
              </a:lnSpc>
              <a:spcBef>
                <a:spcPts val="0"/>
              </a:spcBef>
              <a:spcAft>
                <a:spcPts val="0"/>
              </a:spcAft>
              <a:buClr>
                <a:schemeClr val="dk1"/>
              </a:buClr>
              <a:buSzPts val="1100"/>
              <a:buFont typeface="Calibri"/>
              <a:buChar char="-"/>
            </a:pPr>
            <a:r>
              <a:rPr lang="fr" sz="1100" b="0" i="0" u="none" strike="noStrike" cap="none">
                <a:solidFill>
                  <a:schemeClr val="dk1"/>
                </a:solidFill>
                <a:latin typeface="Calibri"/>
                <a:ea typeface="Calibri"/>
                <a:cs typeface="Calibri"/>
                <a:sym typeface="Calibri"/>
              </a:rPr>
              <a:t>Changements intervenus dans sa région d’origine </a:t>
            </a:r>
            <a:endParaRPr sz="1100" b="0" i="0" u="none" strike="noStrike" cap="none">
              <a:solidFill>
                <a:schemeClr val="dk1"/>
              </a:solidFill>
              <a:latin typeface="Calibri"/>
              <a:ea typeface="Calibri"/>
              <a:cs typeface="Calibri"/>
              <a:sym typeface="Calibri"/>
            </a:endParaRPr>
          </a:p>
          <a:p>
            <a:pPr marL="457200" marR="0" lvl="0" indent="-298450" algn="l" rtl="0">
              <a:lnSpc>
                <a:spcPct val="115000"/>
              </a:lnSpc>
              <a:spcBef>
                <a:spcPts val="0"/>
              </a:spcBef>
              <a:spcAft>
                <a:spcPts val="0"/>
              </a:spcAft>
              <a:buClr>
                <a:schemeClr val="dk1"/>
              </a:buClr>
              <a:buSzPts val="1100"/>
              <a:buFont typeface="Calibri"/>
              <a:buChar char="-"/>
            </a:pPr>
            <a:r>
              <a:rPr lang="fr" sz="1100" b="0" i="0" u="none" strike="noStrike" cap="none">
                <a:solidFill>
                  <a:schemeClr val="dk1"/>
                </a:solidFill>
                <a:latin typeface="Calibri"/>
                <a:ea typeface="Calibri"/>
                <a:cs typeface="Calibri"/>
                <a:sym typeface="Calibri"/>
              </a:rPr>
              <a:t>Est-ce que les persécutions qu’il a subies risquent de se reproduire ? </a:t>
            </a:r>
            <a:endParaRPr sz="11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1" i="0" u="none" strike="noStrike" cap="none">
              <a:solidFill>
                <a:schemeClr val="dk1"/>
              </a:solidFill>
              <a:latin typeface="Calibri"/>
              <a:ea typeface="Calibri"/>
              <a:cs typeface="Calibri"/>
              <a:sym typeface="Calibri"/>
            </a:endParaRPr>
          </a:p>
        </p:txBody>
      </p:sp>
      <p:pic>
        <p:nvPicPr>
          <p:cNvPr id="503" name="Google Shape;503;p18"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
        <p:nvSpPr>
          <p:cNvPr id="504" name="Google Shape;504;p18"/>
          <p:cNvSpPr/>
          <p:nvPr/>
        </p:nvSpPr>
        <p:spPr>
          <a:xfrm>
            <a:off x="639910" y="646503"/>
            <a:ext cx="6565732" cy="355727"/>
          </a:xfrm>
          <a:prstGeom prst="flowChartProcess">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 sz="2400" b="1" i="0" u="none" strike="noStrike" cap="none">
                <a:solidFill>
                  <a:srgbClr val="0070C0"/>
                </a:solidFill>
                <a:latin typeface="Calibri"/>
                <a:ea typeface="Calibri"/>
                <a:cs typeface="Calibri"/>
                <a:sym typeface="Calibri"/>
              </a:rPr>
              <a:t>Préparer le récit de vie et l’entretien </a:t>
            </a:r>
            <a:endParaRPr sz="1700" b="1" i="0" u="none" strike="noStrike" cap="non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3073f338217_0_481"/>
          <p:cNvSpPr txBox="1"/>
          <p:nvPr/>
        </p:nvSpPr>
        <p:spPr>
          <a:xfrm>
            <a:off x="223858" y="1310895"/>
            <a:ext cx="4718700" cy="41187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800"/>
              </a:spcBef>
              <a:spcAft>
                <a:spcPts val="0"/>
              </a:spcAft>
              <a:buClr>
                <a:srgbClr val="000000"/>
              </a:buClr>
              <a:buSzPts val="1800"/>
              <a:buFont typeface="Arial"/>
              <a:buNone/>
            </a:pPr>
            <a:r>
              <a:rPr lang="fr" sz="1800" b="1" i="0" u="none" strike="noStrike" cap="none">
                <a:solidFill>
                  <a:schemeClr val="dk1"/>
                </a:solidFill>
                <a:latin typeface="Calibri"/>
                <a:ea typeface="Calibri"/>
                <a:cs typeface="Calibri"/>
                <a:sym typeface="Calibri"/>
              </a:rPr>
              <a:t>Points de vigilance</a:t>
            </a:r>
            <a:endParaRPr sz="1800" b="0" i="0" u="none" strike="noStrike" cap="none">
              <a:solidFill>
                <a:schemeClr val="dk1"/>
              </a:solidFill>
              <a:latin typeface="Calibri"/>
              <a:ea typeface="Calibri"/>
              <a:cs typeface="Calibri"/>
              <a:sym typeface="Calibri"/>
            </a:endParaRPr>
          </a:p>
          <a:p>
            <a:pPr marL="457200" marR="0" lvl="0" indent="-317500" algn="just" rtl="0">
              <a:lnSpc>
                <a:spcPct val="90000"/>
              </a:lnSpc>
              <a:spcBef>
                <a:spcPts val="800"/>
              </a:spcBef>
              <a:spcAft>
                <a:spcPts val="0"/>
              </a:spcAft>
              <a:buClr>
                <a:srgbClr val="000000"/>
              </a:buClr>
              <a:buSzPts val="1400"/>
              <a:buFont typeface="Arial"/>
              <a:buChar char="•"/>
            </a:pPr>
            <a:r>
              <a:rPr lang="fr" sz="1500" b="0" i="0" u="none" strike="noStrike" cap="none">
                <a:solidFill>
                  <a:schemeClr val="dk1"/>
                </a:solidFill>
                <a:latin typeface="Calibri"/>
                <a:ea typeface="Calibri"/>
                <a:cs typeface="Calibri"/>
                <a:sym typeface="Calibri"/>
              </a:rPr>
              <a:t>Cohérence du récit de vie (détail sur les membres de sa famille, les différents liens familiaux). </a:t>
            </a:r>
            <a:endParaRPr sz="1300" b="0" i="0" u="none" strike="noStrike" cap="none">
              <a:solidFill>
                <a:srgbClr val="000000"/>
              </a:solidFill>
              <a:latin typeface="Arial"/>
              <a:ea typeface="Arial"/>
              <a:cs typeface="Arial"/>
              <a:sym typeface="Arial"/>
            </a:endParaRPr>
          </a:p>
          <a:p>
            <a:pPr marL="457200" marR="0" lvl="0" indent="-317500" algn="just" rtl="0">
              <a:lnSpc>
                <a:spcPct val="90000"/>
              </a:lnSpc>
              <a:spcBef>
                <a:spcPts val="800"/>
              </a:spcBef>
              <a:spcAft>
                <a:spcPts val="0"/>
              </a:spcAft>
              <a:buClr>
                <a:srgbClr val="000000"/>
              </a:buClr>
              <a:buSzPts val="1400"/>
              <a:buFont typeface="Arial"/>
              <a:buChar char="•"/>
            </a:pPr>
            <a:r>
              <a:rPr lang="fr" sz="1500" b="0" i="0" u="none" strike="noStrike" cap="none">
                <a:solidFill>
                  <a:schemeClr val="dk1"/>
                </a:solidFill>
                <a:latin typeface="Calibri"/>
                <a:ea typeface="Calibri"/>
                <a:cs typeface="Calibri"/>
                <a:sym typeface="Calibri"/>
              </a:rPr>
              <a:t>Cohérence de la chronologie des événements : avant son départ, sur son parcours, à son arrivée … </a:t>
            </a:r>
            <a:endParaRPr sz="1300" b="0" i="0" u="none" strike="noStrike" cap="none">
              <a:solidFill>
                <a:srgbClr val="000000"/>
              </a:solidFill>
              <a:latin typeface="Arial"/>
              <a:ea typeface="Arial"/>
              <a:cs typeface="Arial"/>
              <a:sym typeface="Arial"/>
            </a:endParaRPr>
          </a:p>
          <a:p>
            <a:pPr marL="457200" marR="0" lvl="0" indent="-317500" algn="just" rtl="0">
              <a:lnSpc>
                <a:spcPct val="90000"/>
              </a:lnSpc>
              <a:spcBef>
                <a:spcPts val="800"/>
              </a:spcBef>
              <a:spcAft>
                <a:spcPts val="0"/>
              </a:spcAft>
              <a:buClr>
                <a:srgbClr val="000000"/>
              </a:buClr>
              <a:buSzPts val="1400"/>
              <a:buFont typeface="Arial"/>
              <a:buChar char="•"/>
            </a:pPr>
            <a:r>
              <a:rPr lang="fr" sz="1500" b="0" i="0" u="none" strike="noStrike" cap="none">
                <a:solidFill>
                  <a:schemeClr val="dk1"/>
                </a:solidFill>
                <a:latin typeface="Calibri"/>
                <a:ea typeface="Calibri"/>
                <a:cs typeface="Calibri"/>
                <a:sym typeface="Calibri"/>
              </a:rPr>
              <a:t>Cohérence sur la géographie de sa région d’origine (éventuels monuments, nom des rues, son adresse..)</a:t>
            </a:r>
            <a:endParaRPr sz="1300" b="0" i="0" u="none" strike="noStrike" cap="none">
              <a:solidFill>
                <a:srgbClr val="000000"/>
              </a:solidFill>
              <a:latin typeface="Arial"/>
              <a:ea typeface="Arial"/>
              <a:cs typeface="Arial"/>
              <a:sym typeface="Arial"/>
            </a:endParaRPr>
          </a:p>
          <a:p>
            <a:pPr marL="457200" marR="0" lvl="0" indent="-317500" algn="just" rtl="0">
              <a:lnSpc>
                <a:spcPct val="90000"/>
              </a:lnSpc>
              <a:spcBef>
                <a:spcPts val="800"/>
              </a:spcBef>
              <a:spcAft>
                <a:spcPts val="0"/>
              </a:spcAft>
              <a:buClr>
                <a:srgbClr val="000000"/>
              </a:buClr>
              <a:buSzPts val="1400"/>
              <a:buFont typeface="Arial"/>
              <a:buChar char="•"/>
            </a:pPr>
            <a:r>
              <a:rPr lang="fr" sz="1500" b="0" i="0" u="none" strike="noStrike" cap="none">
                <a:solidFill>
                  <a:schemeClr val="dk1"/>
                </a:solidFill>
                <a:latin typeface="Calibri"/>
                <a:ea typeface="Calibri"/>
                <a:cs typeface="Calibri"/>
                <a:sym typeface="Calibri"/>
              </a:rPr>
              <a:t>Cohérence par rapport à ce qui a été indiqué dans le « récit écrit ». </a:t>
            </a:r>
            <a:endParaRPr sz="1300" b="0" i="0" u="none" strike="noStrike" cap="none">
              <a:solidFill>
                <a:srgbClr val="000000"/>
              </a:solidFill>
              <a:latin typeface="Arial"/>
              <a:ea typeface="Arial"/>
              <a:cs typeface="Arial"/>
              <a:sym typeface="Arial"/>
            </a:endParaRPr>
          </a:p>
        </p:txBody>
      </p:sp>
      <p:pic>
        <p:nvPicPr>
          <p:cNvPr id="511" name="Google Shape;511;g3073f338217_0_481"/>
          <p:cNvPicPr preferRelativeResize="0"/>
          <p:nvPr/>
        </p:nvPicPr>
        <p:blipFill rotWithShape="1">
          <a:blip r:embed="rId3">
            <a:alphaModFix/>
          </a:blip>
          <a:srcRect/>
          <a:stretch/>
        </p:blipFill>
        <p:spPr>
          <a:xfrm>
            <a:off x="5177755" y="1316037"/>
            <a:ext cx="3194050" cy="1597025"/>
          </a:xfrm>
          <a:prstGeom prst="rect">
            <a:avLst/>
          </a:prstGeom>
          <a:noFill/>
          <a:ln>
            <a:noFill/>
          </a:ln>
        </p:spPr>
      </p:pic>
      <p:pic>
        <p:nvPicPr>
          <p:cNvPr id="512" name="Google Shape;512;g3073f338217_0_481" descr="Une image contenant dessin&#10;&#10;Description générée automatiquement"/>
          <p:cNvPicPr preferRelativeResize="0"/>
          <p:nvPr/>
        </p:nvPicPr>
        <p:blipFill rotWithShape="1">
          <a:blip r:embed="rId4">
            <a:alphaModFix/>
          </a:blip>
          <a:srcRect/>
          <a:stretch/>
        </p:blipFill>
        <p:spPr>
          <a:xfrm>
            <a:off x="7797096" y="45626"/>
            <a:ext cx="1300868" cy="483920"/>
          </a:xfrm>
          <a:prstGeom prst="rect">
            <a:avLst/>
          </a:prstGeom>
          <a:noFill/>
          <a:ln>
            <a:noFill/>
          </a:ln>
        </p:spPr>
      </p:pic>
      <p:sp>
        <p:nvSpPr>
          <p:cNvPr id="513" name="Google Shape;513;g3073f338217_0_481"/>
          <p:cNvSpPr txBox="1"/>
          <p:nvPr/>
        </p:nvSpPr>
        <p:spPr>
          <a:xfrm>
            <a:off x="5687250" y="3308750"/>
            <a:ext cx="3000000" cy="1590600"/>
          </a:xfrm>
          <a:prstGeom prst="rect">
            <a:avLst/>
          </a:prstGeom>
          <a:noFill/>
          <a:ln>
            <a:noFill/>
          </a:ln>
        </p:spPr>
        <p:txBody>
          <a:bodyPr spcFirstLastPara="1" wrap="square" lIns="91425" tIns="91425" rIns="91425" bIns="91425" anchor="t" anchorCtr="0">
            <a:spAutoFit/>
          </a:bodyPr>
          <a:lstStyle/>
          <a:p>
            <a:pPr marL="0" marR="0" lvl="0" indent="0" algn="ctr" rtl="0">
              <a:lnSpc>
                <a:spcPct val="98181"/>
              </a:lnSpc>
              <a:spcBef>
                <a:spcPts val="800"/>
              </a:spcBef>
              <a:spcAft>
                <a:spcPts val="0"/>
              </a:spcAft>
              <a:buClr>
                <a:srgbClr val="000000"/>
              </a:buClr>
              <a:buSzPts val="1800"/>
              <a:buFont typeface="Arial"/>
              <a:buNone/>
            </a:pPr>
            <a:r>
              <a:rPr lang="fr" sz="1800" b="1" i="0" u="none" strike="noStrike" cap="none">
                <a:solidFill>
                  <a:schemeClr val="dk1"/>
                </a:solidFill>
                <a:latin typeface="Calibri"/>
                <a:ea typeface="Calibri"/>
                <a:cs typeface="Calibri"/>
                <a:sym typeface="Calibri"/>
              </a:rPr>
              <a:t>Sur la forme </a:t>
            </a:r>
            <a:endParaRPr sz="1800" b="1" i="0" u="none" strike="noStrike" cap="none">
              <a:solidFill>
                <a:schemeClr val="dk1"/>
              </a:solidFill>
              <a:latin typeface="Calibri"/>
              <a:ea typeface="Calibri"/>
              <a:cs typeface="Calibri"/>
              <a:sym typeface="Calibri"/>
            </a:endParaRPr>
          </a:p>
          <a:p>
            <a:pPr marL="12700" marR="0" lvl="0" indent="0" algn="just" rtl="0">
              <a:lnSpc>
                <a:spcPct val="98181"/>
              </a:lnSpc>
              <a:spcBef>
                <a:spcPts val="800"/>
              </a:spcBef>
              <a:spcAft>
                <a:spcPts val="0"/>
              </a:spcAft>
              <a:buClr>
                <a:srgbClr val="000000"/>
              </a:buClr>
              <a:buSzPts val="1500"/>
              <a:buFont typeface="Arial"/>
              <a:buNone/>
            </a:pPr>
            <a:r>
              <a:rPr lang="fr" sz="1500" b="0" i="0" u="none" strike="noStrike" cap="none">
                <a:solidFill>
                  <a:schemeClr val="dk1"/>
                </a:solidFill>
                <a:latin typeface="Calibri"/>
                <a:ea typeface="Calibri"/>
                <a:cs typeface="Calibri"/>
                <a:sym typeface="Calibri"/>
              </a:rPr>
              <a:t>●Préparer un récit court et condensé, allant droit au but. </a:t>
            </a:r>
            <a:endParaRPr sz="1500" b="0" i="0" u="none" strike="noStrike" cap="none">
              <a:solidFill>
                <a:schemeClr val="dk1"/>
              </a:solidFill>
              <a:latin typeface="Calibri"/>
              <a:ea typeface="Calibri"/>
              <a:cs typeface="Calibri"/>
              <a:sym typeface="Calibri"/>
            </a:endParaRPr>
          </a:p>
          <a:p>
            <a:pPr marL="12700" marR="0" lvl="0" indent="0" algn="just" rtl="0">
              <a:lnSpc>
                <a:spcPct val="98181"/>
              </a:lnSpc>
              <a:spcBef>
                <a:spcPts val="800"/>
              </a:spcBef>
              <a:spcAft>
                <a:spcPts val="0"/>
              </a:spcAft>
              <a:buClr>
                <a:srgbClr val="000000"/>
              </a:buClr>
              <a:buSzPts val="1500"/>
              <a:buFont typeface="Arial"/>
              <a:buNone/>
            </a:pPr>
            <a:r>
              <a:rPr lang="fr" sz="1500" b="0" i="0" u="none" strike="noStrike" cap="none">
                <a:solidFill>
                  <a:schemeClr val="dk1"/>
                </a:solidFill>
                <a:latin typeface="Calibri"/>
                <a:ea typeface="Calibri"/>
                <a:cs typeface="Calibri"/>
                <a:sym typeface="Calibri"/>
              </a:rPr>
              <a:t>●Le récit doit être rédigé à la première personne du singulier. </a:t>
            </a:r>
            <a:endParaRPr sz="1500" b="0" i="0" u="none" strike="noStrike" cap="none">
              <a:solidFill>
                <a:schemeClr val="dk1"/>
              </a:solidFill>
              <a:latin typeface="Calibri"/>
              <a:ea typeface="Calibri"/>
              <a:cs typeface="Calibri"/>
              <a:sym typeface="Calibri"/>
            </a:endParaRPr>
          </a:p>
        </p:txBody>
      </p:sp>
      <p:sp>
        <p:nvSpPr>
          <p:cNvPr id="514" name="Google Shape;514;g3073f338217_0_481"/>
          <p:cNvSpPr/>
          <p:nvPr/>
        </p:nvSpPr>
        <p:spPr>
          <a:xfrm>
            <a:off x="639910" y="646503"/>
            <a:ext cx="6565732" cy="355727"/>
          </a:xfrm>
          <a:prstGeom prst="flowChartProcess">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 sz="2400" b="1" i="0" u="none" strike="noStrike" cap="none">
                <a:solidFill>
                  <a:srgbClr val="0070C0"/>
                </a:solidFill>
                <a:latin typeface="Calibri"/>
                <a:ea typeface="Calibri"/>
                <a:cs typeface="Calibri"/>
                <a:sym typeface="Calibri"/>
              </a:rPr>
              <a:t>Préparer le récit de vie </a:t>
            </a:r>
            <a:endParaRPr sz="1700" b="1" i="0" u="none" strike="noStrike" cap="none">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g325b501c3db_0_822"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
        <p:nvSpPr>
          <p:cNvPr id="520" name="Google Shape;520;g325b501c3db_0_822"/>
          <p:cNvSpPr txBox="1"/>
          <p:nvPr/>
        </p:nvSpPr>
        <p:spPr>
          <a:xfrm>
            <a:off x="563563" y="1651071"/>
            <a:ext cx="3802500" cy="2769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21" name="Google Shape;521;g325b501c3db_0_822"/>
          <p:cNvSpPr txBox="1">
            <a:spLocks noGrp="1"/>
          </p:cNvSpPr>
          <p:nvPr>
            <p:ph type="title"/>
          </p:nvPr>
        </p:nvSpPr>
        <p:spPr>
          <a:xfrm>
            <a:off x="467654" y="644806"/>
            <a:ext cx="7886700" cy="429300"/>
          </a:xfrm>
          <a:prstGeom prst="rect">
            <a:avLst/>
          </a:prstGeom>
          <a:noFill/>
          <a:ln>
            <a:noFill/>
          </a:ln>
        </p:spPr>
        <p:txBody>
          <a:bodyPr spcFirstLastPara="1" wrap="square" lIns="45700" tIns="34275" rIns="45700" bIns="34275" anchor="ctr" anchorCtr="0">
            <a:spAutoFit/>
          </a:bodyPr>
          <a:lstStyle/>
          <a:p>
            <a:pPr marL="0" lvl="0" indent="0" algn="l" rtl="0">
              <a:lnSpc>
                <a:spcPct val="90000"/>
              </a:lnSpc>
              <a:spcBef>
                <a:spcPts val="0"/>
              </a:spcBef>
              <a:spcAft>
                <a:spcPts val="0"/>
              </a:spcAft>
              <a:buSzPts val="1400"/>
              <a:buNone/>
            </a:pPr>
            <a:r>
              <a:rPr lang="fr" sz="2600" b="1">
                <a:solidFill>
                  <a:srgbClr val="002060"/>
                </a:solidFill>
                <a:latin typeface="Calibri"/>
                <a:ea typeface="Calibri"/>
                <a:cs typeface="Calibri"/>
                <a:sym typeface="Calibri"/>
              </a:rPr>
              <a:t>Les preuves soutenant le récit de vie</a:t>
            </a:r>
            <a:r>
              <a:rPr lang="fr" sz="2600" b="1" i="0" u="none" strike="noStrike" cap="none">
                <a:solidFill>
                  <a:srgbClr val="002060"/>
                </a:solidFill>
                <a:latin typeface="Calibri"/>
                <a:ea typeface="Calibri"/>
                <a:cs typeface="Calibri"/>
                <a:sym typeface="Calibri"/>
              </a:rPr>
              <a:t> : </a:t>
            </a:r>
            <a:endParaRPr/>
          </a:p>
        </p:txBody>
      </p:sp>
      <p:sp>
        <p:nvSpPr>
          <p:cNvPr id="522" name="Google Shape;522;g325b501c3db_0_822"/>
          <p:cNvSpPr txBox="1"/>
          <p:nvPr/>
        </p:nvSpPr>
        <p:spPr>
          <a:xfrm>
            <a:off x="515644" y="2565400"/>
            <a:ext cx="79935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fr" sz="1400" b="0" i="0" u="none" strike="noStrike" cap="none">
                <a:solidFill>
                  <a:srgbClr val="000000"/>
                </a:solidFill>
                <a:latin typeface="Calibri"/>
                <a:ea typeface="Calibri"/>
                <a:cs typeface="Calibri"/>
                <a:sym typeface="Calibri"/>
              </a:rPr>
              <a:t>          </a:t>
            </a:r>
            <a:endParaRPr sz="1400" b="0" i="1" u="none" strike="noStrike" cap="none">
              <a:solidFill>
                <a:srgbClr val="000000"/>
              </a:solidFill>
              <a:latin typeface="Calibri"/>
              <a:ea typeface="Calibri"/>
              <a:cs typeface="Calibri"/>
              <a:sym typeface="Calibri"/>
            </a:endParaRPr>
          </a:p>
        </p:txBody>
      </p:sp>
      <p:sp>
        <p:nvSpPr>
          <p:cNvPr id="523" name="Google Shape;523;g325b501c3db_0_822"/>
          <p:cNvSpPr txBox="1"/>
          <p:nvPr/>
        </p:nvSpPr>
        <p:spPr>
          <a:xfrm>
            <a:off x="3829844" y="1544452"/>
            <a:ext cx="1072200" cy="324600"/>
          </a:xfrm>
          <a:prstGeom prst="rect">
            <a:avLst/>
          </a:prstGeom>
          <a:noFill/>
          <a:ln>
            <a:noFill/>
          </a:ln>
        </p:spPr>
        <p:txBody>
          <a:bodyPr spcFirstLastPara="1" wrap="square" lIns="64750" tIns="64750" rIns="64750" bIns="64750" anchor="ctr" anchorCtr="0">
            <a:spAutoFit/>
          </a:bodyPr>
          <a:lstStyle/>
          <a:p>
            <a:pPr marL="0" marR="0" lvl="0" indent="0" algn="ctr" rtl="0">
              <a:lnSpc>
                <a:spcPct val="90000"/>
              </a:lnSpc>
              <a:spcBef>
                <a:spcPts val="0"/>
              </a:spcBef>
              <a:spcAft>
                <a:spcPts val="0"/>
              </a:spcAft>
              <a:buClr>
                <a:srgbClr val="000000"/>
              </a:buClr>
              <a:buSzPts val="1400"/>
              <a:buFont typeface="Arial"/>
              <a:buNone/>
            </a:pPr>
            <a:r>
              <a:rPr lang="fr" sz="1400" b="0" i="0" u="none" strike="noStrike" cap="none">
                <a:solidFill>
                  <a:srgbClr val="FFFFFF"/>
                </a:solidFill>
                <a:latin typeface="Arial"/>
                <a:ea typeface="Arial"/>
                <a:cs typeface="Arial"/>
                <a:sym typeface="Arial"/>
              </a:rPr>
              <a:t>RELIGION</a:t>
            </a:r>
            <a:endParaRPr sz="1700" b="0" i="0" u="none" strike="noStrike" cap="none">
              <a:solidFill>
                <a:srgbClr val="FFFFFF"/>
              </a:solidFill>
              <a:latin typeface="Arial"/>
              <a:ea typeface="Arial"/>
              <a:cs typeface="Arial"/>
              <a:sym typeface="Arial"/>
            </a:endParaRPr>
          </a:p>
        </p:txBody>
      </p:sp>
      <p:sp>
        <p:nvSpPr>
          <p:cNvPr id="524" name="Google Shape;524;g325b501c3db_0_822"/>
          <p:cNvSpPr txBox="1"/>
          <p:nvPr/>
        </p:nvSpPr>
        <p:spPr>
          <a:xfrm>
            <a:off x="3625127" y="1188609"/>
            <a:ext cx="1351500" cy="588000"/>
          </a:xfrm>
          <a:prstGeom prst="rect">
            <a:avLst/>
          </a:prstGeom>
          <a:noFill/>
          <a:ln>
            <a:noFill/>
          </a:ln>
        </p:spPr>
        <p:txBody>
          <a:bodyPr spcFirstLastPara="1" wrap="square" lIns="64750" tIns="64750" rIns="64750" bIns="64750" anchor="ctr" anchorCtr="0">
            <a:spAutoFit/>
          </a:bodyPr>
          <a:lstStyle/>
          <a:p>
            <a:pPr marL="0" marR="0" lvl="0" indent="0" algn="ctr" rtl="0">
              <a:lnSpc>
                <a:spcPct val="90000"/>
              </a:lnSpc>
              <a:spcBef>
                <a:spcPts val="0"/>
              </a:spcBef>
              <a:spcAft>
                <a:spcPts val="0"/>
              </a:spcAft>
              <a:buClr>
                <a:srgbClr val="000000"/>
              </a:buClr>
              <a:buSzPts val="1100"/>
              <a:buFont typeface="Arial"/>
              <a:buNone/>
            </a:pPr>
            <a:r>
              <a:rPr lang="fr" sz="1100" b="0" i="0" u="none" strike="noStrike" cap="none">
                <a:solidFill>
                  <a:srgbClr val="FFFFFF"/>
                </a:solidFill>
                <a:latin typeface="Arial"/>
                <a:ea typeface="Arial"/>
                <a:cs typeface="Arial"/>
                <a:sym typeface="Arial"/>
              </a:rPr>
              <a:t>APPARTENANCE A UN GROUPE SOCIAL</a:t>
            </a:r>
            <a:endParaRPr sz="1400" b="0" i="0" u="none" strike="noStrike" cap="none">
              <a:solidFill>
                <a:srgbClr val="000000"/>
              </a:solidFill>
              <a:latin typeface="Arial"/>
              <a:ea typeface="Arial"/>
              <a:cs typeface="Arial"/>
              <a:sym typeface="Arial"/>
            </a:endParaRPr>
          </a:p>
        </p:txBody>
      </p:sp>
      <p:sp>
        <p:nvSpPr>
          <p:cNvPr id="525" name="Google Shape;525;g325b501c3db_0_822"/>
          <p:cNvSpPr txBox="1"/>
          <p:nvPr/>
        </p:nvSpPr>
        <p:spPr>
          <a:xfrm>
            <a:off x="467725" y="1326078"/>
            <a:ext cx="8112600" cy="3140100"/>
          </a:xfrm>
          <a:prstGeom prst="rect">
            <a:avLst/>
          </a:prstGeom>
          <a:noFill/>
          <a:ln>
            <a:noFill/>
          </a:ln>
        </p:spPr>
        <p:txBody>
          <a:bodyPr spcFirstLastPara="1" wrap="square" lIns="91425" tIns="45700" rIns="91425" bIns="45700" anchor="t" anchorCtr="0">
            <a:spAutoFit/>
          </a:bodyPr>
          <a:lstStyle/>
          <a:p>
            <a:pPr marL="0" marR="0" lvl="0" indent="359" algn="just" rtl="0">
              <a:lnSpc>
                <a:spcPct val="100000"/>
              </a:lnSpc>
              <a:spcBef>
                <a:spcPts val="0"/>
              </a:spcBef>
              <a:spcAft>
                <a:spcPts val="0"/>
              </a:spcAft>
              <a:buClr>
                <a:srgbClr val="000000"/>
              </a:buClr>
              <a:buSzPts val="1500"/>
              <a:buFont typeface="Arial"/>
              <a:buNone/>
            </a:pPr>
            <a:r>
              <a:rPr lang="fr" sz="1500" b="0" i="0" u="none" strike="noStrike" cap="none">
                <a:solidFill>
                  <a:srgbClr val="000000"/>
                </a:solidFill>
                <a:latin typeface="Calibri"/>
                <a:ea typeface="Calibri"/>
                <a:cs typeface="Calibri"/>
                <a:sym typeface="Calibri"/>
              </a:rPr>
              <a:t>La charge de la preuve dans la procédure d’asile est </a:t>
            </a:r>
            <a:r>
              <a:rPr lang="fr" sz="1500" b="1" i="0" u="none" strike="noStrike" cap="none">
                <a:solidFill>
                  <a:srgbClr val="4372C3"/>
                </a:solidFill>
                <a:latin typeface="Calibri"/>
                <a:ea typeface="Calibri"/>
                <a:cs typeface="Calibri"/>
                <a:sym typeface="Calibri"/>
              </a:rPr>
              <a:t>moins lourde que dans les autres procédures</a:t>
            </a:r>
            <a:r>
              <a:rPr lang="fr" sz="1500" b="0" i="0" u="none" strike="noStrike" cap="none">
                <a:solidFill>
                  <a:srgbClr val="4372C3"/>
                </a:solidFill>
                <a:latin typeface="Calibri"/>
                <a:ea typeface="Calibri"/>
                <a:cs typeface="Calibri"/>
                <a:sym typeface="Calibri"/>
              </a:rPr>
              <a:t>.</a:t>
            </a:r>
            <a:endParaRPr>
              <a:solidFill>
                <a:srgbClr val="4372C3"/>
              </a:solidFill>
            </a:endParaRPr>
          </a:p>
          <a:p>
            <a:pPr marL="0" marR="0" lvl="0" indent="359" algn="just" rtl="0">
              <a:lnSpc>
                <a:spcPct val="100000"/>
              </a:lnSpc>
              <a:spcBef>
                <a:spcPts val="0"/>
              </a:spcBef>
              <a:spcAft>
                <a:spcPts val="0"/>
              </a:spcAft>
              <a:buClr>
                <a:srgbClr val="000000"/>
              </a:buClr>
              <a:buSzPts val="1500"/>
              <a:buFont typeface="Arial"/>
              <a:buNone/>
            </a:pPr>
            <a:endParaRPr sz="1500" b="0" i="0" u="none" strike="noStrike" cap="none">
              <a:solidFill>
                <a:srgbClr val="4372C3"/>
              </a:solidFill>
              <a:latin typeface="Calibri"/>
              <a:ea typeface="Calibri"/>
              <a:cs typeface="Calibri"/>
              <a:sym typeface="Calibri"/>
            </a:endParaRPr>
          </a:p>
          <a:p>
            <a:pPr marL="0" marR="0" lvl="0" indent="359" algn="ctr" rtl="0">
              <a:lnSpc>
                <a:spcPct val="100000"/>
              </a:lnSpc>
              <a:spcBef>
                <a:spcPts val="0"/>
              </a:spcBef>
              <a:spcAft>
                <a:spcPts val="0"/>
              </a:spcAft>
              <a:buClr>
                <a:srgbClr val="000000"/>
              </a:buClr>
              <a:buSzPts val="1800"/>
              <a:buFont typeface="Arial"/>
              <a:buNone/>
            </a:pPr>
            <a:r>
              <a:rPr lang="fr" sz="1800" b="1" i="0" u="none" strike="noStrike" cap="none">
                <a:solidFill>
                  <a:srgbClr val="FF0000"/>
                </a:solidFill>
                <a:latin typeface="Calibri"/>
                <a:ea typeface="Calibri"/>
                <a:cs typeface="Calibri"/>
                <a:sym typeface="Calibri"/>
              </a:rPr>
              <a:t>Le récit se suffit à lui-même. </a:t>
            </a:r>
            <a:endParaRPr/>
          </a:p>
          <a:p>
            <a:pPr marL="0" marR="0" lvl="0" indent="359" algn="just"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fr" sz="1500">
                <a:latin typeface="Calibri"/>
                <a:ea typeface="Calibri"/>
                <a:cs typeface="Calibri"/>
                <a:sym typeface="Calibri"/>
              </a:rPr>
              <a:t>→ </a:t>
            </a:r>
            <a:r>
              <a:rPr lang="fr" sz="1500" b="0" i="0" u="none" strike="noStrike" cap="none">
                <a:solidFill>
                  <a:srgbClr val="000000"/>
                </a:solidFill>
                <a:latin typeface="Calibri"/>
                <a:ea typeface="Calibri"/>
                <a:cs typeface="Calibri"/>
                <a:sym typeface="Calibri"/>
              </a:rPr>
              <a:t>Ne pas aller chercher des documents d’état civil</a:t>
            </a:r>
            <a:endParaRPr/>
          </a:p>
          <a:p>
            <a:pPr marL="0" marR="0" lvl="0" indent="0" algn="just" rtl="0">
              <a:lnSpc>
                <a:spcPct val="100000"/>
              </a:lnSpc>
              <a:spcBef>
                <a:spcPts val="0"/>
              </a:spcBef>
              <a:spcAft>
                <a:spcPts val="0"/>
              </a:spcAft>
              <a:buNone/>
            </a:pPr>
            <a:r>
              <a:rPr lang="fr" sz="1500">
                <a:latin typeface="Calibri"/>
                <a:ea typeface="Calibri"/>
                <a:cs typeface="Calibri"/>
                <a:sym typeface="Calibri"/>
              </a:rPr>
              <a:t>→ </a:t>
            </a:r>
            <a:r>
              <a:rPr lang="fr" sz="1500" b="0" i="0" u="none" strike="noStrike" cap="none">
                <a:solidFill>
                  <a:srgbClr val="000000"/>
                </a:solidFill>
                <a:latin typeface="Calibri"/>
                <a:ea typeface="Calibri"/>
                <a:cs typeface="Calibri"/>
                <a:sym typeface="Calibri"/>
              </a:rPr>
              <a:t>Ne pas essayer de produire d’autres preuves (par ex : avis de recherche).  </a:t>
            </a:r>
            <a:endParaRPr/>
          </a:p>
          <a:p>
            <a:pPr marL="0" marR="0" lvl="0" indent="359" algn="just"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0" marR="0" lvl="0" indent="359" algn="just" rtl="0">
              <a:lnSpc>
                <a:spcPct val="100000"/>
              </a:lnSpc>
              <a:spcBef>
                <a:spcPts val="0"/>
              </a:spcBef>
              <a:spcAft>
                <a:spcPts val="0"/>
              </a:spcAft>
              <a:buClr>
                <a:srgbClr val="000000"/>
              </a:buClr>
              <a:buSzPts val="1500"/>
              <a:buFont typeface="Arial"/>
              <a:buNone/>
            </a:pPr>
            <a:r>
              <a:rPr lang="fr" sz="1500" b="0" i="0" u="none" strike="noStrike" cap="none">
                <a:solidFill>
                  <a:srgbClr val="000000"/>
                </a:solidFill>
                <a:latin typeface="Calibri"/>
                <a:ea typeface="Calibri"/>
                <a:cs typeface="Calibri"/>
                <a:sym typeface="Calibri"/>
              </a:rPr>
              <a:t>Il faut bien analyser les documents que le jeune produit au dossier tardivement. </a:t>
            </a:r>
            <a:endParaRPr/>
          </a:p>
          <a:p>
            <a:pPr marL="0" marR="0" lvl="0" indent="359" algn="just"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0" marR="0" lvl="0" indent="359" algn="just" rtl="0">
              <a:lnSpc>
                <a:spcPct val="100000"/>
              </a:lnSpc>
              <a:spcBef>
                <a:spcPts val="0"/>
              </a:spcBef>
              <a:spcAft>
                <a:spcPts val="0"/>
              </a:spcAft>
              <a:buClr>
                <a:srgbClr val="000000"/>
              </a:buClr>
              <a:buSzPts val="1500"/>
              <a:buFont typeface="Arial"/>
              <a:buNone/>
            </a:pPr>
            <a:r>
              <a:rPr lang="fr" sz="1500" b="0" i="0" u="none" strike="noStrike" cap="none">
                <a:solidFill>
                  <a:srgbClr val="000000"/>
                </a:solidFill>
                <a:latin typeface="Calibri"/>
                <a:ea typeface="Calibri"/>
                <a:cs typeface="Calibri"/>
                <a:sym typeface="Calibri"/>
              </a:rPr>
              <a:t>Pour appuyer le récit :</a:t>
            </a:r>
            <a:endParaRPr/>
          </a:p>
          <a:p>
            <a:pPr marL="285750" marR="0" lvl="0" indent="-285750" algn="just" rtl="0">
              <a:lnSpc>
                <a:spcPct val="100000"/>
              </a:lnSpc>
              <a:spcBef>
                <a:spcPts val="0"/>
              </a:spcBef>
              <a:spcAft>
                <a:spcPts val="0"/>
              </a:spcAft>
              <a:buClr>
                <a:srgbClr val="000000"/>
              </a:buClr>
              <a:buSzPts val="1500"/>
              <a:buFont typeface="Arial"/>
              <a:buChar char="-"/>
            </a:pPr>
            <a:r>
              <a:rPr lang="fr" sz="1500" b="0" i="0" u="none" strike="noStrike" cap="none">
                <a:solidFill>
                  <a:srgbClr val="000000"/>
                </a:solidFill>
                <a:latin typeface="Calibri"/>
                <a:ea typeface="Calibri"/>
                <a:cs typeface="Calibri"/>
                <a:sym typeface="Calibri"/>
              </a:rPr>
              <a:t>Attestations médicales  </a:t>
            </a:r>
            <a:endParaRPr/>
          </a:p>
          <a:p>
            <a:pPr marL="285750" marR="0" lvl="0" indent="-285750" algn="just" rtl="0">
              <a:lnSpc>
                <a:spcPct val="100000"/>
              </a:lnSpc>
              <a:spcBef>
                <a:spcPts val="0"/>
              </a:spcBef>
              <a:spcAft>
                <a:spcPts val="0"/>
              </a:spcAft>
              <a:buClr>
                <a:srgbClr val="000000"/>
              </a:buClr>
              <a:buSzPts val="1500"/>
              <a:buFont typeface="Arial"/>
              <a:buChar char="-"/>
            </a:pPr>
            <a:r>
              <a:rPr lang="fr" sz="1500" b="0" i="0" u="none" strike="noStrike" cap="none">
                <a:solidFill>
                  <a:srgbClr val="000000"/>
                </a:solidFill>
                <a:latin typeface="Calibri"/>
                <a:ea typeface="Calibri"/>
                <a:cs typeface="Calibri"/>
                <a:sym typeface="Calibri"/>
              </a:rPr>
              <a:t>Les rapports et articles </a:t>
            </a:r>
            <a:endParaRPr/>
          </a:p>
          <a:p>
            <a:pPr marL="0" marR="0" lvl="0" indent="359" algn="just"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325b501c3db_0_832"/>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fr" sz="2600" b="1">
                <a:solidFill>
                  <a:srgbClr val="002060"/>
                </a:solidFill>
                <a:latin typeface="Calibri"/>
                <a:ea typeface="Calibri"/>
                <a:cs typeface="Calibri"/>
                <a:sym typeface="Calibri"/>
              </a:rPr>
              <a:t>L’entretien avec les enfants victimes de traumatismes </a:t>
            </a:r>
            <a:endParaRPr sz="2600" b="1">
              <a:solidFill>
                <a:srgbClr val="002060"/>
              </a:solidFill>
              <a:latin typeface="Calibri"/>
              <a:ea typeface="Calibri"/>
              <a:cs typeface="Calibri"/>
              <a:sym typeface="Calibri"/>
            </a:endParaRPr>
          </a:p>
        </p:txBody>
      </p:sp>
      <p:sp>
        <p:nvSpPr>
          <p:cNvPr id="531" name="Google Shape;531;g325b501c3db_0_832"/>
          <p:cNvSpPr txBox="1">
            <a:spLocks noGrp="1"/>
          </p:cNvSpPr>
          <p:nvPr>
            <p:ph type="body" idx="1"/>
          </p:nvPr>
        </p:nvSpPr>
        <p:spPr>
          <a:xfrm>
            <a:off x="628650" y="940044"/>
            <a:ext cx="7886700" cy="3263400"/>
          </a:xfrm>
          <a:prstGeom prst="rect">
            <a:avLst/>
          </a:prstGeom>
        </p:spPr>
        <p:txBody>
          <a:bodyPr spcFirstLastPara="1" wrap="square" lIns="68575" tIns="34275" rIns="68575" bIns="34275" anchor="t" anchorCtr="0">
            <a:noAutofit/>
          </a:bodyPr>
          <a:lstStyle/>
          <a:p>
            <a:pPr marL="457200" lvl="0" indent="0" algn="l" rtl="0">
              <a:lnSpc>
                <a:spcPct val="115000"/>
              </a:lnSpc>
              <a:spcBef>
                <a:spcPts val="120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fr" sz="1200" b="1">
                <a:solidFill>
                  <a:srgbClr val="002060"/>
                </a:solidFill>
                <a:latin typeface="Calibri"/>
                <a:ea typeface="Calibri"/>
                <a:cs typeface="Calibri"/>
                <a:sym typeface="Calibri"/>
              </a:rPr>
              <a:t>Traumatisme</a:t>
            </a:r>
            <a:r>
              <a:rPr lang="fr" sz="1200">
                <a:solidFill>
                  <a:schemeClr val="dk1"/>
                </a:solidFill>
                <a:latin typeface="Calibri"/>
                <a:ea typeface="Calibri"/>
                <a:cs typeface="Calibri"/>
                <a:sym typeface="Calibri"/>
              </a:rPr>
              <a:t> : un événement vécu comme catastrophique et menaçant la vie et l'identité. Ce qui constitue un traumatisme est propre à chaque enfant</a:t>
            </a:r>
            <a:endParaRPr sz="1200">
              <a:solidFill>
                <a:schemeClr val="dk1"/>
              </a:solidFill>
              <a:latin typeface="Calibri"/>
              <a:ea typeface="Calibri"/>
              <a:cs typeface="Calibri"/>
              <a:sym typeface="Calibri"/>
            </a:endParaRPr>
          </a:p>
          <a:p>
            <a:pPr marL="457200" lvl="0" indent="-304800" algn="l" rtl="0">
              <a:lnSpc>
                <a:spcPct val="115000"/>
              </a:lnSpc>
              <a:spcBef>
                <a:spcPts val="1200"/>
              </a:spcBef>
              <a:spcAft>
                <a:spcPts val="0"/>
              </a:spcAft>
              <a:buClr>
                <a:schemeClr val="dk1"/>
              </a:buClr>
              <a:buSzPts val="1200"/>
              <a:buFont typeface="Calibri"/>
              <a:buAutoNum type="arabicPeriod"/>
            </a:pPr>
            <a:r>
              <a:rPr lang="fr" sz="1200" b="1">
                <a:solidFill>
                  <a:srgbClr val="2E75B5"/>
                </a:solidFill>
                <a:latin typeface="Calibri"/>
                <a:ea typeface="Calibri"/>
                <a:cs typeface="Calibri"/>
                <a:sym typeface="Calibri"/>
              </a:rPr>
              <a:t>Traumatisme aigu</a:t>
            </a:r>
            <a:r>
              <a:rPr lang="fr" sz="1200">
                <a:solidFill>
                  <a:schemeClr val="dk1"/>
                </a:solidFill>
                <a:latin typeface="Calibri"/>
                <a:ea typeface="Calibri"/>
                <a:cs typeface="Calibri"/>
                <a:sym typeface="Calibri"/>
              </a:rPr>
              <a:t> : lié à un seul facteur de stress isolé (attentat à la bombe, fusillade, etc.)</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fr" sz="1200" b="1">
                <a:solidFill>
                  <a:srgbClr val="2E75B5"/>
                </a:solidFill>
                <a:latin typeface="Calibri"/>
                <a:ea typeface="Calibri"/>
                <a:cs typeface="Calibri"/>
                <a:sym typeface="Calibri"/>
              </a:rPr>
              <a:t>Traumatisme chronique </a:t>
            </a:r>
            <a:r>
              <a:rPr lang="fr" sz="1200">
                <a:solidFill>
                  <a:schemeClr val="dk1"/>
                </a:solidFill>
                <a:latin typeface="Calibri"/>
                <a:ea typeface="Calibri"/>
                <a:cs typeface="Calibri"/>
                <a:sym typeface="Calibri"/>
              </a:rPr>
              <a:t>: exposition répétée et prolongée à un facteur de stress (violence conjugale, négligence prolongée, grande pauvreté)</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fr" sz="1200" b="1">
                <a:solidFill>
                  <a:srgbClr val="2E75B5"/>
                </a:solidFill>
                <a:latin typeface="Calibri"/>
                <a:ea typeface="Calibri"/>
                <a:cs typeface="Calibri"/>
                <a:sym typeface="Calibri"/>
              </a:rPr>
              <a:t>Complexe</a:t>
            </a:r>
            <a:r>
              <a:rPr lang="fr" sz="1200">
                <a:solidFill>
                  <a:schemeClr val="dk1"/>
                </a:solidFill>
                <a:latin typeface="Calibri"/>
                <a:ea typeface="Calibri"/>
                <a:cs typeface="Calibri"/>
                <a:sym typeface="Calibri"/>
              </a:rPr>
              <a:t> : exposition à une série de facteurs de stress complexes et interdépendants sur une longue période (exposition à la guerre)</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Font typeface="Calibri"/>
              <a:buChar char="●"/>
            </a:pPr>
            <a:r>
              <a:rPr lang="fr" sz="1200">
                <a:solidFill>
                  <a:schemeClr val="dk1"/>
                </a:solidFill>
                <a:latin typeface="Calibri"/>
                <a:ea typeface="Calibri"/>
                <a:cs typeface="Calibri"/>
                <a:sym typeface="Calibri"/>
              </a:rPr>
              <a:t>Le traumatisme psychologique est une </a:t>
            </a:r>
            <a:r>
              <a:rPr lang="fr" sz="1200" b="1">
                <a:solidFill>
                  <a:srgbClr val="002060"/>
                </a:solidFill>
                <a:latin typeface="Calibri"/>
                <a:ea typeface="Calibri"/>
                <a:cs typeface="Calibri"/>
                <a:sym typeface="Calibri"/>
              </a:rPr>
              <a:t>réponse émotionnelle à un souvenir traumatisant </a:t>
            </a:r>
            <a:r>
              <a:rPr lang="fr" sz="1200">
                <a:solidFill>
                  <a:schemeClr val="dk1"/>
                </a:solidFill>
                <a:latin typeface="Calibri"/>
                <a:ea typeface="Calibri"/>
                <a:cs typeface="Calibri"/>
                <a:sym typeface="Calibri"/>
              </a:rPr>
              <a:t>qui s'est produit chez une personne ou dont elle a été témoin.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fr" sz="1200">
                <a:solidFill>
                  <a:schemeClr val="dk1"/>
                </a:solidFill>
                <a:latin typeface="Calibri"/>
                <a:ea typeface="Calibri"/>
                <a:cs typeface="Calibri"/>
                <a:sym typeface="Calibri"/>
              </a:rPr>
              <a:t>La mémoire à court terme/épisodique est intrinsèquement affectée, mais les victimes d'abus graves ou de torture peuvent également constater que leur mémoire à long terme est affectée.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fr" sz="1200" b="1">
                <a:solidFill>
                  <a:srgbClr val="002060"/>
                </a:solidFill>
                <a:latin typeface="Calibri"/>
                <a:ea typeface="Calibri"/>
                <a:cs typeface="Calibri"/>
                <a:sym typeface="Calibri"/>
              </a:rPr>
              <a:t>La capacité à se souvenir d'histoires et de récits est également affectée </a:t>
            </a:r>
            <a:r>
              <a:rPr lang="fr" sz="1200">
                <a:solidFill>
                  <a:schemeClr val="dk1"/>
                </a:solidFill>
                <a:latin typeface="Calibri"/>
                <a:ea typeface="Calibri"/>
                <a:cs typeface="Calibri"/>
                <a:sym typeface="Calibri"/>
              </a:rPr>
              <a:t>par le traumatisme : schémas de pensée désorganisés/réaction de fuite ou de combat.</a:t>
            </a:r>
            <a:endParaRPr sz="20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325b501c3db_0_837"/>
          <p:cNvSpPr txBox="1"/>
          <p:nvPr/>
        </p:nvSpPr>
        <p:spPr>
          <a:xfrm>
            <a:off x="287550" y="1514400"/>
            <a:ext cx="8313900" cy="3124500"/>
          </a:xfrm>
          <a:prstGeom prst="rect">
            <a:avLst/>
          </a:prstGeom>
          <a:noFill/>
          <a:ln>
            <a:noFill/>
          </a:ln>
        </p:spPr>
        <p:txBody>
          <a:bodyPr spcFirstLastPara="1" wrap="square" lIns="91425" tIns="91425" rIns="91425" bIns="91425" anchor="t" anchorCtr="0">
            <a:spAutoFit/>
          </a:bodyPr>
          <a:lstStyle/>
          <a:p>
            <a:pPr marL="457200" lvl="0" indent="-298450" algn="l" rtl="0">
              <a:lnSpc>
                <a:spcPct val="100000"/>
              </a:lnSpc>
              <a:spcBef>
                <a:spcPts val="1200"/>
              </a:spcBef>
              <a:spcAft>
                <a:spcPts val="0"/>
              </a:spcAft>
              <a:buClr>
                <a:schemeClr val="dk1"/>
              </a:buClr>
              <a:buSzPts val="1100"/>
              <a:buFont typeface="Helvetica Neue"/>
              <a:buChar char="●"/>
            </a:pPr>
            <a:r>
              <a:rPr lang="fr" sz="1100" b="1">
                <a:solidFill>
                  <a:srgbClr val="002060"/>
                </a:solidFill>
                <a:latin typeface="Calibri"/>
                <a:ea typeface="Calibri"/>
                <a:cs typeface="Calibri"/>
                <a:sym typeface="Calibri"/>
              </a:rPr>
              <a:t>Fenêtre de tolérance</a:t>
            </a:r>
            <a:r>
              <a:rPr lang="fr" sz="1100" b="1">
                <a:solidFill>
                  <a:schemeClr val="dk1"/>
                </a:solidFill>
                <a:latin typeface="Calibri"/>
                <a:ea typeface="Calibri"/>
                <a:cs typeface="Calibri"/>
                <a:sym typeface="Calibri"/>
              </a:rPr>
              <a:t> :</a:t>
            </a:r>
            <a:r>
              <a:rPr lang="fr" sz="1100">
                <a:solidFill>
                  <a:schemeClr val="dk1"/>
                </a:solidFill>
                <a:latin typeface="Calibri"/>
                <a:ea typeface="Calibri"/>
                <a:cs typeface="Calibri"/>
                <a:sym typeface="Calibri"/>
              </a:rPr>
              <a:t> un concept développée par le psychologue Dan Siegel </a:t>
            </a:r>
            <a:endParaRPr sz="1100">
              <a:solidFill>
                <a:schemeClr val="dk1"/>
              </a:solidFill>
              <a:latin typeface="Calibri"/>
              <a:ea typeface="Calibri"/>
              <a:cs typeface="Calibri"/>
              <a:sym typeface="Calibri"/>
            </a:endParaRPr>
          </a:p>
          <a:p>
            <a:pPr marL="914400" lvl="1" indent="-298450" algn="l" rtl="0">
              <a:lnSpc>
                <a:spcPct val="100000"/>
              </a:lnSpc>
              <a:spcBef>
                <a:spcPts val="1000"/>
              </a:spcBef>
              <a:spcAft>
                <a:spcPts val="0"/>
              </a:spcAft>
              <a:buClr>
                <a:schemeClr val="dk1"/>
              </a:buClr>
              <a:buSzPts val="1100"/>
              <a:buFont typeface="Helvetica Neue"/>
              <a:buChar char="○"/>
            </a:pPr>
            <a:r>
              <a:rPr lang="fr" sz="1100" b="1">
                <a:solidFill>
                  <a:srgbClr val="2E75B5"/>
                </a:solidFill>
                <a:latin typeface="Calibri"/>
                <a:ea typeface="Calibri"/>
                <a:cs typeface="Calibri"/>
                <a:sym typeface="Calibri"/>
              </a:rPr>
              <a:t>Zone optimale : </a:t>
            </a:r>
            <a:r>
              <a:rPr lang="fr" sz="1100">
                <a:solidFill>
                  <a:schemeClr val="dk1"/>
                </a:solidFill>
                <a:latin typeface="Calibri"/>
                <a:ea typeface="Calibri"/>
                <a:cs typeface="Calibri"/>
                <a:sym typeface="Calibri"/>
              </a:rPr>
              <a:t>ouverte, curieuse, présente, capable d'engager toutes nos capacités rationnelles. </a:t>
            </a:r>
            <a:endParaRPr sz="1100">
              <a:solidFill>
                <a:schemeClr val="dk1"/>
              </a:solidFill>
              <a:latin typeface="Calibri"/>
              <a:ea typeface="Calibri"/>
              <a:cs typeface="Calibri"/>
              <a:sym typeface="Calibri"/>
            </a:endParaRPr>
          </a:p>
          <a:p>
            <a:pPr marL="1371600" lvl="2" indent="-298450" algn="l" rtl="0">
              <a:lnSpc>
                <a:spcPct val="100000"/>
              </a:lnSpc>
              <a:spcBef>
                <a:spcPts val="1000"/>
              </a:spcBef>
              <a:spcAft>
                <a:spcPts val="0"/>
              </a:spcAft>
              <a:buClr>
                <a:schemeClr val="dk1"/>
              </a:buClr>
              <a:buSzPts val="1100"/>
              <a:buFont typeface="Calibri"/>
              <a:buChar char="■"/>
            </a:pPr>
            <a:r>
              <a:rPr lang="fr" sz="1100">
                <a:solidFill>
                  <a:schemeClr val="dk1"/>
                </a:solidFill>
                <a:latin typeface="Calibri"/>
                <a:ea typeface="Calibri"/>
                <a:cs typeface="Calibri"/>
                <a:sym typeface="Calibri"/>
              </a:rPr>
              <a:t>Cette fenêtre est rétrécie par les traumatismes qui nous placent plus facilement en état d'hyper ou d'hypo éveil. </a:t>
            </a:r>
            <a:endParaRPr sz="1100">
              <a:solidFill>
                <a:schemeClr val="dk1"/>
              </a:solidFill>
              <a:latin typeface="Calibri"/>
              <a:ea typeface="Calibri"/>
              <a:cs typeface="Calibri"/>
              <a:sym typeface="Calibri"/>
            </a:endParaRPr>
          </a:p>
          <a:p>
            <a:pPr marL="457200" lvl="0" indent="-298450" algn="l" rtl="0">
              <a:lnSpc>
                <a:spcPct val="100000"/>
              </a:lnSpc>
              <a:spcBef>
                <a:spcPts val="1000"/>
              </a:spcBef>
              <a:spcAft>
                <a:spcPts val="0"/>
              </a:spcAft>
              <a:buClr>
                <a:srgbClr val="002060"/>
              </a:buClr>
              <a:buSzPts val="1100"/>
              <a:buFont typeface="Calibri"/>
              <a:buChar char="●"/>
            </a:pPr>
            <a:r>
              <a:rPr lang="fr" sz="1100" b="1">
                <a:solidFill>
                  <a:srgbClr val="002060"/>
                </a:solidFill>
                <a:latin typeface="Calibri"/>
                <a:ea typeface="Calibri"/>
                <a:cs typeface="Calibri"/>
                <a:sym typeface="Calibri"/>
              </a:rPr>
              <a:t>L'hyperexcitation : réaction de “lutte ou fuite”</a:t>
            </a:r>
            <a:endParaRPr sz="1100" b="1">
              <a:solidFill>
                <a:srgbClr val="002060"/>
              </a:solidFill>
              <a:latin typeface="Calibri"/>
              <a:ea typeface="Calibri"/>
              <a:cs typeface="Calibri"/>
              <a:sym typeface="Calibri"/>
            </a:endParaRPr>
          </a:p>
          <a:p>
            <a:pPr marL="914400" lvl="1" indent="-298450" algn="l" rtl="0">
              <a:lnSpc>
                <a:spcPct val="100000"/>
              </a:lnSpc>
              <a:spcBef>
                <a:spcPts val="1000"/>
              </a:spcBef>
              <a:spcAft>
                <a:spcPts val="0"/>
              </a:spcAft>
              <a:buClr>
                <a:schemeClr val="dk1"/>
              </a:buClr>
              <a:buSzPts val="1100"/>
              <a:buFont typeface="Helvetica Neue"/>
              <a:buChar char="○"/>
            </a:pPr>
            <a:r>
              <a:rPr lang="fr" sz="1100" b="1">
                <a:solidFill>
                  <a:srgbClr val="2E75B5"/>
                </a:solidFill>
                <a:latin typeface="Calibri"/>
                <a:ea typeface="Calibri"/>
                <a:cs typeface="Calibri"/>
                <a:sym typeface="Calibri"/>
              </a:rPr>
              <a:t>Symptômes :</a:t>
            </a:r>
            <a:r>
              <a:rPr lang="fr" sz="1100" b="1">
                <a:solidFill>
                  <a:schemeClr val="dk1"/>
                </a:solidFill>
                <a:latin typeface="Calibri"/>
                <a:ea typeface="Calibri"/>
                <a:cs typeface="Calibri"/>
                <a:sym typeface="Calibri"/>
              </a:rPr>
              <a:t> </a:t>
            </a:r>
            <a:r>
              <a:rPr lang="fr" sz="1100">
                <a:solidFill>
                  <a:schemeClr val="dk1"/>
                </a:solidFill>
                <a:latin typeface="Calibri"/>
                <a:ea typeface="Calibri"/>
                <a:cs typeface="Calibri"/>
                <a:sym typeface="Calibri"/>
              </a:rPr>
              <a:t>panique, rage, anxiété, colère, crises de nerfs </a:t>
            </a:r>
            <a:endParaRPr sz="1100" b="1">
              <a:solidFill>
                <a:schemeClr val="dk1"/>
              </a:solidFill>
              <a:latin typeface="Calibri"/>
              <a:ea typeface="Calibri"/>
              <a:cs typeface="Calibri"/>
              <a:sym typeface="Calibri"/>
            </a:endParaRPr>
          </a:p>
          <a:p>
            <a:pPr marL="457200" lvl="0" indent="-298450" algn="l" rtl="0">
              <a:lnSpc>
                <a:spcPct val="100000"/>
              </a:lnSpc>
              <a:spcBef>
                <a:spcPts val="1000"/>
              </a:spcBef>
              <a:spcAft>
                <a:spcPts val="0"/>
              </a:spcAft>
              <a:buClr>
                <a:schemeClr val="dk1"/>
              </a:buClr>
              <a:buSzPts val="1100"/>
              <a:buFont typeface="Helvetica Neue"/>
              <a:buChar char="●"/>
            </a:pPr>
            <a:r>
              <a:rPr lang="fr" sz="1100" b="1">
                <a:solidFill>
                  <a:srgbClr val="002060"/>
                </a:solidFill>
                <a:latin typeface="Calibri"/>
                <a:ea typeface="Calibri"/>
                <a:cs typeface="Calibri"/>
                <a:sym typeface="Calibri"/>
              </a:rPr>
              <a:t>Hypoexcitation</a:t>
            </a:r>
            <a:r>
              <a:rPr lang="fr" sz="1100" b="1">
                <a:solidFill>
                  <a:schemeClr val="dk1"/>
                </a:solidFill>
                <a:latin typeface="Calibri"/>
                <a:ea typeface="Calibri"/>
                <a:cs typeface="Calibri"/>
                <a:sym typeface="Calibri"/>
              </a:rPr>
              <a:t> : </a:t>
            </a:r>
            <a:r>
              <a:rPr lang="fr" sz="1100">
                <a:solidFill>
                  <a:schemeClr val="dk1"/>
                </a:solidFill>
                <a:latin typeface="Calibri"/>
                <a:ea typeface="Calibri"/>
                <a:cs typeface="Calibri"/>
                <a:sym typeface="Calibri"/>
              </a:rPr>
              <a:t>réaction de gel</a:t>
            </a:r>
            <a:endParaRPr sz="1100">
              <a:solidFill>
                <a:schemeClr val="dk1"/>
              </a:solidFill>
              <a:latin typeface="Calibri"/>
              <a:ea typeface="Calibri"/>
              <a:cs typeface="Calibri"/>
              <a:sym typeface="Calibri"/>
            </a:endParaRPr>
          </a:p>
          <a:p>
            <a:pPr marL="914400" lvl="1" indent="-298450" algn="l" rtl="0">
              <a:lnSpc>
                <a:spcPct val="100000"/>
              </a:lnSpc>
              <a:spcBef>
                <a:spcPts val="1000"/>
              </a:spcBef>
              <a:spcAft>
                <a:spcPts val="0"/>
              </a:spcAft>
              <a:buClr>
                <a:schemeClr val="dk1"/>
              </a:buClr>
              <a:buSzPts val="1100"/>
              <a:buFont typeface="Helvetica Neue"/>
              <a:buChar char="○"/>
            </a:pPr>
            <a:r>
              <a:rPr lang="fr" sz="1100" b="1">
                <a:solidFill>
                  <a:srgbClr val="2E75B5"/>
                </a:solidFill>
                <a:latin typeface="Calibri"/>
                <a:ea typeface="Calibri"/>
                <a:cs typeface="Calibri"/>
                <a:sym typeface="Calibri"/>
              </a:rPr>
              <a:t>Symptômes : </a:t>
            </a:r>
            <a:r>
              <a:rPr lang="fr" sz="1100">
                <a:solidFill>
                  <a:schemeClr val="dk1"/>
                </a:solidFill>
                <a:latin typeface="Calibri"/>
                <a:ea typeface="Calibri"/>
                <a:cs typeface="Calibri"/>
                <a:sym typeface="Calibri"/>
              </a:rPr>
              <a:t>Engourdissement : réactions émotionnelles émoussées, comme si elles n'avaient aucun lien avec l'événement traumatique</a:t>
            </a:r>
            <a:endParaRPr sz="1100">
              <a:solidFill>
                <a:schemeClr val="dk1"/>
              </a:solidFill>
              <a:latin typeface="Calibri"/>
              <a:ea typeface="Calibri"/>
              <a:cs typeface="Calibri"/>
              <a:sym typeface="Calibri"/>
            </a:endParaRPr>
          </a:p>
          <a:p>
            <a:pPr marL="457200" lvl="0" indent="-298450" algn="l" rtl="0">
              <a:lnSpc>
                <a:spcPct val="100000"/>
              </a:lnSpc>
              <a:spcBef>
                <a:spcPts val="1200"/>
              </a:spcBef>
              <a:spcAft>
                <a:spcPts val="0"/>
              </a:spcAft>
              <a:buClr>
                <a:schemeClr val="dk1"/>
              </a:buClr>
              <a:buSzPts val="1100"/>
              <a:buFont typeface="Helvetica Neue"/>
              <a:buChar char="●"/>
            </a:pPr>
            <a:r>
              <a:rPr lang="fr" sz="1100" b="1">
                <a:solidFill>
                  <a:srgbClr val="002060"/>
                </a:solidFill>
                <a:latin typeface="Calibri"/>
                <a:ea typeface="Calibri"/>
                <a:cs typeface="Calibri"/>
                <a:sym typeface="Calibri"/>
              </a:rPr>
              <a:t>Dissociation</a:t>
            </a:r>
            <a:r>
              <a:rPr lang="fr" sz="1100">
                <a:solidFill>
                  <a:schemeClr val="dk1"/>
                </a:solidFill>
                <a:latin typeface="Calibri"/>
                <a:ea typeface="Calibri"/>
                <a:cs typeface="Calibri"/>
                <a:sym typeface="Calibri"/>
              </a:rPr>
              <a:t> : phénomène consistant en une perturbation de l'intégration des événements traumatiques (sentiment d'irréalité, dépersonnalisation) symptômes dépressifs, difficulté à se connecter à l'événement traumatique </a:t>
            </a:r>
            <a:endParaRPr sz="1100">
              <a:solidFill>
                <a:schemeClr val="dk1"/>
              </a:solidFill>
              <a:latin typeface="Calibri"/>
              <a:ea typeface="Calibri"/>
              <a:cs typeface="Calibri"/>
              <a:sym typeface="Calibri"/>
            </a:endParaRPr>
          </a:p>
          <a:p>
            <a:pPr marL="457200" lvl="0" indent="0" algn="l" rtl="0">
              <a:lnSpc>
                <a:spcPct val="100000"/>
              </a:lnSpc>
              <a:spcBef>
                <a:spcPts val="1200"/>
              </a:spcBef>
              <a:spcAft>
                <a:spcPts val="1000"/>
              </a:spcAft>
              <a:buNone/>
            </a:pPr>
            <a:endParaRPr sz="1100" b="1">
              <a:solidFill>
                <a:schemeClr val="dk1"/>
              </a:solidFill>
              <a:latin typeface="Calibri"/>
              <a:ea typeface="Calibri"/>
              <a:cs typeface="Calibri"/>
              <a:sym typeface="Calibri"/>
            </a:endParaRPr>
          </a:p>
        </p:txBody>
      </p:sp>
      <p:sp>
        <p:nvSpPr>
          <p:cNvPr id="537" name="Google Shape;537;g325b501c3db_0_83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fr" sz="2600" b="1">
                <a:solidFill>
                  <a:srgbClr val="002060"/>
                </a:solidFill>
                <a:latin typeface="Calibri"/>
                <a:ea typeface="Calibri"/>
                <a:cs typeface="Calibri"/>
                <a:sym typeface="Calibri"/>
              </a:rPr>
              <a:t>L’entretien avec les enfants victimes de traumatismes </a:t>
            </a:r>
            <a:endParaRPr sz="2600" b="1">
              <a:solidFill>
                <a:srgbClr val="00206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325b501c3db_0_84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lnSpc>
                <a:spcPct val="150000"/>
              </a:lnSpc>
              <a:spcBef>
                <a:spcPts val="1200"/>
              </a:spcBef>
              <a:spcAft>
                <a:spcPts val="0"/>
              </a:spcAft>
              <a:buNone/>
            </a:pPr>
            <a:r>
              <a:rPr lang="fr" sz="1100">
                <a:solidFill>
                  <a:schemeClr val="dk1"/>
                </a:solidFill>
                <a:latin typeface="Calibri"/>
                <a:ea typeface="Calibri"/>
                <a:cs typeface="Calibri"/>
                <a:sym typeface="Calibri"/>
              </a:rPr>
              <a:t>Il est parfois </a:t>
            </a:r>
            <a:r>
              <a:rPr lang="fr" sz="1100" b="1">
                <a:solidFill>
                  <a:srgbClr val="002060"/>
                </a:solidFill>
                <a:latin typeface="Calibri"/>
                <a:ea typeface="Calibri"/>
                <a:cs typeface="Calibri"/>
                <a:sym typeface="Calibri"/>
              </a:rPr>
              <a:t>impossible d'éviter de sortir de cette fenêtre de tolérance</a:t>
            </a:r>
            <a:r>
              <a:rPr lang="fr" sz="1100">
                <a:solidFill>
                  <a:srgbClr val="002060"/>
                </a:solidFill>
                <a:latin typeface="Calibri"/>
                <a:ea typeface="Calibri"/>
                <a:cs typeface="Calibri"/>
                <a:sym typeface="Calibri"/>
              </a:rPr>
              <a:t>. </a:t>
            </a:r>
            <a:r>
              <a:rPr lang="fr" sz="1100">
                <a:solidFill>
                  <a:schemeClr val="dk1"/>
                </a:solidFill>
                <a:latin typeface="Calibri"/>
                <a:ea typeface="Calibri"/>
                <a:cs typeface="Calibri"/>
                <a:sym typeface="Calibri"/>
              </a:rPr>
              <a:t>Il convient donc de respecter les principes suivants : </a:t>
            </a:r>
            <a:endParaRPr sz="1100">
              <a:solidFill>
                <a:schemeClr val="dk1"/>
              </a:solidFill>
              <a:latin typeface="Calibri"/>
              <a:ea typeface="Calibri"/>
              <a:cs typeface="Calibri"/>
              <a:sym typeface="Calibri"/>
            </a:endParaRPr>
          </a:p>
          <a:p>
            <a:pPr marL="457200" lvl="0" indent="-298450" algn="l" rtl="0">
              <a:lnSpc>
                <a:spcPct val="150000"/>
              </a:lnSpc>
              <a:spcBef>
                <a:spcPts val="1200"/>
              </a:spcBef>
              <a:spcAft>
                <a:spcPts val="0"/>
              </a:spcAft>
              <a:buClr>
                <a:schemeClr val="dk1"/>
              </a:buClr>
              <a:buSzPts val="1100"/>
              <a:buFont typeface="Helvetica Neue"/>
              <a:buAutoNum type="arabicPeriod"/>
            </a:pPr>
            <a:r>
              <a:rPr lang="fr" sz="1100" b="1">
                <a:solidFill>
                  <a:srgbClr val="36A9D2"/>
                </a:solidFill>
                <a:latin typeface="Calibri"/>
                <a:ea typeface="Calibri"/>
                <a:cs typeface="Calibri"/>
                <a:sym typeface="Calibri"/>
              </a:rPr>
              <a:t>Sécurité</a:t>
            </a:r>
            <a:r>
              <a:rPr lang="fr" sz="1100">
                <a:solidFill>
                  <a:schemeClr val="dk1"/>
                </a:solidFill>
                <a:latin typeface="Calibri"/>
                <a:ea typeface="Calibri"/>
                <a:cs typeface="Calibri"/>
                <a:sym typeface="Calibri"/>
              </a:rPr>
              <a:t> : Créer un environnement chaleureux et calme. </a:t>
            </a:r>
            <a:endParaRPr sz="1100">
              <a:solidFill>
                <a:schemeClr val="dk1"/>
              </a:solidFill>
              <a:latin typeface="Calibri"/>
              <a:ea typeface="Calibri"/>
              <a:cs typeface="Calibri"/>
              <a:sym typeface="Calibri"/>
            </a:endParaRPr>
          </a:p>
          <a:p>
            <a:pPr marL="457200" lvl="0" indent="-298450" algn="l" rtl="0">
              <a:lnSpc>
                <a:spcPct val="150000"/>
              </a:lnSpc>
              <a:spcBef>
                <a:spcPts val="0"/>
              </a:spcBef>
              <a:spcAft>
                <a:spcPts val="0"/>
              </a:spcAft>
              <a:buClr>
                <a:schemeClr val="dk1"/>
              </a:buClr>
              <a:buSzPts val="1100"/>
              <a:buFont typeface="Helvetica Neue"/>
              <a:buAutoNum type="arabicPeriod"/>
            </a:pPr>
            <a:r>
              <a:rPr lang="fr" sz="1100" b="1">
                <a:solidFill>
                  <a:srgbClr val="36A9D2"/>
                </a:solidFill>
                <a:latin typeface="Calibri"/>
                <a:ea typeface="Calibri"/>
                <a:cs typeface="Calibri"/>
                <a:sym typeface="Calibri"/>
              </a:rPr>
              <a:t>Confiance</a:t>
            </a:r>
            <a:r>
              <a:rPr lang="fr" sz="1100">
                <a:solidFill>
                  <a:schemeClr val="dk1"/>
                </a:solidFill>
                <a:latin typeface="Calibri"/>
                <a:ea typeface="Calibri"/>
                <a:cs typeface="Calibri"/>
                <a:sym typeface="Calibri"/>
              </a:rPr>
              <a:t> : Etre clair sur notre rôle et notre relation. Demander le consentement. Fournir des explications où besoin. </a:t>
            </a:r>
            <a:endParaRPr sz="1100">
              <a:solidFill>
                <a:schemeClr val="dk1"/>
              </a:solidFill>
              <a:latin typeface="Calibri"/>
              <a:ea typeface="Calibri"/>
              <a:cs typeface="Calibri"/>
              <a:sym typeface="Calibri"/>
            </a:endParaRPr>
          </a:p>
          <a:p>
            <a:pPr marL="457200" lvl="0" indent="-298450" algn="l" rtl="0">
              <a:lnSpc>
                <a:spcPct val="150000"/>
              </a:lnSpc>
              <a:spcBef>
                <a:spcPts val="0"/>
              </a:spcBef>
              <a:spcAft>
                <a:spcPts val="0"/>
              </a:spcAft>
              <a:buClr>
                <a:schemeClr val="dk1"/>
              </a:buClr>
              <a:buSzPts val="1100"/>
              <a:buFont typeface="Helvetica Neue"/>
              <a:buAutoNum type="arabicPeriod"/>
            </a:pPr>
            <a:r>
              <a:rPr lang="fr" sz="1100" b="1">
                <a:solidFill>
                  <a:srgbClr val="36A9D2"/>
                </a:solidFill>
                <a:latin typeface="Calibri"/>
                <a:ea typeface="Calibri"/>
                <a:cs typeface="Calibri"/>
                <a:sym typeface="Calibri"/>
              </a:rPr>
              <a:t>Choix</a:t>
            </a:r>
            <a:r>
              <a:rPr lang="fr" sz="1100">
                <a:solidFill>
                  <a:schemeClr val="dk1"/>
                </a:solidFill>
                <a:latin typeface="Calibri"/>
                <a:ea typeface="Calibri"/>
                <a:cs typeface="Calibri"/>
                <a:sym typeface="Calibri"/>
              </a:rPr>
              <a:t> : Redonner le sentiment de contrôler les décisions, les résultats et le processus de rétablissement. Renforcer l'autonomie et l'autodétermination.</a:t>
            </a:r>
            <a:endParaRPr sz="1100">
              <a:solidFill>
                <a:schemeClr val="dk1"/>
              </a:solidFill>
              <a:latin typeface="Calibri"/>
              <a:ea typeface="Calibri"/>
              <a:cs typeface="Calibri"/>
              <a:sym typeface="Calibri"/>
            </a:endParaRPr>
          </a:p>
          <a:p>
            <a:pPr marL="457200" lvl="0" indent="-298450" algn="l" rtl="0">
              <a:lnSpc>
                <a:spcPct val="150000"/>
              </a:lnSpc>
              <a:spcBef>
                <a:spcPts val="0"/>
              </a:spcBef>
              <a:spcAft>
                <a:spcPts val="0"/>
              </a:spcAft>
              <a:buClr>
                <a:schemeClr val="dk1"/>
              </a:buClr>
              <a:buSzPts val="1100"/>
              <a:buFont typeface="Helvetica Neue"/>
              <a:buAutoNum type="arabicPeriod"/>
            </a:pPr>
            <a:r>
              <a:rPr lang="fr" sz="1100" b="1">
                <a:solidFill>
                  <a:srgbClr val="36A9D2"/>
                </a:solidFill>
                <a:latin typeface="Calibri"/>
                <a:ea typeface="Calibri"/>
                <a:cs typeface="Calibri"/>
                <a:sym typeface="Calibri"/>
              </a:rPr>
              <a:t>Collaboration</a:t>
            </a:r>
            <a:r>
              <a:rPr lang="fr" sz="1100">
                <a:solidFill>
                  <a:schemeClr val="dk1"/>
                </a:solidFill>
                <a:latin typeface="Calibri"/>
                <a:ea typeface="Calibri"/>
                <a:cs typeface="Calibri"/>
                <a:sym typeface="Calibri"/>
              </a:rPr>
              <a:t> : Combiner notre expertise personnelle et professionnelle avec l’expérience de l'enfant. Poser des questions, affirmer que nous écoutons activement. </a:t>
            </a:r>
            <a:endParaRPr sz="1100">
              <a:solidFill>
                <a:schemeClr val="dk1"/>
              </a:solidFill>
              <a:latin typeface="Calibri"/>
              <a:ea typeface="Calibri"/>
              <a:cs typeface="Calibri"/>
              <a:sym typeface="Calibri"/>
            </a:endParaRPr>
          </a:p>
          <a:p>
            <a:pPr marL="457200" lvl="0" indent="-298450" algn="l" rtl="0">
              <a:lnSpc>
                <a:spcPct val="150000"/>
              </a:lnSpc>
              <a:spcBef>
                <a:spcPts val="0"/>
              </a:spcBef>
              <a:spcAft>
                <a:spcPts val="0"/>
              </a:spcAft>
              <a:buClr>
                <a:schemeClr val="dk1"/>
              </a:buClr>
              <a:buSzPts val="1100"/>
              <a:buFont typeface="Helvetica Neue"/>
              <a:buAutoNum type="arabicPeriod"/>
            </a:pPr>
            <a:r>
              <a:rPr lang="fr" sz="1100" b="1">
                <a:solidFill>
                  <a:srgbClr val="36A9D2"/>
                </a:solidFill>
                <a:latin typeface="Calibri"/>
                <a:ea typeface="Calibri"/>
                <a:cs typeface="Calibri"/>
                <a:sym typeface="Calibri"/>
              </a:rPr>
              <a:t>Autonomisation</a:t>
            </a:r>
            <a:r>
              <a:rPr lang="fr" sz="1100">
                <a:solidFill>
                  <a:schemeClr val="dk1"/>
                </a:solidFill>
                <a:latin typeface="Calibri"/>
                <a:ea typeface="Calibri"/>
                <a:cs typeface="Calibri"/>
                <a:sym typeface="Calibri"/>
              </a:rPr>
              <a:t> : Aider l'enfant à réaliser qu'il a la capacité de se rétablir. Reconnaître ses forces en reconnaissant son autonomie, son courage, etc. </a:t>
            </a:r>
            <a:endParaRPr sz="11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
        <p:nvSpPr>
          <p:cNvPr id="543" name="Google Shape;543;g325b501c3db_0_842"/>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fr" sz="2600" b="1">
                <a:solidFill>
                  <a:srgbClr val="002060"/>
                </a:solidFill>
                <a:latin typeface="Calibri"/>
                <a:ea typeface="Calibri"/>
                <a:cs typeface="Calibri"/>
                <a:sym typeface="Calibri"/>
              </a:rPr>
              <a:t>L’entretien avec les enfants victimes de traumatismes </a:t>
            </a:r>
            <a:endParaRPr sz="2600" b="1">
              <a:solidFill>
                <a:srgbClr val="00206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325b501c3db_0_84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lnSpc>
                <a:spcPct val="115000"/>
              </a:lnSpc>
              <a:spcBef>
                <a:spcPts val="1200"/>
              </a:spcBef>
              <a:spcAft>
                <a:spcPts val="0"/>
              </a:spcAft>
              <a:buNone/>
            </a:pPr>
            <a:r>
              <a:rPr lang="fr" sz="1000" b="1">
                <a:solidFill>
                  <a:srgbClr val="002060"/>
                </a:solidFill>
                <a:latin typeface="Helvetica Neue"/>
                <a:ea typeface="Helvetica Neue"/>
                <a:cs typeface="Helvetica Neue"/>
                <a:sym typeface="Helvetica Neue"/>
              </a:rPr>
              <a:t>Normes d'entretien</a:t>
            </a:r>
            <a:r>
              <a:rPr lang="fr" sz="1000" b="1">
                <a:solidFill>
                  <a:schemeClr val="dk1"/>
                </a:solidFill>
                <a:latin typeface="Helvetica Neue"/>
                <a:ea typeface="Helvetica Neue"/>
                <a:cs typeface="Helvetica Neue"/>
                <a:sym typeface="Helvetica Neue"/>
              </a:rPr>
              <a:t> : </a:t>
            </a:r>
            <a:endParaRPr sz="1000">
              <a:solidFill>
                <a:schemeClr val="dk1"/>
              </a:solidFill>
              <a:latin typeface="Helvetica Neue"/>
              <a:ea typeface="Helvetica Neue"/>
              <a:cs typeface="Helvetica Neue"/>
              <a:sym typeface="Helvetica Neue"/>
            </a:endParaRPr>
          </a:p>
          <a:p>
            <a:pPr marL="457200" lvl="0" indent="-292100" algn="l" rtl="0">
              <a:lnSpc>
                <a:spcPct val="115000"/>
              </a:lnSpc>
              <a:spcBef>
                <a:spcPts val="1200"/>
              </a:spcBef>
              <a:spcAft>
                <a:spcPts val="0"/>
              </a:spcAft>
              <a:buClr>
                <a:schemeClr val="dk1"/>
              </a:buClr>
              <a:buSzPts val="1000"/>
              <a:buFont typeface="Helvetica Neue"/>
              <a:buChar char="●"/>
            </a:pPr>
            <a:r>
              <a:rPr lang="fr" sz="1000">
                <a:solidFill>
                  <a:schemeClr val="dk1"/>
                </a:solidFill>
                <a:latin typeface="Helvetica Neue"/>
                <a:ea typeface="Helvetica Neue"/>
                <a:cs typeface="Helvetica Neue"/>
                <a:sym typeface="Helvetica Neue"/>
              </a:rPr>
              <a:t>En cas d'entretien avec un enfant, la pièce et le cadre doivent être adaptés à l'enfant et les distractions doivent être minimales. </a:t>
            </a:r>
            <a:endParaRPr sz="1000">
              <a:solidFill>
                <a:schemeClr val="dk1"/>
              </a:solidFill>
              <a:latin typeface="Helvetica Neue"/>
              <a:ea typeface="Helvetica Neue"/>
              <a:cs typeface="Helvetica Neue"/>
              <a:sym typeface="Helvetica Neue"/>
            </a:endParaRPr>
          </a:p>
          <a:p>
            <a:pPr marL="457200" lvl="0" indent="-292100" algn="l" rtl="0">
              <a:lnSpc>
                <a:spcPct val="100000"/>
              </a:lnSpc>
              <a:spcBef>
                <a:spcPts val="0"/>
              </a:spcBef>
              <a:spcAft>
                <a:spcPts val="0"/>
              </a:spcAft>
              <a:buClr>
                <a:schemeClr val="dk1"/>
              </a:buClr>
              <a:buSzPts val="1000"/>
              <a:buFont typeface="Helvetica Neue"/>
              <a:buChar char="●"/>
            </a:pPr>
            <a:r>
              <a:rPr lang="fr" sz="1000">
                <a:solidFill>
                  <a:schemeClr val="dk1"/>
                </a:solidFill>
                <a:latin typeface="Helvetica Neue"/>
                <a:ea typeface="Helvetica Neue"/>
                <a:cs typeface="Helvetica Neue"/>
                <a:sym typeface="Helvetica Neue"/>
              </a:rPr>
              <a:t>Questions ouvertes - éviter les questions fermées ou suggestives.</a:t>
            </a:r>
            <a:endParaRPr sz="1000">
              <a:solidFill>
                <a:schemeClr val="dk1"/>
              </a:solidFill>
              <a:latin typeface="Helvetica Neue"/>
              <a:ea typeface="Helvetica Neue"/>
              <a:cs typeface="Helvetica Neue"/>
              <a:sym typeface="Helvetica Neue"/>
            </a:endParaRPr>
          </a:p>
          <a:p>
            <a:pPr marL="0" lvl="0" indent="0" algn="l" rtl="0">
              <a:lnSpc>
                <a:spcPct val="100000"/>
              </a:lnSpc>
              <a:spcBef>
                <a:spcPts val="1200"/>
              </a:spcBef>
              <a:spcAft>
                <a:spcPts val="0"/>
              </a:spcAft>
              <a:buNone/>
            </a:pPr>
            <a:r>
              <a:rPr lang="fr" sz="1000" b="1">
                <a:solidFill>
                  <a:srgbClr val="002060"/>
                </a:solidFill>
                <a:latin typeface="Helvetica Neue"/>
                <a:ea typeface="Helvetica Neue"/>
                <a:cs typeface="Helvetica Neue"/>
                <a:sym typeface="Helvetica Neue"/>
              </a:rPr>
              <a:t>Introduction</a:t>
            </a:r>
            <a:r>
              <a:rPr lang="fr" sz="1000" b="1">
                <a:solidFill>
                  <a:schemeClr val="dk1"/>
                </a:solidFill>
                <a:latin typeface="Helvetica Neue"/>
                <a:ea typeface="Helvetica Neue"/>
                <a:cs typeface="Helvetica Neue"/>
                <a:sym typeface="Helvetica Neue"/>
              </a:rPr>
              <a:t> : </a:t>
            </a:r>
            <a:endParaRPr sz="1000">
              <a:solidFill>
                <a:schemeClr val="dk1"/>
              </a:solidFill>
              <a:latin typeface="Helvetica Neue"/>
              <a:ea typeface="Helvetica Neue"/>
              <a:cs typeface="Helvetica Neue"/>
              <a:sym typeface="Helvetica Neue"/>
            </a:endParaRPr>
          </a:p>
          <a:p>
            <a:pPr marL="457200" lvl="0" indent="-292100" algn="l" rtl="0">
              <a:lnSpc>
                <a:spcPct val="115000"/>
              </a:lnSpc>
              <a:spcBef>
                <a:spcPts val="1200"/>
              </a:spcBef>
              <a:spcAft>
                <a:spcPts val="0"/>
              </a:spcAft>
              <a:buClr>
                <a:schemeClr val="dk1"/>
              </a:buClr>
              <a:buSzPts val="1000"/>
              <a:buFont typeface="Helvetica Neue"/>
              <a:buChar char="●"/>
            </a:pPr>
            <a:r>
              <a:rPr lang="fr" sz="1000">
                <a:solidFill>
                  <a:schemeClr val="dk1"/>
                </a:solidFill>
                <a:latin typeface="Helvetica Neue"/>
                <a:ea typeface="Helvetica Neue"/>
                <a:cs typeface="Helvetica Neue"/>
                <a:sym typeface="Helvetica Neue"/>
              </a:rPr>
              <a:t>Se présenter et expliquer son rôle </a:t>
            </a:r>
            <a:endParaRPr sz="1000">
              <a:solidFill>
                <a:schemeClr val="dk1"/>
              </a:solidFill>
              <a:latin typeface="Helvetica Neue"/>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000">
                <a:solidFill>
                  <a:schemeClr val="dk1"/>
                </a:solidFill>
                <a:latin typeface="Helvetica Neue"/>
                <a:ea typeface="Helvetica Neue"/>
                <a:cs typeface="Helvetica Neue"/>
                <a:sym typeface="Helvetica Neue"/>
              </a:rPr>
              <a:t>Établissement du rapport - activités quotidiennes, loisirs...</a:t>
            </a:r>
            <a:endParaRPr sz="1000">
              <a:solidFill>
                <a:schemeClr val="dk1"/>
              </a:solidFill>
              <a:latin typeface="Helvetica Neue"/>
              <a:ea typeface="Helvetica Neue"/>
              <a:cs typeface="Helvetica Neue"/>
              <a:sym typeface="Helvetica Neue"/>
            </a:endParaRPr>
          </a:p>
          <a:p>
            <a:pPr marL="457200" lvl="0" indent="-292100" algn="l" rtl="0">
              <a:lnSpc>
                <a:spcPct val="100000"/>
              </a:lnSpc>
              <a:spcBef>
                <a:spcPts val="0"/>
              </a:spcBef>
              <a:spcAft>
                <a:spcPts val="0"/>
              </a:spcAft>
              <a:buClr>
                <a:schemeClr val="dk1"/>
              </a:buClr>
              <a:buSzPts val="1000"/>
              <a:buFont typeface="Helvetica Neue"/>
              <a:buChar char="●"/>
            </a:pPr>
            <a:r>
              <a:rPr lang="fr" sz="1000">
                <a:solidFill>
                  <a:schemeClr val="dk1"/>
                </a:solidFill>
                <a:latin typeface="Helvetica Neue"/>
                <a:ea typeface="Helvetica Neue"/>
                <a:cs typeface="Helvetica Neue"/>
                <a:sym typeface="Helvetica Neue"/>
              </a:rPr>
              <a:t>Vérification de la mémoire narrative - demander au client de se rappeler ce qu'il a fait plus tôt dans la journée ou quelques jours auparavant.</a:t>
            </a:r>
            <a:endParaRPr sz="1000">
              <a:solidFill>
                <a:schemeClr val="dk1"/>
              </a:solidFill>
              <a:latin typeface="Helvetica Neue"/>
              <a:ea typeface="Helvetica Neue"/>
              <a:cs typeface="Helvetica Neue"/>
              <a:sym typeface="Helvetica Neue"/>
            </a:endParaRPr>
          </a:p>
          <a:p>
            <a:pPr marL="0" lvl="0" indent="0" algn="l" rtl="0">
              <a:lnSpc>
                <a:spcPct val="100000"/>
              </a:lnSpc>
              <a:spcBef>
                <a:spcPts val="1200"/>
              </a:spcBef>
              <a:spcAft>
                <a:spcPts val="0"/>
              </a:spcAft>
              <a:buNone/>
            </a:pPr>
            <a:r>
              <a:rPr lang="fr" sz="1000" b="1">
                <a:solidFill>
                  <a:srgbClr val="002060"/>
                </a:solidFill>
                <a:latin typeface="Helvetica Neue"/>
                <a:ea typeface="Helvetica Neue"/>
                <a:cs typeface="Helvetica Neue"/>
                <a:sym typeface="Helvetica Neue"/>
              </a:rPr>
              <a:t>Exemple de questions ouvertes</a:t>
            </a:r>
            <a:r>
              <a:rPr lang="fr" sz="1000" b="1">
                <a:solidFill>
                  <a:schemeClr val="dk1"/>
                </a:solidFill>
                <a:latin typeface="Helvetica Neue"/>
                <a:ea typeface="Helvetica Neue"/>
                <a:cs typeface="Helvetica Neue"/>
                <a:sym typeface="Helvetica Neue"/>
              </a:rPr>
              <a:t> : </a:t>
            </a:r>
            <a:endParaRPr sz="1000" b="1">
              <a:solidFill>
                <a:schemeClr val="dk1"/>
              </a:solidFill>
              <a:latin typeface="Helvetica Neue"/>
              <a:ea typeface="Helvetica Neue"/>
              <a:cs typeface="Helvetica Neue"/>
              <a:sym typeface="Helvetica Neue"/>
            </a:endParaRPr>
          </a:p>
          <a:p>
            <a:pPr marL="457200" lvl="0" indent="-292100" algn="l" rtl="0">
              <a:lnSpc>
                <a:spcPct val="100000"/>
              </a:lnSpc>
              <a:spcBef>
                <a:spcPts val="1200"/>
              </a:spcBef>
              <a:spcAft>
                <a:spcPts val="0"/>
              </a:spcAft>
              <a:buClr>
                <a:schemeClr val="dk1"/>
              </a:buClr>
              <a:buSzPts val="1000"/>
              <a:buFont typeface="Helvetica Neue"/>
              <a:buChar char="●"/>
            </a:pPr>
            <a:r>
              <a:rPr lang="fr" sz="1000" i="1">
                <a:solidFill>
                  <a:schemeClr val="dk1"/>
                </a:solidFill>
                <a:latin typeface="Helvetica Neue"/>
                <a:ea typeface="Helvetica Neue"/>
                <a:cs typeface="Helvetica Neue"/>
                <a:sym typeface="Helvetica Neue"/>
              </a:rPr>
              <a:t>Dites-moi tout sur...</a:t>
            </a:r>
            <a:endParaRPr sz="1000" i="1">
              <a:solidFill>
                <a:schemeClr val="dk1"/>
              </a:solidFill>
              <a:latin typeface="Helvetica Neue"/>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000" i="1">
                <a:solidFill>
                  <a:schemeClr val="dk1"/>
                </a:solidFill>
                <a:latin typeface="Helvetica Neue"/>
                <a:ea typeface="Helvetica Neue"/>
                <a:cs typeface="Helvetica Neue"/>
                <a:sym typeface="Helvetica Neue"/>
              </a:rPr>
              <a:t>Commencez par le début et dites-moi tout ce que vous savez à ce sujet.</a:t>
            </a:r>
            <a:endParaRPr sz="1000" i="1">
              <a:solidFill>
                <a:schemeClr val="dk1"/>
              </a:solidFill>
              <a:latin typeface="Helvetica Neue"/>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000" i="1">
                <a:solidFill>
                  <a:schemeClr val="dk1"/>
                </a:solidFill>
                <a:latin typeface="Helvetica Neue"/>
                <a:ea typeface="Helvetica Neue"/>
                <a:cs typeface="Helvetica Neue"/>
                <a:sym typeface="Helvetica Neue"/>
              </a:rPr>
              <a:t>Vous avez dit que c'était arrivé plusieurs fois. Pouvez-vous me dire tout ce que vous savez sur la première fois dont vous vous souvenez ?</a:t>
            </a:r>
            <a:endParaRPr sz="1000" i="1">
              <a:solidFill>
                <a:schemeClr val="dk1"/>
              </a:solidFill>
              <a:latin typeface="Helvetica Neue"/>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000" i="1">
                <a:solidFill>
                  <a:schemeClr val="dk1"/>
                </a:solidFill>
                <a:latin typeface="Helvetica Neue"/>
                <a:ea typeface="Helvetica Neue"/>
                <a:cs typeface="Helvetica Neue"/>
                <a:sym typeface="Helvetica Neue"/>
              </a:rPr>
              <a:t>Racontez-moi ce qui s'est passé. </a:t>
            </a:r>
            <a:endParaRPr sz="1000" i="1">
              <a:solidFill>
                <a:schemeClr val="dk1"/>
              </a:solidFill>
              <a:latin typeface="Helvetica Neue"/>
              <a:ea typeface="Helvetica Neue"/>
              <a:cs typeface="Helvetica Neue"/>
              <a:sym typeface="Helvetica Neue"/>
            </a:endParaRPr>
          </a:p>
          <a:p>
            <a:pPr marL="457200" lvl="0" indent="0" algn="l" rtl="0">
              <a:lnSpc>
                <a:spcPct val="115000"/>
              </a:lnSpc>
              <a:spcBef>
                <a:spcPts val="1200"/>
              </a:spcBef>
              <a:spcAft>
                <a:spcPts val="0"/>
              </a:spcAft>
              <a:buNone/>
            </a:pPr>
            <a:endParaRPr sz="1000" b="1">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a:p>
        </p:txBody>
      </p:sp>
      <p:sp>
        <p:nvSpPr>
          <p:cNvPr id="549" name="Google Shape;549;g325b501c3db_0_84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fr" sz="2600" b="1">
                <a:solidFill>
                  <a:srgbClr val="002060"/>
                </a:solidFill>
                <a:latin typeface="Calibri"/>
                <a:ea typeface="Calibri"/>
                <a:cs typeface="Calibri"/>
                <a:sym typeface="Calibri"/>
              </a:rPr>
              <a:t>L’entretien avec les enfants victimes de traumatismes </a:t>
            </a:r>
            <a:endParaRPr sz="2600" b="1">
              <a:solidFill>
                <a:srgbClr val="00206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20"/>
          <p:cNvSpPr txBox="1"/>
          <p:nvPr/>
        </p:nvSpPr>
        <p:spPr>
          <a:xfrm>
            <a:off x="284850" y="1276721"/>
            <a:ext cx="8574300" cy="4081500"/>
          </a:xfrm>
          <a:prstGeom prst="rect">
            <a:avLst/>
          </a:prstGeom>
          <a:noFill/>
          <a:ln>
            <a:noFill/>
          </a:ln>
        </p:spPr>
        <p:txBody>
          <a:bodyPr spcFirstLastPara="1" wrap="square" lIns="68575" tIns="34275" rIns="68575" bIns="34275" anchor="t" anchorCtr="0">
            <a:noAutofit/>
          </a:bodyPr>
          <a:lstStyle/>
          <a:p>
            <a:pPr marL="177800" marR="0" lvl="0" indent="-177800" algn="l" rtl="0">
              <a:lnSpc>
                <a:spcPct val="100000"/>
              </a:lnSpc>
              <a:spcBef>
                <a:spcPts val="0"/>
              </a:spcBef>
              <a:spcAft>
                <a:spcPts val="0"/>
              </a:spcAft>
              <a:buClr>
                <a:srgbClr val="000000"/>
              </a:buClr>
              <a:buSzPts val="1400"/>
              <a:buFont typeface="Arial"/>
              <a:buChar char="•"/>
            </a:pPr>
            <a:r>
              <a:rPr lang="fr" sz="1400" b="0" i="0" u="none" strike="noStrike" cap="none">
                <a:solidFill>
                  <a:srgbClr val="000000"/>
                </a:solidFill>
                <a:latin typeface="Calibri"/>
                <a:ea typeface="Calibri"/>
                <a:cs typeface="Calibri"/>
                <a:sym typeface="Calibri"/>
              </a:rPr>
              <a:t>Dans la salle d’entretien, les parties prenantes sont : </a:t>
            </a:r>
            <a:endParaRPr sz="1400" b="0" i="0" u="none" strike="noStrike" cap="none">
              <a:solidFill>
                <a:srgbClr val="000000"/>
              </a:solidFill>
              <a:latin typeface="Arial"/>
              <a:ea typeface="Arial"/>
              <a:cs typeface="Arial"/>
              <a:sym typeface="Arial"/>
            </a:endParaRPr>
          </a:p>
          <a:p>
            <a:pPr marL="17780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400"/>
              <a:buFont typeface="Arial"/>
              <a:buChar char="-"/>
            </a:pPr>
            <a:r>
              <a:rPr lang="fr" sz="1400" b="0" i="0" u="none" strike="noStrike" cap="none">
                <a:solidFill>
                  <a:srgbClr val="000000"/>
                </a:solidFill>
                <a:latin typeface="Calibri"/>
                <a:ea typeface="Calibri"/>
                <a:cs typeface="Calibri"/>
                <a:sym typeface="Calibri"/>
              </a:rPr>
              <a:t>L’officier de protection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fr" sz="1400" b="0" i="0" u="none" strike="noStrike" cap="none">
                <a:solidFill>
                  <a:srgbClr val="000000"/>
                </a:solidFill>
                <a:latin typeface="Calibri"/>
                <a:ea typeface="Calibri"/>
                <a:cs typeface="Calibri"/>
                <a:sym typeface="Calibri"/>
              </a:rPr>
              <a:t>L’interprète (si nécessaire)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fr" sz="1400" b="0" i="0" u="none" strike="noStrike" cap="none">
                <a:solidFill>
                  <a:srgbClr val="000000"/>
                </a:solidFill>
                <a:latin typeface="Calibri"/>
                <a:ea typeface="Calibri"/>
                <a:cs typeface="Calibri"/>
                <a:sym typeface="Calibri"/>
              </a:rPr>
              <a:t>Le demandeur d’asile</a:t>
            </a:r>
            <a:endParaRPr sz="1400" b="0" i="0" u="none" strike="noStrike" cap="none">
              <a:solidFill>
                <a:srgbClr val="000000"/>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400"/>
              <a:buFont typeface="Arial"/>
              <a:buChar char="-"/>
            </a:pPr>
            <a:r>
              <a:rPr lang="fr" sz="1400" b="0" i="0" u="none" strike="noStrike" cap="none">
                <a:solidFill>
                  <a:srgbClr val="000000"/>
                </a:solidFill>
                <a:latin typeface="Calibri"/>
                <a:ea typeface="Calibri"/>
                <a:cs typeface="Calibri"/>
                <a:sym typeface="Calibri"/>
              </a:rPr>
              <a:t>Pour les mineurs, en principe le </a:t>
            </a:r>
            <a:r>
              <a:rPr lang="fr" sz="1400" b="0" i="0" u="none" strike="noStrike" cap="none">
                <a:solidFill>
                  <a:schemeClr val="dk1"/>
                </a:solidFill>
                <a:latin typeface="Calibri"/>
                <a:ea typeface="Calibri"/>
                <a:cs typeface="Calibri"/>
                <a:sym typeface="Calibri"/>
              </a:rPr>
              <a:t>représentant légal</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fr" sz="1400" b="0" i="0" u="none" strike="noStrike" cap="none">
                <a:solidFill>
                  <a:schemeClr val="dk1"/>
                </a:solidFill>
                <a:latin typeface="Calibri"/>
                <a:ea typeface="Calibri"/>
                <a:cs typeface="Calibri"/>
                <a:sym typeface="Calibri"/>
              </a:rPr>
              <a:t>Certains tiers : association habilitée, tiers autorisé (</a:t>
            </a:r>
            <a:r>
              <a:rPr lang="fr" sz="14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vulnerabilité@ofpra.gouv.fr</a:t>
            </a:r>
            <a:r>
              <a:rPr lang="fr"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85750" marR="0" lvl="0" indent="-19685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85750" marR="0" lvl="0" indent="-19685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85750" marR="0" lvl="0" indent="-19685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285750" marR="0" lvl="0" indent="-196850" algn="just" rtl="0">
              <a:lnSpc>
                <a:spcPct val="100000"/>
              </a:lnSpc>
              <a:spcBef>
                <a:spcPts val="0"/>
              </a:spcBef>
              <a:spcAft>
                <a:spcPts val="0"/>
              </a:spcAft>
              <a:buClr>
                <a:srgbClr val="000000"/>
              </a:buClr>
              <a:buSzPts val="1400"/>
              <a:buFont typeface="Arial"/>
              <a:buNone/>
            </a:pPr>
            <a:endParaRPr sz="7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fr" sz="1400" b="1" i="0" u="none" strike="noStrike" cap="none">
                <a:solidFill>
                  <a:srgbClr val="000000"/>
                </a:solidFill>
                <a:latin typeface="Calibri"/>
                <a:ea typeface="Calibri"/>
                <a:cs typeface="Calibri"/>
                <a:sym typeface="Calibri"/>
              </a:rPr>
              <a:t>Le demandeur d’asile mineur ou majeur peut toujours être accompagné par un avocat – prévenir la division géographique en avance si possible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342900" marR="0" lvl="0" indent="0" algn="l" rtl="0">
              <a:lnSpc>
                <a:spcPct val="100000"/>
              </a:lnSpc>
              <a:spcBef>
                <a:spcPts val="900"/>
              </a:spcBef>
              <a:spcAft>
                <a:spcPts val="0"/>
              </a:spcAft>
              <a:buClr>
                <a:srgbClr val="000000"/>
              </a:buClr>
              <a:buSzPts val="400"/>
              <a:buFont typeface="Arial"/>
              <a:buNone/>
            </a:pPr>
            <a:endParaRPr sz="400" b="0" i="0" u="none" strike="noStrike" cap="none">
              <a:solidFill>
                <a:srgbClr val="000000"/>
              </a:solidFill>
              <a:latin typeface="Calibri"/>
              <a:ea typeface="Calibri"/>
              <a:cs typeface="Calibri"/>
              <a:sym typeface="Calibri"/>
            </a:endParaRPr>
          </a:p>
          <a:p>
            <a:pPr marL="0" marR="0" lvl="0" indent="0" algn="l" rtl="0">
              <a:lnSpc>
                <a:spcPct val="100000"/>
              </a:lnSpc>
              <a:spcBef>
                <a:spcPts val="9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9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9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9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5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70" name="Google Shape;570;p20" descr="Une image contenant texte&#10;&#10;Description générée automatiquement"/>
          <p:cNvPicPr preferRelativeResize="0"/>
          <p:nvPr/>
        </p:nvPicPr>
        <p:blipFill rotWithShape="1">
          <a:blip r:embed="rId4">
            <a:alphaModFix/>
          </a:blip>
          <a:srcRect/>
          <a:stretch/>
        </p:blipFill>
        <p:spPr>
          <a:xfrm>
            <a:off x="5750565" y="772321"/>
            <a:ext cx="2411606" cy="1799429"/>
          </a:xfrm>
          <a:prstGeom prst="rect">
            <a:avLst/>
          </a:prstGeom>
          <a:noFill/>
          <a:ln>
            <a:noFill/>
          </a:ln>
        </p:spPr>
      </p:pic>
      <p:sp>
        <p:nvSpPr>
          <p:cNvPr id="571" name="Google Shape;571;p20"/>
          <p:cNvSpPr/>
          <p:nvPr/>
        </p:nvSpPr>
        <p:spPr>
          <a:xfrm>
            <a:off x="639910" y="722703"/>
            <a:ext cx="6565732" cy="355727"/>
          </a:xfrm>
          <a:prstGeom prst="flowChartProcess">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fr" sz="2300" b="1" i="0" u="none" strike="noStrike" cap="none">
                <a:solidFill>
                  <a:srgbClr val="0079C2"/>
                </a:solidFill>
                <a:latin typeface="Calibri"/>
                <a:ea typeface="Calibri"/>
                <a:cs typeface="Calibri"/>
                <a:sym typeface="Calibri"/>
              </a:rPr>
              <a:t>Comment se déroule l’entretien ?</a:t>
            </a:r>
            <a:endParaRPr sz="1700" b="1" i="0" u="none" strike="noStrike" cap="non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1"/>
          <p:cNvSpPr txBox="1"/>
          <p:nvPr/>
        </p:nvSpPr>
        <p:spPr>
          <a:xfrm>
            <a:off x="223858" y="1208520"/>
            <a:ext cx="8168100" cy="3865800"/>
          </a:xfrm>
          <a:prstGeom prst="rect">
            <a:avLst/>
          </a:prstGeom>
          <a:noFill/>
          <a:ln>
            <a:noFill/>
          </a:ln>
        </p:spPr>
        <p:txBody>
          <a:bodyPr spcFirstLastPara="1" wrap="square" lIns="68575" tIns="34275" rIns="68575" bIns="34275" anchor="t" anchorCtr="0">
            <a:noAutofit/>
          </a:bodyPr>
          <a:lstStyle/>
          <a:p>
            <a:pPr marL="177800" marR="0" lvl="0" indent="-88900" algn="l" rtl="0">
              <a:lnSpc>
                <a:spcPct val="9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a:p>
            <a:pPr marL="342900" marR="0" lvl="0" indent="0" algn="just" rtl="0">
              <a:lnSpc>
                <a:spcPct val="90000"/>
              </a:lnSpc>
              <a:spcBef>
                <a:spcPts val="400"/>
              </a:spcBef>
              <a:spcAft>
                <a:spcPts val="0"/>
              </a:spcAft>
              <a:buClr>
                <a:srgbClr val="000000"/>
              </a:buClr>
              <a:buSzPts val="1400"/>
              <a:buFont typeface="Arial"/>
              <a:buNone/>
            </a:pPr>
            <a:r>
              <a:rPr lang="fr" sz="1400" b="0" i="0" u="none" strike="noStrike" cap="none">
                <a:solidFill>
                  <a:srgbClr val="000000"/>
                </a:solidFill>
                <a:latin typeface="Calibri"/>
                <a:ea typeface="Calibri"/>
                <a:cs typeface="Calibri"/>
                <a:sym typeface="Calibri"/>
              </a:rPr>
              <a:t>Le demandeur est conduit dans une salle d’entretien avec son avocat et l’interprète, si nécessaire. </a:t>
            </a:r>
            <a:endParaRPr sz="1400" b="0" i="0" u="none" strike="noStrike" cap="none">
              <a:solidFill>
                <a:srgbClr val="000000"/>
              </a:solidFill>
              <a:latin typeface="Arial"/>
              <a:ea typeface="Arial"/>
              <a:cs typeface="Arial"/>
              <a:sym typeface="Arial"/>
            </a:endParaRPr>
          </a:p>
          <a:p>
            <a:pPr marL="342900" marR="0" lvl="0" indent="0" algn="just" rtl="0">
              <a:lnSpc>
                <a:spcPct val="90000"/>
              </a:lnSpc>
              <a:spcBef>
                <a:spcPts val="40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342900" marR="0" lvl="0" indent="0" algn="just" rtl="0">
              <a:lnSpc>
                <a:spcPct val="90000"/>
              </a:lnSpc>
              <a:spcBef>
                <a:spcPts val="40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342900" marR="0" lvl="0" indent="0" algn="just" rtl="0">
              <a:lnSpc>
                <a:spcPct val="90000"/>
              </a:lnSpc>
              <a:spcBef>
                <a:spcPts val="400"/>
              </a:spcBef>
              <a:spcAft>
                <a:spcPts val="0"/>
              </a:spcAft>
              <a:buClr>
                <a:srgbClr val="000000"/>
              </a:buClr>
              <a:buSzPts val="1400"/>
              <a:buFont typeface="Arial"/>
              <a:buNone/>
            </a:pPr>
            <a:r>
              <a:rPr lang="fr" sz="1400" b="1" i="0" u="none" strike="noStrike" cap="none">
                <a:solidFill>
                  <a:srgbClr val="000000"/>
                </a:solidFill>
                <a:latin typeface="Calibri"/>
                <a:ea typeface="Calibri"/>
                <a:cs typeface="Calibri"/>
                <a:sym typeface="Calibri"/>
              </a:rPr>
              <a:t>Trois phases principales : </a:t>
            </a:r>
            <a:endParaRPr sz="1400" b="0" i="0" u="none" strike="noStrike" cap="none">
              <a:solidFill>
                <a:srgbClr val="000000"/>
              </a:solidFill>
              <a:latin typeface="Arial"/>
              <a:ea typeface="Arial"/>
              <a:cs typeface="Arial"/>
              <a:sym typeface="Arial"/>
            </a:endParaRPr>
          </a:p>
          <a:p>
            <a:pPr marL="685800" marR="0" lvl="0" indent="-342900" algn="just" rtl="0">
              <a:lnSpc>
                <a:spcPct val="90000"/>
              </a:lnSpc>
              <a:spcBef>
                <a:spcPts val="400"/>
              </a:spcBef>
              <a:spcAft>
                <a:spcPts val="0"/>
              </a:spcAft>
              <a:buClr>
                <a:srgbClr val="000000"/>
              </a:buClr>
              <a:buSzPts val="1400"/>
              <a:buFont typeface="Arial"/>
              <a:buAutoNum type="arabicPeriod"/>
            </a:pPr>
            <a:r>
              <a:rPr lang="fr" sz="1400" b="0" i="0" u="none" strike="noStrike" cap="none">
                <a:solidFill>
                  <a:srgbClr val="000000"/>
                </a:solidFill>
                <a:latin typeface="Calibri"/>
                <a:ea typeface="Calibri"/>
                <a:cs typeface="Calibri"/>
                <a:sym typeface="Calibri"/>
              </a:rPr>
              <a:t>L’officier de protection explique le rôle de chacun et l’objectif de l’entretien</a:t>
            </a:r>
            <a:endParaRPr sz="1400" b="0" i="0" u="none" strike="noStrike" cap="none">
              <a:solidFill>
                <a:srgbClr val="000000"/>
              </a:solidFill>
              <a:latin typeface="Arial"/>
              <a:ea typeface="Arial"/>
              <a:cs typeface="Arial"/>
              <a:sym typeface="Arial"/>
            </a:endParaRPr>
          </a:p>
          <a:p>
            <a:pPr marL="685800" marR="0" lvl="0" indent="-342900" algn="just" rtl="0">
              <a:lnSpc>
                <a:spcPct val="90000"/>
              </a:lnSpc>
              <a:spcBef>
                <a:spcPts val="400"/>
              </a:spcBef>
              <a:spcAft>
                <a:spcPts val="0"/>
              </a:spcAft>
              <a:buClr>
                <a:srgbClr val="000000"/>
              </a:buClr>
              <a:buSzPts val="1400"/>
              <a:buFont typeface="Arial"/>
              <a:buAutoNum type="arabicPeriod"/>
            </a:pPr>
            <a:r>
              <a:rPr lang="fr" sz="1400" b="0" i="0" u="none" strike="noStrike" cap="none">
                <a:solidFill>
                  <a:srgbClr val="000000"/>
                </a:solidFill>
                <a:latin typeface="Calibri"/>
                <a:ea typeface="Calibri"/>
                <a:cs typeface="Calibri"/>
                <a:sym typeface="Calibri"/>
              </a:rPr>
              <a:t>L’officier de protection interroge la personne sur son état civil et son parcours</a:t>
            </a:r>
            <a:endParaRPr sz="1400" b="0" i="0" u="none" strike="noStrike" cap="none">
              <a:solidFill>
                <a:srgbClr val="000000"/>
              </a:solidFill>
              <a:latin typeface="Calibri"/>
              <a:ea typeface="Calibri"/>
              <a:cs typeface="Calibri"/>
              <a:sym typeface="Calibri"/>
            </a:endParaRPr>
          </a:p>
          <a:p>
            <a:pPr marL="685800" marR="0" lvl="0" indent="-342900" algn="just" rtl="0">
              <a:lnSpc>
                <a:spcPct val="90000"/>
              </a:lnSpc>
              <a:spcBef>
                <a:spcPts val="400"/>
              </a:spcBef>
              <a:spcAft>
                <a:spcPts val="0"/>
              </a:spcAft>
              <a:buClr>
                <a:srgbClr val="000000"/>
              </a:buClr>
              <a:buSzPts val="1400"/>
              <a:buFont typeface="Arial"/>
              <a:buAutoNum type="arabicPeriod"/>
            </a:pPr>
            <a:r>
              <a:rPr lang="fr" sz="1400" b="0" i="0" u="none" strike="noStrike" cap="none">
                <a:solidFill>
                  <a:srgbClr val="000000"/>
                </a:solidFill>
                <a:latin typeface="Calibri"/>
                <a:ea typeface="Calibri"/>
                <a:cs typeface="Calibri"/>
                <a:sym typeface="Calibri"/>
              </a:rPr>
              <a:t>L’officier de protection interroge la personne sur ses craintes et motifs de persécutions</a:t>
            </a:r>
            <a:endParaRPr sz="1400" b="1" i="0" u="none" strike="noStrike" cap="none">
              <a:solidFill>
                <a:srgbClr val="000000"/>
              </a:solidFill>
              <a:latin typeface="Calibri"/>
              <a:ea typeface="Calibri"/>
              <a:cs typeface="Calibri"/>
              <a:sym typeface="Calibri"/>
            </a:endParaRPr>
          </a:p>
          <a:p>
            <a:pPr marL="342900" marR="0" lvl="0" indent="0" algn="just" rtl="0">
              <a:lnSpc>
                <a:spcPct val="90000"/>
              </a:lnSpc>
              <a:spcBef>
                <a:spcPts val="40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342900" marR="0" lvl="0" indent="0" algn="just" rtl="0">
              <a:lnSpc>
                <a:spcPct val="90000"/>
              </a:lnSpc>
              <a:spcBef>
                <a:spcPts val="40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342900" marR="0" lvl="0" indent="0" algn="just" rtl="0">
              <a:lnSpc>
                <a:spcPct val="90000"/>
              </a:lnSpc>
              <a:spcBef>
                <a:spcPts val="400"/>
              </a:spcBef>
              <a:spcAft>
                <a:spcPts val="0"/>
              </a:spcAft>
              <a:buClr>
                <a:srgbClr val="000000"/>
              </a:buClr>
              <a:buSzPts val="1400"/>
              <a:buFont typeface="Arial"/>
              <a:buNone/>
            </a:pPr>
            <a:r>
              <a:rPr lang="fr" sz="1400" b="1" i="0" u="none" strike="noStrike" cap="none">
                <a:solidFill>
                  <a:srgbClr val="000000"/>
                </a:solidFill>
                <a:latin typeface="Calibri"/>
                <a:ea typeface="Calibri"/>
                <a:cs typeface="Calibri"/>
                <a:sym typeface="Calibri"/>
              </a:rPr>
              <a:t>A la fin de l’entretien : </a:t>
            </a:r>
            <a:endParaRPr sz="1400" b="0" i="0" u="none" strike="noStrike" cap="none">
              <a:solidFill>
                <a:srgbClr val="000000"/>
              </a:solidFill>
              <a:latin typeface="Arial"/>
              <a:ea typeface="Arial"/>
              <a:cs typeface="Arial"/>
              <a:sym typeface="Arial"/>
            </a:endParaRPr>
          </a:p>
          <a:p>
            <a:pPr marL="342900" marR="0" lvl="0" indent="0" algn="just" rtl="0">
              <a:lnSpc>
                <a:spcPct val="90000"/>
              </a:lnSpc>
              <a:spcBef>
                <a:spcPts val="400"/>
              </a:spcBef>
              <a:spcAft>
                <a:spcPts val="0"/>
              </a:spcAft>
              <a:buClr>
                <a:srgbClr val="000000"/>
              </a:buClr>
              <a:buSzPts val="1400"/>
              <a:buFont typeface="Arial"/>
              <a:buNone/>
            </a:pPr>
            <a:r>
              <a:rPr lang="fr" sz="1400" b="0" i="0" u="none" strike="noStrike" cap="none">
                <a:solidFill>
                  <a:srgbClr val="000000"/>
                </a:solidFill>
                <a:latin typeface="Calibri"/>
                <a:ea typeface="Calibri"/>
                <a:cs typeface="Calibri"/>
                <a:sym typeface="Calibri"/>
              </a:rPr>
              <a:t>Le tiers, notamment l’avocat, peut émettre des observations </a:t>
            </a:r>
            <a:endParaRPr sz="1400" b="0" i="0" u="none" strike="noStrike" cap="none">
              <a:solidFill>
                <a:srgbClr val="000000"/>
              </a:solidFill>
              <a:latin typeface="Arial"/>
              <a:ea typeface="Arial"/>
              <a:cs typeface="Arial"/>
              <a:sym typeface="Arial"/>
            </a:endParaRPr>
          </a:p>
          <a:p>
            <a:pPr marL="628650" marR="0" lvl="0" indent="-196850" algn="just" rtl="0">
              <a:lnSpc>
                <a:spcPct val="90000"/>
              </a:lnSpc>
              <a:spcBef>
                <a:spcPts val="4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just" rtl="0">
              <a:lnSpc>
                <a:spcPct val="90000"/>
              </a:lnSpc>
              <a:spcBef>
                <a:spcPts val="8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8" name="Google Shape;578;p21"/>
          <p:cNvSpPr/>
          <p:nvPr/>
        </p:nvSpPr>
        <p:spPr>
          <a:xfrm>
            <a:off x="639910" y="722703"/>
            <a:ext cx="6565732" cy="355727"/>
          </a:xfrm>
          <a:prstGeom prst="flowChartProcess">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fr" sz="2300" b="1" i="0" u="none" strike="noStrike" cap="none">
                <a:solidFill>
                  <a:srgbClr val="0079C2"/>
                </a:solidFill>
                <a:latin typeface="Calibri"/>
                <a:ea typeface="Calibri"/>
                <a:cs typeface="Calibri"/>
                <a:sym typeface="Calibri"/>
              </a:rPr>
              <a:t>Comment se déroule l’entretien ?</a:t>
            </a:r>
            <a:endParaRPr sz="1700" b="1" i="0" u="none" strike="noStrike" cap="none">
              <a:solidFill>
                <a:srgbClr val="000000"/>
              </a:solidFill>
              <a:latin typeface="Calibri"/>
              <a:ea typeface="Calibri"/>
              <a:cs typeface="Calibri"/>
              <a:sym typeface="Calibri"/>
            </a:endParaRPr>
          </a:p>
        </p:txBody>
      </p:sp>
      <p:pic>
        <p:nvPicPr>
          <p:cNvPr id="579" name="Google Shape;579;p21"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325b501c3db_0_248"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
        <p:nvSpPr>
          <p:cNvPr id="175" name="Google Shape;175;g325b501c3db_0_248"/>
          <p:cNvSpPr txBox="1">
            <a:spLocks noGrp="1"/>
          </p:cNvSpPr>
          <p:nvPr>
            <p:ph type="title"/>
          </p:nvPr>
        </p:nvSpPr>
        <p:spPr>
          <a:xfrm>
            <a:off x="548129" y="721157"/>
            <a:ext cx="7886700" cy="401700"/>
          </a:xfrm>
          <a:prstGeom prst="rect">
            <a:avLst/>
          </a:prstGeom>
          <a:noFill/>
          <a:ln>
            <a:noFill/>
          </a:ln>
        </p:spPr>
        <p:txBody>
          <a:bodyPr spcFirstLastPara="1" wrap="square" lIns="45700" tIns="34275" rIns="45700" bIns="34275" anchor="ctr" anchorCtr="0">
            <a:spAutoFit/>
          </a:bodyPr>
          <a:lstStyle/>
          <a:p>
            <a:pPr marL="0" lvl="0" indent="0" algn="l" rtl="0">
              <a:lnSpc>
                <a:spcPct val="90000"/>
              </a:lnSpc>
              <a:spcBef>
                <a:spcPts val="0"/>
              </a:spcBef>
              <a:spcAft>
                <a:spcPts val="0"/>
              </a:spcAft>
              <a:buSzPts val="1400"/>
              <a:buNone/>
            </a:pPr>
            <a:r>
              <a:rPr lang="fr" sz="2400" b="1" i="0" u="none" strike="noStrike" cap="none">
                <a:solidFill>
                  <a:srgbClr val="002060"/>
                </a:solidFill>
                <a:latin typeface="Calibri"/>
                <a:ea typeface="Calibri"/>
                <a:cs typeface="Calibri"/>
                <a:sym typeface="Calibri"/>
              </a:rPr>
              <a:t>Focus : le profil des MNA demandeurs d’asile</a:t>
            </a:r>
            <a:endParaRPr/>
          </a:p>
        </p:txBody>
      </p:sp>
      <p:sp>
        <p:nvSpPr>
          <p:cNvPr id="176" name="Google Shape;176;g325b501c3db_0_248"/>
          <p:cNvSpPr txBox="1"/>
          <p:nvPr/>
        </p:nvSpPr>
        <p:spPr>
          <a:xfrm>
            <a:off x="563563" y="1651071"/>
            <a:ext cx="3802500" cy="2769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nvGrpSpPr>
          <p:cNvPr id="177" name="Google Shape;177;g325b501c3db_0_248"/>
          <p:cNvGrpSpPr/>
          <p:nvPr/>
        </p:nvGrpSpPr>
        <p:grpSpPr>
          <a:xfrm>
            <a:off x="204951" y="122075"/>
            <a:ext cx="8327615" cy="331020"/>
            <a:chOff x="708416" y="112170"/>
            <a:chExt cx="5320480" cy="441360"/>
          </a:xfrm>
        </p:grpSpPr>
        <p:sp>
          <p:nvSpPr>
            <p:cNvPr id="178" name="Google Shape;178;g325b501c3db_0_248"/>
            <p:cNvSpPr/>
            <p:nvPr/>
          </p:nvSpPr>
          <p:spPr>
            <a:xfrm>
              <a:off x="708416" y="139183"/>
              <a:ext cx="697500" cy="3819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fr" sz="800" b="1" i="0" u="none" strike="noStrike" cap="none">
                  <a:solidFill>
                    <a:srgbClr val="2F5496"/>
                  </a:solidFill>
                  <a:latin typeface="Montserrat"/>
                  <a:ea typeface="Montserrat"/>
                  <a:cs typeface="Montserrat"/>
                  <a:sym typeface="Montserrat"/>
                </a:rPr>
                <a:t>INTRODUCTION</a:t>
              </a:r>
              <a:endParaRPr sz="800" b="0" i="0" u="none" strike="noStrike" cap="none">
                <a:solidFill>
                  <a:srgbClr val="2F5496"/>
                </a:solidFill>
                <a:latin typeface="Arial"/>
                <a:ea typeface="Arial"/>
                <a:cs typeface="Arial"/>
                <a:sym typeface="Arial"/>
              </a:endParaRPr>
            </a:p>
          </p:txBody>
        </p:sp>
        <p:sp>
          <p:nvSpPr>
            <p:cNvPr id="179" name="Google Shape;179;g325b501c3db_0_248"/>
            <p:cNvSpPr/>
            <p:nvPr/>
          </p:nvSpPr>
          <p:spPr>
            <a:xfrm>
              <a:off x="1405896" y="112170"/>
              <a:ext cx="4623000" cy="2571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fr" sz="800" b="1" i="0" u="none" strike="noStrike" cap="none">
                  <a:solidFill>
                    <a:srgbClr val="9B9B9B"/>
                  </a:solidFill>
                  <a:latin typeface="Montserrat"/>
                  <a:ea typeface="Montserrat"/>
                  <a:cs typeface="Montserrat"/>
                  <a:sym typeface="Montserrat"/>
                </a:rPr>
                <a:t>PROTECTION INTERNATIONALE      SEJOUR     CAS PRATIQUE    PROCEDURE      SOLUTIONS DURABLES        ECHANGES  </a:t>
              </a:r>
              <a:endParaRPr sz="800" b="0" i="0" u="none" strike="noStrike" cap="none">
                <a:solidFill>
                  <a:srgbClr val="9B9B9B"/>
                </a:solidFill>
                <a:latin typeface="Arial"/>
                <a:ea typeface="Arial"/>
                <a:cs typeface="Arial"/>
                <a:sym typeface="Arial"/>
              </a:endParaRPr>
            </a:p>
          </p:txBody>
        </p:sp>
        <p:cxnSp>
          <p:nvCxnSpPr>
            <p:cNvPr id="180" name="Google Shape;180;g325b501c3db_0_248"/>
            <p:cNvCxnSpPr/>
            <p:nvPr/>
          </p:nvCxnSpPr>
          <p:spPr>
            <a:xfrm rot="10800000" flipH="1">
              <a:off x="717008" y="548130"/>
              <a:ext cx="599700" cy="5400"/>
            </a:xfrm>
            <a:prstGeom prst="straightConnector1">
              <a:avLst/>
            </a:prstGeom>
            <a:noFill/>
            <a:ln w="19050" cap="flat" cmpd="sng">
              <a:solidFill>
                <a:srgbClr val="D8D8D8"/>
              </a:solidFill>
              <a:prstDash val="solid"/>
              <a:miter lim="800000"/>
              <a:headEnd type="none" w="sm" len="sm"/>
              <a:tailEnd type="none" w="sm" len="sm"/>
            </a:ln>
          </p:spPr>
        </p:cxnSp>
      </p:grpSp>
      <p:sp>
        <p:nvSpPr>
          <p:cNvPr id="181" name="Google Shape;181;g325b501c3db_0_248"/>
          <p:cNvSpPr txBox="1">
            <a:spLocks noGrp="1"/>
          </p:cNvSpPr>
          <p:nvPr>
            <p:ph type="body" idx="1"/>
          </p:nvPr>
        </p:nvSpPr>
        <p:spPr>
          <a:xfrm>
            <a:off x="245084" y="4402438"/>
            <a:ext cx="4266000" cy="924000"/>
          </a:xfrm>
          <a:prstGeom prst="rect">
            <a:avLst/>
          </a:prstGeom>
          <a:noFill/>
          <a:ln>
            <a:noFill/>
          </a:ln>
        </p:spPr>
        <p:txBody>
          <a:bodyPr spcFirstLastPara="1" wrap="square" lIns="68575" tIns="34275" rIns="68575" bIns="34275" anchor="t" anchorCtr="0">
            <a:noAutofit/>
          </a:bodyPr>
          <a:lstStyle/>
          <a:p>
            <a:pPr marL="139700" lvl="0" indent="0" algn="just" rtl="0">
              <a:lnSpc>
                <a:spcPct val="90000"/>
              </a:lnSpc>
              <a:spcBef>
                <a:spcPts val="800"/>
              </a:spcBef>
              <a:spcAft>
                <a:spcPts val="0"/>
              </a:spcAft>
              <a:buClr>
                <a:schemeClr val="dk1"/>
              </a:buClr>
              <a:buSzPts val="1400"/>
              <a:buNone/>
            </a:pPr>
            <a:endParaRPr sz="1200" b="1">
              <a:solidFill>
                <a:schemeClr val="dk1"/>
              </a:solidFill>
              <a:latin typeface="Calibri"/>
              <a:ea typeface="Calibri"/>
              <a:cs typeface="Calibri"/>
              <a:sym typeface="Calibri"/>
            </a:endParaRPr>
          </a:p>
          <a:p>
            <a:pPr marL="139700" lvl="0" indent="0" algn="just" rtl="0">
              <a:lnSpc>
                <a:spcPct val="90000"/>
              </a:lnSpc>
              <a:spcBef>
                <a:spcPts val="800"/>
              </a:spcBef>
              <a:spcAft>
                <a:spcPts val="0"/>
              </a:spcAft>
              <a:buClr>
                <a:schemeClr val="dk1"/>
              </a:buClr>
              <a:buSzPts val="1400"/>
              <a:buNone/>
            </a:pPr>
            <a:r>
              <a:rPr lang="fr" sz="1200" b="1">
                <a:solidFill>
                  <a:schemeClr val="dk1"/>
                </a:solidFill>
                <a:latin typeface="Calibri"/>
                <a:ea typeface="Calibri"/>
                <a:cs typeface="Calibri"/>
                <a:sym typeface="Calibri"/>
              </a:rPr>
              <a:t>Taux d’octroi de la protection internationale à l’OFPRA : 84</a:t>
            </a:r>
            <a:r>
              <a:rPr lang="fr" sz="1200" b="1" i="0" strike="noStrike">
                <a:solidFill>
                  <a:schemeClr val="dk1"/>
                </a:solidFill>
                <a:latin typeface="Arial"/>
                <a:ea typeface="Arial"/>
                <a:cs typeface="Arial"/>
                <a:sym typeface="Arial"/>
              </a:rPr>
              <a:t> %</a:t>
            </a:r>
            <a:endParaRPr sz="1200" b="1">
              <a:solidFill>
                <a:schemeClr val="dk1"/>
              </a:solidFill>
              <a:latin typeface="Calibri"/>
              <a:ea typeface="Calibri"/>
              <a:cs typeface="Calibri"/>
              <a:sym typeface="Calibri"/>
            </a:endParaRPr>
          </a:p>
          <a:p>
            <a:pPr marL="139700" lvl="0" indent="0" algn="just" rtl="0">
              <a:lnSpc>
                <a:spcPct val="90000"/>
              </a:lnSpc>
              <a:spcBef>
                <a:spcPts val="800"/>
              </a:spcBef>
              <a:spcAft>
                <a:spcPts val="0"/>
              </a:spcAft>
              <a:buClr>
                <a:schemeClr val="dk1"/>
              </a:buClr>
              <a:buSzPts val="1400"/>
              <a:buNone/>
            </a:pPr>
            <a:endParaRPr sz="1200">
              <a:solidFill>
                <a:schemeClr val="dk1"/>
              </a:solidFill>
              <a:latin typeface="Calibri"/>
              <a:ea typeface="Calibri"/>
              <a:cs typeface="Calibri"/>
              <a:sym typeface="Calibri"/>
            </a:endParaRPr>
          </a:p>
        </p:txBody>
      </p:sp>
      <p:pic>
        <p:nvPicPr>
          <p:cNvPr id="182" name="Google Shape;182;g325b501c3db_0_248"/>
          <p:cNvPicPr preferRelativeResize="0"/>
          <p:nvPr/>
        </p:nvPicPr>
        <p:blipFill>
          <a:blip r:embed="rId4">
            <a:alphaModFix/>
          </a:blip>
          <a:stretch>
            <a:fillRect/>
          </a:stretch>
        </p:blipFill>
        <p:spPr>
          <a:xfrm>
            <a:off x="548125" y="1390825"/>
            <a:ext cx="2559050" cy="3204449"/>
          </a:xfrm>
          <a:prstGeom prst="rect">
            <a:avLst/>
          </a:prstGeom>
          <a:noFill/>
          <a:ln>
            <a:noFill/>
          </a:ln>
        </p:spPr>
      </p:pic>
      <p:pic>
        <p:nvPicPr>
          <p:cNvPr id="183" name="Google Shape;183;g325b501c3db_0_248"/>
          <p:cNvPicPr preferRelativeResize="0"/>
          <p:nvPr/>
        </p:nvPicPr>
        <p:blipFill>
          <a:blip r:embed="rId5">
            <a:alphaModFix/>
          </a:blip>
          <a:stretch>
            <a:fillRect/>
          </a:stretch>
        </p:blipFill>
        <p:spPr>
          <a:xfrm>
            <a:off x="4202098" y="1630938"/>
            <a:ext cx="4473202" cy="272423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22"/>
          <p:cNvSpPr/>
          <p:nvPr/>
        </p:nvSpPr>
        <p:spPr>
          <a:xfrm>
            <a:off x="-416858" y="659761"/>
            <a:ext cx="6871050" cy="386950"/>
          </a:xfrm>
          <a:prstGeom prst="flowChartProcess">
            <a:avLst/>
          </a:prstGeom>
          <a:noFill/>
          <a:ln>
            <a:noFill/>
          </a:ln>
        </p:spPr>
        <p:txBody>
          <a:bodyPr spcFirstLastPara="1" wrap="square" lIns="67500" tIns="33750" rIns="67500" bIns="3375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 sz="2300" b="1" i="0" u="none" strike="noStrike" cap="none">
                <a:solidFill>
                  <a:srgbClr val="0079C2"/>
                </a:solidFill>
                <a:latin typeface="Calibri"/>
                <a:ea typeface="Calibri"/>
                <a:cs typeface="Calibri"/>
                <a:sym typeface="Calibri"/>
              </a:rPr>
              <a:t>L’instruction à l’issue de l’entretien </a:t>
            </a:r>
            <a:endParaRPr sz="2300" b="1" i="0" u="none" strike="noStrike" cap="none">
              <a:solidFill>
                <a:srgbClr val="000000"/>
              </a:solidFill>
              <a:latin typeface="Calibri"/>
              <a:ea typeface="Calibri"/>
              <a:cs typeface="Calibri"/>
              <a:sym typeface="Calibri"/>
            </a:endParaRPr>
          </a:p>
        </p:txBody>
      </p:sp>
      <p:sp>
        <p:nvSpPr>
          <p:cNvPr id="586" name="Google Shape;586;p22"/>
          <p:cNvSpPr txBox="1"/>
          <p:nvPr/>
        </p:nvSpPr>
        <p:spPr>
          <a:xfrm>
            <a:off x="391849" y="1164650"/>
            <a:ext cx="8521567" cy="4081500"/>
          </a:xfrm>
          <a:prstGeom prst="rect">
            <a:avLst/>
          </a:prstGeom>
          <a:noFill/>
          <a:ln>
            <a:noFill/>
          </a:ln>
        </p:spPr>
        <p:txBody>
          <a:bodyPr spcFirstLastPara="1" wrap="square" lIns="68575" tIns="34275" rIns="68575" bIns="34275" anchor="t" anchorCtr="0">
            <a:noAutofit/>
          </a:bodyPr>
          <a:lstStyle/>
          <a:p>
            <a:pPr marL="45720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44546A"/>
              </a:solidFill>
              <a:latin typeface="Calibri"/>
              <a:ea typeface="Calibri"/>
              <a:cs typeface="Calibri"/>
              <a:sym typeface="Calibri"/>
            </a:endParaRPr>
          </a:p>
          <a:p>
            <a:pPr marL="457200" marR="0" lvl="0" indent="-317500" algn="just" rtl="0">
              <a:lnSpc>
                <a:spcPct val="100000"/>
              </a:lnSpc>
              <a:spcBef>
                <a:spcPts val="500"/>
              </a:spcBef>
              <a:spcAft>
                <a:spcPts val="0"/>
              </a:spcAft>
              <a:buClr>
                <a:srgbClr val="000000"/>
              </a:buClr>
              <a:buSzPts val="1400"/>
              <a:buFont typeface="Calibri"/>
              <a:buChar char="●"/>
            </a:pPr>
            <a:r>
              <a:rPr lang="fr" sz="1400" b="0" i="0" u="none" strike="noStrike" cap="none">
                <a:solidFill>
                  <a:schemeClr val="dk1"/>
                </a:solidFill>
                <a:latin typeface="Calibri"/>
                <a:ea typeface="Calibri"/>
                <a:cs typeface="Calibri"/>
                <a:sym typeface="Calibri"/>
              </a:rPr>
              <a:t>La </a:t>
            </a:r>
            <a:r>
              <a:rPr lang="fr" sz="1400" b="1" i="0" u="none" strike="noStrike" cap="none">
                <a:solidFill>
                  <a:srgbClr val="0070C0"/>
                </a:solidFill>
                <a:latin typeface="Calibri"/>
                <a:ea typeface="Calibri"/>
                <a:cs typeface="Calibri"/>
                <a:sym typeface="Calibri"/>
              </a:rPr>
              <a:t>transcription écrite des déclarations en entretien</a:t>
            </a:r>
            <a:r>
              <a:rPr lang="fr" sz="1400" b="1" i="0" u="none" strike="noStrike" cap="none">
                <a:solidFill>
                  <a:srgbClr val="44546A"/>
                </a:solidFill>
                <a:latin typeface="Calibri"/>
                <a:ea typeface="Calibri"/>
                <a:cs typeface="Calibri"/>
                <a:sym typeface="Calibri"/>
              </a:rPr>
              <a:t> </a:t>
            </a:r>
            <a:r>
              <a:rPr lang="fr" sz="1400" b="0" i="0" u="none" strike="noStrike" cap="none">
                <a:solidFill>
                  <a:schemeClr val="dk1"/>
                </a:solidFill>
                <a:latin typeface="Calibri"/>
                <a:ea typeface="Calibri"/>
                <a:cs typeface="Calibri"/>
                <a:sym typeface="Calibri"/>
              </a:rPr>
              <a:t>est communiquée au représentant légal du MNA pour commentaire, sauf si le mineur est reconnu réfugié.  </a:t>
            </a:r>
            <a:endParaRPr sz="14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50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500"/>
              </a:spcBef>
              <a:spcAft>
                <a:spcPts val="0"/>
              </a:spcAft>
              <a:buClr>
                <a:schemeClr val="dk1"/>
              </a:buClr>
              <a:buSzPts val="1400"/>
              <a:buFont typeface="Calibri"/>
              <a:buChar char="●"/>
            </a:pPr>
            <a:r>
              <a:rPr lang="fr" sz="1400" b="0" i="0" u="none" strike="noStrike" cap="none">
                <a:solidFill>
                  <a:schemeClr val="dk1"/>
                </a:solidFill>
                <a:latin typeface="Calibri"/>
                <a:ea typeface="Calibri"/>
                <a:cs typeface="Calibri"/>
                <a:sym typeface="Calibri"/>
              </a:rPr>
              <a:t>A l’issue de l’entretien, l’officier de protection se prononce</a:t>
            </a:r>
            <a:r>
              <a:rPr lang="fr" sz="1300" b="0" i="0" u="none" strike="noStrike" cap="none">
                <a:solidFill>
                  <a:schemeClr val="dk1"/>
                </a:solidFill>
                <a:latin typeface="Calibri"/>
                <a:ea typeface="Calibri"/>
                <a:cs typeface="Calibri"/>
                <a:sym typeface="Calibri"/>
              </a:rPr>
              <a:t> sur :</a:t>
            </a:r>
            <a:endParaRPr sz="1300" b="0" i="0" u="none" strike="noStrike" cap="none">
              <a:solidFill>
                <a:schemeClr val="dk1"/>
              </a:solidFill>
              <a:latin typeface="Calibri"/>
              <a:ea typeface="Calibri"/>
              <a:cs typeface="Calibri"/>
              <a:sym typeface="Calibri"/>
            </a:endParaRPr>
          </a:p>
          <a:p>
            <a:pPr marL="914400" marR="0" lvl="1" indent="-317500" algn="just" rtl="0">
              <a:lnSpc>
                <a:spcPct val="100000"/>
              </a:lnSpc>
              <a:spcBef>
                <a:spcPts val="0"/>
              </a:spcBef>
              <a:spcAft>
                <a:spcPts val="0"/>
              </a:spcAft>
              <a:buClr>
                <a:schemeClr val="dk1"/>
              </a:buClr>
              <a:buSzPts val="1400"/>
              <a:buFont typeface="Calibri"/>
              <a:buChar char="○"/>
            </a:pPr>
            <a:r>
              <a:rPr lang="fr" sz="1400" b="0" i="0" u="none" strike="noStrike" cap="none">
                <a:solidFill>
                  <a:schemeClr val="dk1"/>
                </a:solidFill>
                <a:latin typeface="Calibri"/>
                <a:ea typeface="Calibri"/>
                <a:cs typeface="Calibri"/>
                <a:sym typeface="Calibri"/>
              </a:rPr>
              <a:t>la crédibilité interne et externe des déclarations  du mineur sur son parcours, les raisons de son départ du pays, les menaces ou persécutions qu’il a pu subir et sur ses craintes en cas de retour dans son pays</a:t>
            </a:r>
            <a:endParaRPr sz="1400" b="0" i="0" u="none" strike="noStrike" cap="none">
              <a:solidFill>
                <a:schemeClr val="dk1"/>
              </a:solidFill>
              <a:latin typeface="Arial"/>
              <a:ea typeface="Arial"/>
              <a:cs typeface="Arial"/>
              <a:sym typeface="Arial"/>
            </a:endParaRPr>
          </a:p>
          <a:p>
            <a:pPr marL="914400" marR="0" lvl="1" indent="-317500" algn="just" rtl="0">
              <a:lnSpc>
                <a:spcPct val="100000"/>
              </a:lnSpc>
              <a:spcBef>
                <a:spcPts val="0"/>
              </a:spcBef>
              <a:spcAft>
                <a:spcPts val="0"/>
              </a:spcAft>
              <a:buClr>
                <a:schemeClr val="dk1"/>
              </a:buClr>
              <a:buSzPts val="1400"/>
              <a:buFont typeface="Calibri"/>
              <a:buChar char="○"/>
            </a:pPr>
            <a:r>
              <a:rPr lang="fr" sz="1400" b="0" i="0" u="none" strike="noStrike" cap="none">
                <a:solidFill>
                  <a:schemeClr val="dk1"/>
                </a:solidFill>
                <a:latin typeface="Calibri"/>
                <a:ea typeface="Calibri"/>
                <a:cs typeface="Calibri"/>
                <a:sym typeface="Calibri"/>
              </a:rPr>
              <a:t>les conséquences à tirer des pièces éventuellement versées au dossier</a:t>
            </a:r>
            <a:endParaRPr sz="1400" b="0" i="0" u="none" strike="noStrike" cap="none">
              <a:solidFill>
                <a:schemeClr val="dk1"/>
              </a:solidFill>
              <a:latin typeface="Arial"/>
              <a:ea typeface="Arial"/>
              <a:cs typeface="Arial"/>
              <a:sym typeface="Arial"/>
            </a:endParaRPr>
          </a:p>
          <a:p>
            <a:pPr marL="914400" marR="0" lvl="1" indent="-317500" algn="just" rtl="0">
              <a:lnSpc>
                <a:spcPct val="100000"/>
              </a:lnSpc>
              <a:spcBef>
                <a:spcPts val="0"/>
              </a:spcBef>
              <a:spcAft>
                <a:spcPts val="0"/>
              </a:spcAft>
              <a:buClr>
                <a:schemeClr val="dk1"/>
              </a:buClr>
              <a:buSzPts val="1400"/>
              <a:buFont typeface="Calibri"/>
              <a:buChar char="○"/>
            </a:pPr>
            <a:r>
              <a:rPr lang="fr" sz="1400" b="0" i="0" u="none" strike="noStrike" cap="none">
                <a:solidFill>
                  <a:schemeClr val="dk1"/>
                </a:solidFill>
                <a:latin typeface="Calibri"/>
                <a:ea typeface="Calibri"/>
                <a:cs typeface="Calibri"/>
                <a:sym typeface="Calibri"/>
              </a:rPr>
              <a:t>la qualification juridique des faits invoqués afin de préparer une décision.</a:t>
            </a: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457200" marR="0" lvl="0" indent="-317500" algn="just" rtl="0">
              <a:lnSpc>
                <a:spcPct val="100000"/>
              </a:lnSpc>
              <a:spcBef>
                <a:spcPts val="500"/>
              </a:spcBef>
              <a:spcAft>
                <a:spcPts val="0"/>
              </a:spcAft>
              <a:buClr>
                <a:srgbClr val="000000"/>
              </a:buClr>
              <a:buSzPts val="1400"/>
              <a:buFont typeface="Calibri"/>
              <a:buChar char="●"/>
            </a:pPr>
            <a:r>
              <a:rPr lang="fr" sz="1400" b="0" i="0" u="none" strike="noStrike" cap="none">
                <a:solidFill>
                  <a:schemeClr val="dk1"/>
                </a:solidFill>
                <a:latin typeface="Calibri"/>
                <a:ea typeface="Calibri"/>
                <a:cs typeface="Calibri"/>
                <a:sym typeface="Calibri"/>
              </a:rPr>
              <a:t>La décision de l’Ofpra est </a:t>
            </a:r>
            <a:r>
              <a:rPr lang="fr" sz="1400" b="1" i="0" u="none" strike="noStrike" cap="none">
                <a:solidFill>
                  <a:srgbClr val="0070C0"/>
                </a:solidFill>
                <a:latin typeface="Calibri"/>
                <a:ea typeface="Calibri"/>
                <a:cs typeface="Calibri"/>
                <a:sym typeface="Calibri"/>
              </a:rPr>
              <a:t>notifiée au représentant légal du MNA</a:t>
            </a:r>
            <a:r>
              <a:rPr lang="fr" sz="1400" b="1" i="0" u="none" strike="noStrike" cap="none">
                <a:solidFill>
                  <a:srgbClr val="44546A"/>
                </a:solidFill>
                <a:latin typeface="Calibri"/>
                <a:ea typeface="Calibri"/>
                <a:cs typeface="Calibri"/>
                <a:sym typeface="Calibri"/>
              </a:rPr>
              <a:t> </a:t>
            </a:r>
            <a:r>
              <a:rPr lang="fr" sz="1400" b="0" i="0" u="none" strike="noStrike" cap="none">
                <a:solidFill>
                  <a:schemeClr val="dk1"/>
                </a:solidFill>
                <a:latin typeface="Calibri"/>
                <a:ea typeface="Calibri"/>
                <a:cs typeface="Calibri"/>
                <a:sym typeface="Calibri"/>
              </a:rPr>
              <a:t>(sauf s’il est devenu majeur entre temps) et une copie est adressée au mineur.  Ils sont  en outre avertis par SMS/mail.</a:t>
            </a:r>
            <a:endParaRPr sz="1400" b="0" i="0" u="none" strike="noStrike" cap="none">
              <a:solidFill>
                <a:srgbClr val="0070C0"/>
              </a:solidFill>
              <a:latin typeface="Calibri"/>
              <a:ea typeface="Calibri"/>
              <a:cs typeface="Calibri"/>
              <a:sym typeface="Calibri"/>
            </a:endParaRPr>
          </a:p>
        </p:txBody>
      </p:sp>
      <p:pic>
        <p:nvPicPr>
          <p:cNvPr id="587" name="Google Shape;587;p22"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
          <p:cNvSpPr/>
          <p:nvPr/>
        </p:nvSpPr>
        <p:spPr>
          <a:xfrm>
            <a:off x="1623989" y="956355"/>
            <a:ext cx="1832820" cy="827144"/>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fr" sz="2800" b="1" i="0" u="none" strike="noStrike" cap="none">
                <a:solidFill>
                  <a:srgbClr val="0070C0"/>
                </a:solidFill>
                <a:latin typeface="Calibri"/>
                <a:ea typeface="Calibri"/>
                <a:cs typeface="Calibri"/>
                <a:sym typeface="Calibri"/>
              </a:rPr>
              <a:t>Définition</a:t>
            </a:r>
            <a:r>
              <a:rPr lang="fr" sz="2800" b="0" i="0" u="none" strike="noStrike" cap="none">
                <a:solidFill>
                  <a:srgbClr val="0070C0"/>
                </a:solidFill>
                <a:latin typeface="Calibri"/>
                <a:ea typeface="Calibri"/>
                <a:cs typeface="Calibri"/>
                <a:sym typeface="Calibri"/>
              </a:rPr>
              <a:t> </a:t>
            </a:r>
            <a:r>
              <a:rPr lang="fr" sz="2800" b="0" i="0" u="none" strike="noStrike" cap="none">
                <a:solidFill>
                  <a:srgbClr val="0070C0"/>
                </a:solidFill>
                <a:latin typeface="Arial"/>
                <a:ea typeface="Arial"/>
                <a:cs typeface="Arial"/>
                <a:sym typeface="Arial"/>
              </a:rPr>
              <a:t> </a:t>
            </a:r>
            <a:endParaRPr sz="2800" b="0" i="0" u="none" strike="noStrike" cap="none">
              <a:solidFill>
                <a:srgbClr val="0070C0"/>
              </a:solidFill>
              <a:latin typeface="Arial"/>
              <a:ea typeface="Arial"/>
              <a:cs typeface="Arial"/>
              <a:sym typeface="Arial"/>
            </a:endParaRPr>
          </a:p>
        </p:txBody>
      </p:sp>
      <p:sp>
        <p:nvSpPr>
          <p:cNvPr id="218" name="Google Shape;218;p3"/>
          <p:cNvSpPr/>
          <p:nvPr/>
        </p:nvSpPr>
        <p:spPr>
          <a:xfrm>
            <a:off x="289499" y="1296672"/>
            <a:ext cx="4501800" cy="33600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fr" sz="1400" b="0" i="0" u="none" strike="noStrike" cap="none">
                <a:solidFill>
                  <a:schemeClr val="dk1"/>
                </a:solidFill>
                <a:latin typeface="Calibri"/>
                <a:ea typeface="Calibri"/>
                <a:cs typeface="Calibri"/>
                <a:sym typeface="Calibri"/>
              </a:rPr>
              <a:t>Un </a:t>
            </a:r>
            <a:r>
              <a:rPr lang="fr" sz="1400" b="1" i="0" u="none" strike="noStrike" cap="none">
                <a:solidFill>
                  <a:srgbClr val="0079C2"/>
                </a:solidFill>
                <a:latin typeface="Calibri"/>
                <a:ea typeface="Calibri"/>
                <a:cs typeface="Calibri"/>
                <a:sym typeface="Calibri"/>
              </a:rPr>
              <a:t>demandeur d’asile </a:t>
            </a:r>
            <a:r>
              <a:rPr lang="fr" sz="1400" b="0" i="0" u="none" strike="noStrike" cap="none">
                <a:solidFill>
                  <a:schemeClr val="dk1"/>
                </a:solidFill>
                <a:latin typeface="Calibri"/>
                <a:ea typeface="Calibri"/>
                <a:cs typeface="Calibri"/>
                <a:sym typeface="Calibri"/>
              </a:rPr>
              <a:t>est un ressortissant d’un pays tiers, présent sur le territoire français, qui dépose une demande d’asile en invoquant des </a:t>
            </a:r>
            <a:r>
              <a:rPr lang="fr" sz="1400" b="1" i="0" u="none" strike="noStrike" cap="none">
                <a:solidFill>
                  <a:srgbClr val="0070C0"/>
                </a:solidFill>
                <a:latin typeface="Calibri"/>
                <a:ea typeface="Calibri"/>
                <a:cs typeface="Calibri"/>
                <a:sym typeface="Calibri"/>
              </a:rPr>
              <a:t>craintes de persécutions ou un risque d’atteintes graves en cas de retour dans son pays d’origine</a:t>
            </a:r>
            <a:r>
              <a:rPr lang="fr" sz="1400" b="1" i="0" u="none" strike="noStrike" cap="none">
                <a:solidFill>
                  <a:srgbClr val="44546A"/>
                </a:solidFill>
                <a:latin typeface="Calibri"/>
                <a:ea typeface="Calibri"/>
                <a:cs typeface="Calibri"/>
                <a:sym typeface="Calibri"/>
              </a:rPr>
              <a:t> </a:t>
            </a:r>
            <a:r>
              <a:rPr lang="fr" sz="1400" b="0" i="0" u="none" strike="noStrike" cap="none">
                <a:solidFill>
                  <a:schemeClr val="dk1"/>
                </a:solidFill>
                <a:latin typeface="Calibri"/>
                <a:ea typeface="Calibri"/>
                <a:cs typeface="Calibri"/>
                <a:sym typeface="Calibri"/>
              </a:rPr>
              <a:t>ou dans son pays de résidence habituelle, s’il n’a pas de nationalité.</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a:solidFill>
                <a:schemeClr val="dk1"/>
              </a:solidFill>
              <a:latin typeface="Calibri"/>
              <a:ea typeface="Calibri"/>
              <a:cs typeface="Calibri"/>
              <a:sym typeface="Calibri"/>
            </a:endParaRPr>
          </a:p>
          <a:p>
            <a:pPr marL="285838" lvl="0" indent="-285479" algn="just" rtl="0">
              <a:spcBef>
                <a:spcPts val="0"/>
              </a:spcBef>
              <a:spcAft>
                <a:spcPts val="0"/>
              </a:spcAft>
              <a:buClr>
                <a:srgbClr val="4372C3"/>
              </a:buClr>
              <a:buSzPts val="1600"/>
              <a:buChar char="➢"/>
            </a:pPr>
            <a:r>
              <a:rPr lang="fr" sz="1600" b="1">
                <a:solidFill>
                  <a:srgbClr val="4372C3"/>
                </a:solidFill>
                <a:latin typeface="Calibri"/>
                <a:ea typeface="Calibri"/>
                <a:cs typeface="Calibri"/>
                <a:sym typeface="Calibri"/>
              </a:rPr>
              <a:t>Tout MNA n’est donc pas éligible à une protection internationale, ce qu’il revient exclusivement à l’Ofpra d’apprécier souverainement et en toute indépendance garantie par la loi (article L.121-7 du CESEDA).</a:t>
            </a:r>
            <a:endParaRPr sz="1600">
              <a:solidFill>
                <a:srgbClr val="4372C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a:solidFill>
                <a:schemeClr val="dk1"/>
              </a:solidFill>
              <a:latin typeface="Calibri"/>
              <a:ea typeface="Calibri"/>
              <a:cs typeface="Calibri"/>
              <a:sym typeface="Calibri"/>
            </a:endParaRPr>
          </a:p>
          <a:p>
            <a:pPr marL="0" marR="0" lvl="0" indent="457200" algn="just" rtl="0">
              <a:lnSpc>
                <a:spcPct val="100000"/>
              </a:lnSpc>
              <a:spcBef>
                <a:spcPts val="0"/>
              </a:spcBef>
              <a:spcAft>
                <a:spcPts val="0"/>
              </a:spcAft>
              <a:buClr>
                <a:srgbClr val="000000"/>
              </a:buClr>
              <a:buSzPts val="1400"/>
              <a:buFont typeface="Arial"/>
              <a:buNone/>
            </a:pPr>
            <a:endParaRPr sz="1400" b="0" i="0" u="none" strike="noStrike" cap="none">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Calibri"/>
              <a:ea typeface="Calibri"/>
              <a:cs typeface="Calibri"/>
              <a:sym typeface="Calibri"/>
            </a:endParaRPr>
          </a:p>
        </p:txBody>
      </p:sp>
      <p:pic>
        <p:nvPicPr>
          <p:cNvPr id="219" name="Google Shape;219;p3" descr="Une image contenant texte, livre, photo, debout&#10;&#10;Description générée automatiquement"/>
          <p:cNvPicPr preferRelativeResize="0">
            <a:picLocks noGrp="1"/>
          </p:cNvPicPr>
          <p:nvPr>
            <p:ph type="body" idx="4294967295"/>
          </p:nvPr>
        </p:nvPicPr>
        <p:blipFill rotWithShape="1">
          <a:blip r:embed="rId3">
            <a:alphaModFix/>
          </a:blip>
          <a:srcRect/>
          <a:stretch/>
        </p:blipFill>
        <p:spPr>
          <a:xfrm>
            <a:off x="5039401" y="1795275"/>
            <a:ext cx="3815100" cy="2861400"/>
          </a:xfrm>
          <a:prstGeom prst="rect">
            <a:avLst/>
          </a:prstGeom>
          <a:noFill/>
          <a:ln>
            <a:noFill/>
          </a:ln>
        </p:spPr>
      </p:pic>
      <p:pic>
        <p:nvPicPr>
          <p:cNvPr id="220" name="Google Shape;220;p3" descr="Une image contenant dessin&#10;&#10;Description générée automatiquement"/>
          <p:cNvPicPr preferRelativeResize="0"/>
          <p:nvPr/>
        </p:nvPicPr>
        <p:blipFill rotWithShape="1">
          <a:blip r:embed="rId4">
            <a:alphaModFix/>
          </a:blip>
          <a:srcRect/>
          <a:stretch/>
        </p:blipFill>
        <p:spPr>
          <a:xfrm>
            <a:off x="7797096" y="45626"/>
            <a:ext cx="1300868" cy="4839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3073f338217_0_109"/>
          <p:cNvSpPr txBox="1">
            <a:spLocks noGrp="1"/>
          </p:cNvSpPr>
          <p:nvPr>
            <p:ph type="title"/>
          </p:nvPr>
        </p:nvSpPr>
        <p:spPr>
          <a:xfrm>
            <a:off x="292350" y="1485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fr" sz="2300" b="1">
                <a:solidFill>
                  <a:srgbClr val="002060"/>
                </a:solidFill>
                <a:latin typeface="Calibri"/>
                <a:ea typeface="Calibri"/>
                <a:cs typeface="Calibri"/>
                <a:sym typeface="Calibri"/>
              </a:rPr>
              <a:t>Le cadre juridique </a:t>
            </a:r>
            <a:endParaRPr sz="2300" b="1">
              <a:solidFill>
                <a:srgbClr val="002060"/>
              </a:solidFill>
              <a:latin typeface="Calibri"/>
              <a:ea typeface="Calibri"/>
              <a:cs typeface="Calibri"/>
              <a:sym typeface="Calibri"/>
            </a:endParaRPr>
          </a:p>
        </p:txBody>
      </p:sp>
      <p:sp>
        <p:nvSpPr>
          <p:cNvPr id="226" name="Google Shape;226;g3073f338217_0_109"/>
          <p:cNvSpPr txBox="1"/>
          <p:nvPr/>
        </p:nvSpPr>
        <p:spPr>
          <a:xfrm>
            <a:off x="155331" y="2002906"/>
            <a:ext cx="2580000" cy="1797000"/>
          </a:xfrm>
          <a:prstGeom prst="rect">
            <a:avLst/>
          </a:prstGeom>
          <a:noFill/>
          <a:ln>
            <a:noFill/>
          </a:ln>
        </p:spPr>
        <p:txBody>
          <a:bodyPr spcFirstLastPara="1" wrap="square" lIns="68550" tIns="34275" rIns="68550" bIns="34275" anchor="t" anchorCtr="0">
            <a:spAutoFit/>
          </a:bodyPr>
          <a:lstStyle/>
          <a:p>
            <a:pPr marL="457200" marR="0" lvl="0" indent="-311150" algn="l" rtl="0">
              <a:lnSpc>
                <a:spcPct val="115000"/>
              </a:lnSpc>
              <a:spcBef>
                <a:spcPts val="0"/>
              </a:spcBef>
              <a:spcAft>
                <a:spcPts val="0"/>
              </a:spcAft>
              <a:buClr>
                <a:schemeClr val="dk1"/>
              </a:buClr>
              <a:buSzPts val="1300"/>
              <a:buFont typeface="Arial"/>
              <a:buChar char="●"/>
            </a:pPr>
            <a:r>
              <a:rPr lang="fr" sz="1300" b="0" i="0" u="none" strike="noStrike" cap="none">
                <a:solidFill>
                  <a:schemeClr val="dk1"/>
                </a:solidFill>
                <a:latin typeface="Arial"/>
                <a:ea typeface="Arial"/>
                <a:cs typeface="Arial"/>
                <a:sym typeface="Arial"/>
              </a:rPr>
              <a:t>La convention de Genève 1951 </a:t>
            </a:r>
            <a:endParaRPr sz="1300" b="0" i="0" u="none" strike="noStrike" cap="none">
              <a:solidFill>
                <a:schemeClr val="dk1"/>
              </a:solidFill>
              <a:latin typeface="Arial"/>
              <a:ea typeface="Arial"/>
              <a:cs typeface="Arial"/>
              <a:sym typeface="Arial"/>
            </a:endParaRPr>
          </a:p>
          <a:p>
            <a:pPr marL="457200" marR="0" lvl="0" indent="-311150" algn="l" rtl="0">
              <a:lnSpc>
                <a:spcPct val="115000"/>
              </a:lnSpc>
              <a:spcBef>
                <a:spcPts val="0"/>
              </a:spcBef>
              <a:spcAft>
                <a:spcPts val="0"/>
              </a:spcAft>
              <a:buClr>
                <a:schemeClr val="dk1"/>
              </a:buClr>
              <a:buSzPts val="1300"/>
              <a:buFont typeface="Arial"/>
              <a:buChar char="●"/>
            </a:pPr>
            <a:r>
              <a:rPr lang="fr" sz="1300" b="0" i="0" u="none" strike="noStrike" cap="none">
                <a:solidFill>
                  <a:schemeClr val="dk1"/>
                </a:solidFill>
                <a:latin typeface="Arial"/>
                <a:ea typeface="Arial"/>
                <a:cs typeface="Arial"/>
                <a:sym typeface="Arial"/>
              </a:rPr>
              <a:t>Protocol de 1967 </a:t>
            </a:r>
            <a:endParaRPr sz="1300" b="0" i="0" u="none" strike="noStrike" cap="none">
              <a:solidFill>
                <a:schemeClr val="dk1"/>
              </a:solidFill>
              <a:latin typeface="Arial"/>
              <a:ea typeface="Arial"/>
              <a:cs typeface="Arial"/>
              <a:sym typeface="Arial"/>
            </a:endParaRPr>
          </a:p>
          <a:p>
            <a:pPr marL="457200" marR="0" lvl="0" indent="-311150" algn="l" rtl="0">
              <a:lnSpc>
                <a:spcPct val="115000"/>
              </a:lnSpc>
              <a:spcBef>
                <a:spcPts val="0"/>
              </a:spcBef>
              <a:spcAft>
                <a:spcPts val="0"/>
              </a:spcAft>
              <a:buClr>
                <a:schemeClr val="dk1"/>
              </a:buClr>
              <a:buSzPts val="1300"/>
              <a:buFont typeface="Arial"/>
              <a:buChar char="●"/>
            </a:pPr>
            <a:r>
              <a:rPr lang="fr" sz="1300" b="0" i="0" u="none" strike="noStrike" cap="none">
                <a:solidFill>
                  <a:schemeClr val="dk1"/>
                </a:solidFill>
                <a:latin typeface="Arial"/>
                <a:ea typeface="Arial"/>
                <a:cs typeface="Arial"/>
                <a:sym typeface="Arial"/>
              </a:rPr>
              <a:t>La convention de New York sur l’apatridie de 1954  </a:t>
            </a:r>
            <a:endParaRPr sz="1250" b="0" i="1" u="none" strike="noStrike" cap="none">
              <a:solidFill>
                <a:srgbClr val="000000"/>
              </a:solidFill>
              <a:latin typeface="Helvetica Neue"/>
              <a:ea typeface="Helvetica Neue"/>
              <a:cs typeface="Helvetica Neue"/>
              <a:sym typeface="Helvetica Neue"/>
            </a:endParaRPr>
          </a:p>
          <a:p>
            <a:pPr marL="214307" marR="0" lvl="0" indent="-147632" algn="l" rtl="0">
              <a:lnSpc>
                <a:spcPct val="100000"/>
              </a:lnSpc>
              <a:spcBef>
                <a:spcPts val="0"/>
              </a:spcBef>
              <a:spcAft>
                <a:spcPts val="0"/>
              </a:spcAft>
              <a:buClr>
                <a:srgbClr val="000000"/>
              </a:buClr>
              <a:buSzPts val="1050"/>
              <a:buFont typeface="Arial"/>
              <a:buNone/>
            </a:pPr>
            <a:endParaRPr sz="1250" b="0" i="0" u="none" strike="noStrike" cap="none">
              <a:solidFill>
                <a:schemeClr val="dk1"/>
              </a:solidFill>
              <a:latin typeface="Calibri"/>
              <a:ea typeface="Calibri"/>
              <a:cs typeface="Calibri"/>
              <a:sym typeface="Calibri"/>
            </a:endParaRPr>
          </a:p>
          <a:p>
            <a:pPr marL="214307" marR="0" lvl="0" indent="-147632" algn="l" rtl="0">
              <a:lnSpc>
                <a:spcPct val="100000"/>
              </a:lnSpc>
              <a:spcBef>
                <a:spcPts val="0"/>
              </a:spcBef>
              <a:spcAft>
                <a:spcPts val="0"/>
              </a:spcAft>
              <a:buClr>
                <a:srgbClr val="000000"/>
              </a:buClr>
              <a:buSzPts val="1050"/>
              <a:buFont typeface="Arial"/>
              <a:buNone/>
            </a:pPr>
            <a:endParaRPr sz="12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50"/>
              <a:buFont typeface="Arial"/>
              <a:buNone/>
            </a:pPr>
            <a:endParaRPr sz="1250" b="0" i="0" u="none" strike="noStrike" cap="none">
              <a:solidFill>
                <a:srgbClr val="000000"/>
              </a:solidFill>
              <a:latin typeface="Arial"/>
              <a:ea typeface="Arial"/>
              <a:cs typeface="Arial"/>
              <a:sym typeface="Arial"/>
            </a:endParaRPr>
          </a:p>
        </p:txBody>
      </p:sp>
      <p:sp>
        <p:nvSpPr>
          <p:cNvPr id="227" name="Google Shape;227;g3073f338217_0_109"/>
          <p:cNvSpPr/>
          <p:nvPr/>
        </p:nvSpPr>
        <p:spPr>
          <a:xfrm>
            <a:off x="6121025" y="2001775"/>
            <a:ext cx="2941800" cy="2259000"/>
          </a:xfrm>
          <a:prstGeom prst="rect">
            <a:avLst/>
          </a:prstGeom>
          <a:noFill/>
          <a:ln>
            <a:noFill/>
          </a:ln>
        </p:spPr>
        <p:txBody>
          <a:bodyPr spcFirstLastPara="1" wrap="square" lIns="68550" tIns="34275" rIns="68550" bIns="34275" anchor="t" anchorCtr="0">
            <a:noAutofit/>
          </a:bodyPr>
          <a:lstStyle/>
          <a:p>
            <a:pPr marL="457200" marR="0" lvl="0" indent="-311150" algn="l" rtl="0">
              <a:lnSpc>
                <a:spcPct val="115000"/>
              </a:lnSpc>
              <a:spcBef>
                <a:spcPts val="0"/>
              </a:spcBef>
              <a:spcAft>
                <a:spcPts val="0"/>
              </a:spcAft>
              <a:buClr>
                <a:schemeClr val="dk1"/>
              </a:buClr>
              <a:buSzPts val="1300"/>
              <a:buFont typeface="Arial"/>
              <a:buChar char="●"/>
            </a:pPr>
            <a:r>
              <a:rPr lang="fr" sz="1300" b="0" i="0" u="none" strike="noStrike" cap="none">
                <a:solidFill>
                  <a:schemeClr val="dk1"/>
                </a:solidFill>
                <a:latin typeface="Helvetica Neue"/>
                <a:ea typeface="Helvetica Neue"/>
                <a:cs typeface="Helvetica Neue"/>
                <a:sym typeface="Helvetica Neue"/>
              </a:rPr>
              <a:t>La préambule de de 1946 &amp; article 53-1 de la Constitution</a:t>
            </a:r>
            <a:endParaRPr sz="1300" b="0" i="0" u="none" strike="noStrike" cap="none">
              <a:solidFill>
                <a:schemeClr val="dk1"/>
              </a:solidFill>
              <a:latin typeface="Helvetica Neue"/>
              <a:ea typeface="Helvetica Neue"/>
              <a:cs typeface="Helvetica Neue"/>
              <a:sym typeface="Helvetica Neue"/>
            </a:endParaRPr>
          </a:p>
          <a:p>
            <a:pPr marL="457200" marR="0" lvl="0" indent="-311150" algn="l" rtl="0">
              <a:lnSpc>
                <a:spcPct val="115000"/>
              </a:lnSpc>
              <a:spcBef>
                <a:spcPts val="0"/>
              </a:spcBef>
              <a:spcAft>
                <a:spcPts val="0"/>
              </a:spcAft>
              <a:buClr>
                <a:schemeClr val="dk1"/>
              </a:buClr>
              <a:buSzPts val="1300"/>
              <a:buFont typeface="Helvetica Neue"/>
              <a:buChar char="●"/>
            </a:pPr>
            <a:r>
              <a:rPr lang="fr" sz="1300" b="0" i="0" u="none" strike="noStrike" cap="none">
                <a:solidFill>
                  <a:schemeClr val="dk1"/>
                </a:solidFill>
                <a:latin typeface="Helvetica Neue"/>
                <a:ea typeface="Helvetica Neue"/>
                <a:cs typeface="Helvetica Neue"/>
                <a:sym typeface="Helvetica Neue"/>
              </a:rPr>
              <a:t>L’article L511-1 et suivants du CESEDA </a:t>
            </a:r>
            <a:endParaRPr sz="1300" b="0" i="0" u="none" strike="noStrike" cap="none">
              <a:solidFill>
                <a:schemeClr val="dk1"/>
              </a:solidFill>
              <a:latin typeface="Helvetica Neue"/>
              <a:ea typeface="Helvetica Neue"/>
              <a:cs typeface="Helvetica Neue"/>
              <a:sym typeface="Helvetica Neue"/>
            </a:endParaRPr>
          </a:p>
        </p:txBody>
      </p:sp>
      <p:sp>
        <p:nvSpPr>
          <p:cNvPr id="228" name="Google Shape;228;g3073f338217_0_109"/>
          <p:cNvSpPr/>
          <p:nvPr/>
        </p:nvSpPr>
        <p:spPr>
          <a:xfrm>
            <a:off x="3202076" y="1999323"/>
            <a:ext cx="2580000" cy="1038600"/>
          </a:xfrm>
          <a:prstGeom prst="rect">
            <a:avLst/>
          </a:prstGeom>
          <a:noFill/>
          <a:ln>
            <a:noFill/>
          </a:ln>
        </p:spPr>
        <p:txBody>
          <a:bodyPr spcFirstLastPara="1" wrap="square" lIns="68550" tIns="34275" rIns="68550" bIns="34275" anchor="t" anchorCtr="0">
            <a:noAutofit/>
          </a:bodyPr>
          <a:lstStyle/>
          <a:p>
            <a:pPr marL="457200" marR="0" lvl="0" indent="-311150" algn="l" rtl="0">
              <a:lnSpc>
                <a:spcPct val="115000"/>
              </a:lnSpc>
              <a:spcBef>
                <a:spcPts val="0"/>
              </a:spcBef>
              <a:spcAft>
                <a:spcPts val="0"/>
              </a:spcAft>
              <a:buClr>
                <a:schemeClr val="dk1"/>
              </a:buClr>
              <a:buSzPts val="1300"/>
              <a:buFont typeface="Arial"/>
              <a:buChar char="●"/>
            </a:pPr>
            <a:r>
              <a:rPr lang="fr" sz="1300" b="0" i="0" u="none" strike="noStrike" cap="none">
                <a:solidFill>
                  <a:schemeClr val="dk1"/>
                </a:solidFill>
                <a:latin typeface="Arial"/>
                <a:ea typeface="Arial"/>
                <a:cs typeface="Arial"/>
                <a:sym typeface="Arial"/>
              </a:rPr>
              <a:t>Charte européen des droits fondamentaux : Article 18</a:t>
            </a:r>
            <a:endParaRPr sz="1300" b="0" i="0" u="none" strike="noStrike" cap="none">
              <a:solidFill>
                <a:schemeClr val="dk1"/>
              </a:solidFill>
              <a:latin typeface="Arial"/>
              <a:ea typeface="Arial"/>
              <a:cs typeface="Arial"/>
              <a:sym typeface="Arial"/>
            </a:endParaRPr>
          </a:p>
          <a:p>
            <a:pPr marL="457200" marR="0" lvl="0" indent="-311150" algn="l" rtl="0">
              <a:lnSpc>
                <a:spcPct val="115000"/>
              </a:lnSpc>
              <a:spcBef>
                <a:spcPts val="0"/>
              </a:spcBef>
              <a:spcAft>
                <a:spcPts val="0"/>
              </a:spcAft>
              <a:buClr>
                <a:schemeClr val="dk1"/>
              </a:buClr>
              <a:buSzPts val="1300"/>
              <a:buFont typeface="Arial"/>
              <a:buChar char="●"/>
            </a:pPr>
            <a:r>
              <a:rPr lang="fr" sz="1300" b="0" i="0" u="none" strike="noStrike" cap="none">
                <a:solidFill>
                  <a:schemeClr val="dk1"/>
                </a:solidFill>
                <a:latin typeface="Arial"/>
                <a:ea typeface="Arial"/>
                <a:cs typeface="Arial"/>
                <a:sym typeface="Arial"/>
              </a:rPr>
              <a:t>Directive 2011/95/EU : Qualification directive </a:t>
            </a:r>
            <a:endParaRPr sz="1300" b="0" i="0" u="none" strike="noStrike" cap="none">
              <a:solidFill>
                <a:schemeClr val="dk1"/>
              </a:solidFill>
              <a:latin typeface="Arial"/>
              <a:ea typeface="Arial"/>
              <a:cs typeface="Arial"/>
              <a:sym typeface="Arial"/>
            </a:endParaRPr>
          </a:p>
          <a:p>
            <a:pPr marL="457200" marR="0" lvl="0" indent="-311150" algn="l" rtl="0">
              <a:lnSpc>
                <a:spcPct val="115000"/>
              </a:lnSpc>
              <a:spcBef>
                <a:spcPts val="0"/>
              </a:spcBef>
              <a:spcAft>
                <a:spcPts val="0"/>
              </a:spcAft>
              <a:buClr>
                <a:schemeClr val="dk1"/>
              </a:buClr>
              <a:buSzPts val="1300"/>
              <a:buFont typeface="Arial"/>
              <a:buChar char="●"/>
            </a:pPr>
            <a:r>
              <a:rPr lang="fr" sz="1300" b="0" i="0" u="none" strike="noStrike" cap="none">
                <a:solidFill>
                  <a:schemeClr val="dk1"/>
                </a:solidFill>
                <a:latin typeface="Arial"/>
                <a:ea typeface="Arial"/>
                <a:cs typeface="Arial"/>
                <a:sym typeface="Arial"/>
              </a:rPr>
              <a:t>Directive 2013/32/EU : procedures directive	</a:t>
            </a:r>
            <a:endParaRPr sz="1300" b="0" i="1" u="none" strike="noStrike" cap="none">
              <a:solidFill>
                <a:schemeClr val="dk1"/>
              </a:solidFill>
              <a:latin typeface="Helvetica Neue"/>
              <a:ea typeface="Helvetica Neue"/>
              <a:cs typeface="Helvetica Neue"/>
              <a:sym typeface="Helvetica Neue"/>
            </a:endParaRPr>
          </a:p>
        </p:txBody>
      </p:sp>
      <p:sp>
        <p:nvSpPr>
          <p:cNvPr id="229" name="Google Shape;229;g3073f338217_0_109"/>
          <p:cNvSpPr txBox="1"/>
          <p:nvPr/>
        </p:nvSpPr>
        <p:spPr>
          <a:xfrm>
            <a:off x="3202074" y="1440749"/>
            <a:ext cx="2580000" cy="554100"/>
          </a:xfrm>
          <a:prstGeom prst="rect">
            <a:avLst/>
          </a:prstGeom>
          <a:solidFill>
            <a:srgbClr val="2E75B5"/>
          </a:solidFill>
          <a:ln>
            <a:noFill/>
          </a:ln>
        </p:spPr>
        <p:txBody>
          <a:bodyPr spcFirstLastPara="1" wrap="square" lIns="68550" tIns="34275" rIns="68550" bIns="34275" anchor="ctr" anchorCtr="0">
            <a:normAutofit/>
          </a:bodyPr>
          <a:lstStyle/>
          <a:p>
            <a:pPr marL="0" marR="0" lvl="0" indent="0" algn="ctr" rtl="0">
              <a:lnSpc>
                <a:spcPct val="90000"/>
              </a:lnSpc>
              <a:spcBef>
                <a:spcPts val="0"/>
              </a:spcBef>
              <a:spcAft>
                <a:spcPts val="0"/>
              </a:spcAft>
              <a:buClr>
                <a:srgbClr val="000000"/>
              </a:buClr>
              <a:buSzPts val="1800"/>
              <a:buFont typeface="Arial"/>
              <a:buNone/>
            </a:pPr>
            <a:r>
              <a:rPr lang="fr" sz="1800" b="1" i="0" u="none" strike="noStrike" cap="none">
                <a:solidFill>
                  <a:schemeClr val="lt1"/>
                </a:solidFill>
                <a:latin typeface="Calibri"/>
                <a:ea typeface="Calibri"/>
                <a:cs typeface="Calibri"/>
                <a:sym typeface="Calibri"/>
              </a:rPr>
              <a:t>Cadre Européen </a:t>
            </a:r>
            <a:endParaRPr sz="1050" b="0" i="0" u="none" strike="noStrike" cap="none">
              <a:solidFill>
                <a:srgbClr val="000000"/>
              </a:solidFill>
              <a:latin typeface="Arial"/>
              <a:ea typeface="Arial"/>
              <a:cs typeface="Arial"/>
              <a:sym typeface="Arial"/>
            </a:endParaRPr>
          </a:p>
        </p:txBody>
      </p:sp>
      <p:sp>
        <p:nvSpPr>
          <p:cNvPr id="230" name="Google Shape;230;g3073f338217_0_109"/>
          <p:cNvSpPr txBox="1"/>
          <p:nvPr/>
        </p:nvSpPr>
        <p:spPr>
          <a:xfrm>
            <a:off x="6248788" y="1440750"/>
            <a:ext cx="2676000" cy="554100"/>
          </a:xfrm>
          <a:prstGeom prst="rect">
            <a:avLst/>
          </a:prstGeom>
          <a:solidFill>
            <a:srgbClr val="2E75B5"/>
          </a:solidFill>
          <a:ln>
            <a:noFill/>
          </a:ln>
        </p:spPr>
        <p:txBody>
          <a:bodyPr spcFirstLastPara="1" wrap="square" lIns="68550" tIns="34275" rIns="68550" bIns="34275" anchor="ctr" anchorCtr="0">
            <a:normAutofit/>
          </a:bodyPr>
          <a:lstStyle/>
          <a:p>
            <a:pPr marL="0" marR="0" lvl="0" indent="0" algn="ctr" rtl="0">
              <a:lnSpc>
                <a:spcPct val="90000"/>
              </a:lnSpc>
              <a:spcBef>
                <a:spcPts val="0"/>
              </a:spcBef>
              <a:spcAft>
                <a:spcPts val="0"/>
              </a:spcAft>
              <a:buClr>
                <a:srgbClr val="000000"/>
              </a:buClr>
              <a:buSzPts val="1800"/>
              <a:buFont typeface="Arial"/>
              <a:buNone/>
            </a:pPr>
            <a:r>
              <a:rPr lang="fr" sz="1800" b="1" i="0" u="none" strike="noStrike" cap="none">
                <a:solidFill>
                  <a:schemeClr val="lt1"/>
                </a:solidFill>
                <a:latin typeface="Calibri"/>
                <a:ea typeface="Calibri"/>
                <a:cs typeface="Calibri"/>
                <a:sym typeface="Calibri"/>
              </a:rPr>
              <a:t>Cadre Français</a:t>
            </a:r>
            <a:endParaRPr sz="1050" b="0" i="0" u="none" strike="noStrike" cap="none">
              <a:solidFill>
                <a:srgbClr val="000000"/>
              </a:solidFill>
              <a:latin typeface="Arial"/>
              <a:ea typeface="Arial"/>
              <a:cs typeface="Arial"/>
              <a:sym typeface="Arial"/>
            </a:endParaRPr>
          </a:p>
        </p:txBody>
      </p:sp>
      <p:sp>
        <p:nvSpPr>
          <p:cNvPr id="231" name="Google Shape;231;g3073f338217_0_109"/>
          <p:cNvSpPr txBox="1"/>
          <p:nvPr/>
        </p:nvSpPr>
        <p:spPr>
          <a:xfrm>
            <a:off x="155331" y="1440743"/>
            <a:ext cx="2580000" cy="554100"/>
          </a:xfrm>
          <a:prstGeom prst="rect">
            <a:avLst/>
          </a:prstGeom>
          <a:solidFill>
            <a:srgbClr val="2E75B5"/>
          </a:solidFill>
          <a:ln>
            <a:noFill/>
          </a:ln>
        </p:spPr>
        <p:txBody>
          <a:bodyPr spcFirstLastPara="1" wrap="square" lIns="68550" tIns="34275" rIns="68550" bIns="34275" anchor="ctr" anchorCtr="0">
            <a:normAutofit/>
          </a:bodyPr>
          <a:lstStyle/>
          <a:p>
            <a:pPr marL="0" marR="0" lvl="0" indent="0" algn="ctr" rtl="0">
              <a:lnSpc>
                <a:spcPct val="80000"/>
              </a:lnSpc>
              <a:spcBef>
                <a:spcPts val="0"/>
              </a:spcBef>
              <a:spcAft>
                <a:spcPts val="0"/>
              </a:spcAft>
              <a:buClr>
                <a:srgbClr val="000000"/>
              </a:buClr>
              <a:buSzPts val="1350"/>
              <a:buFont typeface="Arial"/>
              <a:buNone/>
            </a:pPr>
            <a:r>
              <a:rPr lang="fr" sz="1800" b="1" i="0" u="none" strike="noStrike" cap="none">
                <a:solidFill>
                  <a:schemeClr val="lt1"/>
                </a:solidFill>
                <a:latin typeface="Calibri"/>
                <a:ea typeface="Calibri"/>
                <a:cs typeface="Calibri"/>
                <a:sym typeface="Calibri"/>
              </a:rPr>
              <a:t>Cadre</a:t>
            </a:r>
            <a:r>
              <a:rPr lang="fr" sz="1650" b="1" i="0" u="none" strike="noStrike" cap="none">
                <a:solidFill>
                  <a:schemeClr val="lt1"/>
                </a:solidFill>
                <a:latin typeface="Calibri"/>
                <a:ea typeface="Calibri"/>
                <a:cs typeface="Calibri"/>
                <a:sym typeface="Calibri"/>
              </a:rPr>
              <a:t> </a:t>
            </a:r>
            <a:r>
              <a:rPr lang="fr" sz="1800" b="1" i="0" u="none" strike="noStrike" cap="none">
                <a:solidFill>
                  <a:schemeClr val="lt1"/>
                </a:solidFill>
                <a:latin typeface="Calibri"/>
                <a:ea typeface="Calibri"/>
                <a:cs typeface="Calibri"/>
                <a:sym typeface="Calibri"/>
              </a:rPr>
              <a:t>International</a:t>
            </a:r>
            <a:endParaRPr sz="1800" b="0" i="0" u="none" strike="noStrike" cap="none">
              <a:solidFill>
                <a:srgbClr val="000000"/>
              </a:solidFill>
              <a:latin typeface="Arial"/>
              <a:ea typeface="Arial"/>
              <a:cs typeface="Arial"/>
              <a:sym typeface="Arial"/>
            </a:endParaRPr>
          </a:p>
        </p:txBody>
      </p:sp>
      <p:pic>
        <p:nvPicPr>
          <p:cNvPr id="232" name="Google Shape;232;g3073f338217_0_109" descr="Une image contenant dessin&#10;&#10;Description générée automatiquement"/>
          <p:cNvPicPr preferRelativeResize="0"/>
          <p:nvPr/>
        </p:nvPicPr>
        <p:blipFill rotWithShape="1">
          <a:blip r:embed="rId3">
            <a:alphaModFix/>
          </a:blip>
          <a:srcRect/>
          <a:stretch/>
        </p:blipFill>
        <p:spPr>
          <a:xfrm>
            <a:off x="7797096" y="198026"/>
            <a:ext cx="1300868" cy="483920"/>
          </a:xfrm>
          <a:prstGeom prst="rect">
            <a:avLst/>
          </a:prstGeom>
          <a:noFill/>
          <a:ln>
            <a:noFill/>
          </a:ln>
        </p:spPr>
      </p:pic>
      <p:sp>
        <p:nvSpPr>
          <p:cNvPr id="233" name="Google Shape;233;g3073f338217_0_109"/>
          <p:cNvSpPr/>
          <p:nvPr/>
        </p:nvSpPr>
        <p:spPr>
          <a:xfrm rot="-5400000">
            <a:off x="4323300" y="-732675"/>
            <a:ext cx="497400" cy="8871000"/>
          </a:xfrm>
          <a:prstGeom prst="leftBrace">
            <a:avLst>
              <a:gd name="adj1" fmla="val 8333"/>
              <a:gd name="adj2" fmla="val 50000"/>
            </a:avLst>
          </a:prstGeom>
          <a:noFill/>
          <a:ln w="9525" cap="flat" cmpd="sng">
            <a:solidFill>
              <a:srgbClr val="000000"/>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highlight>
                <a:srgbClr val="000000"/>
              </a:highlight>
              <a:latin typeface="Calibri"/>
              <a:ea typeface="Calibri"/>
              <a:cs typeface="Calibri"/>
              <a:sym typeface="Calibri"/>
            </a:endParaRPr>
          </a:p>
        </p:txBody>
      </p:sp>
      <p:sp>
        <p:nvSpPr>
          <p:cNvPr id="234" name="Google Shape;234;g3073f338217_0_109"/>
          <p:cNvSpPr txBox="1"/>
          <p:nvPr/>
        </p:nvSpPr>
        <p:spPr>
          <a:xfrm>
            <a:off x="1036550" y="3861975"/>
            <a:ext cx="7347000" cy="6465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fr" sz="1500" b="0" i="0" u="none" strike="noStrike" cap="none">
                <a:solidFill>
                  <a:schemeClr val="dk2"/>
                </a:solidFill>
                <a:latin typeface="Roboto"/>
                <a:ea typeface="Roboto"/>
                <a:cs typeface="Roboto"/>
                <a:sym typeface="Roboto"/>
              </a:rPr>
              <a:t>Droit à une protection effective pour toute personne ne pouvant pas se prévaloir de la protection de leur pays d’origine ou de résidence habituelle</a:t>
            </a:r>
            <a:endParaRPr sz="1500" b="0" i="0" u="none" strike="noStrike" cap="none">
              <a:solidFill>
                <a:schemeClr val="dk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073f338217_0_180"/>
          <p:cNvSpPr txBox="1">
            <a:spLocks noGrp="1"/>
          </p:cNvSpPr>
          <p:nvPr>
            <p:ph type="body" idx="1"/>
          </p:nvPr>
        </p:nvSpPr>
        <p:spPr>
          <a:xfrm>
            <a:off x="416440" y="1356883"/>
            <a:ext cx="8311200" cy="3006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400"/>
              <a:buFont typeface="Arial"/>
              <a:buNone/>
            </a:pPr>
            <a:r>
              <a:rPr lang="fr" sz="1500">
                <a:solidFill>
                  <a:schemeClr val="dk1"/>
                </a:solidFill>
                <a:latin typeface="Calibri"/>
                <a:ea typeface="Calibri"/>
                <a:cs typeface="Calibri"/>
                <a:sym typeface="Calibri"/>
              </a:rPr>
              <a:t>En France, plusieurs formes de protection internationale peuvent être accordées : </a:t>
            </a:r>
            <a:endParaRPr sz="1500">
              <a:solidFill>
                <a:schemeClr val="dk1"/>
              </a:solidFill>
              <a:latin typeface="Calibri"/>
              <a:ea typeface="Calibri"/>
              <a:cs typeface="Calibri"/>
              <a:sym typeface="Calibri"/>
            </a:endParaRPr>
          </a:p>
          <a:p>
            <a:pPr marL="114300" lvl="0" indent="0" algn="l" rtl="0">
              <a:lnSpc>
                <a:spcPct val="100000"/>
              </a:lnSpc>
              <a:spcBef>
                <a:spcPts val="0"/>
              </a:spcBef>
              <a:spcAft>
                <a:spcPts val="0"/>
              </a:spcAft>
              <a:buClr>
                <a:srgbClr val="0070C0"/>
              </a:buClr>
              <a:buSzPts val="1800"/>
              <a:buNone/>
            </a:pPr>
            <a:endParaRPr sz="150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rgbClr val="0070C0"/>
              </a:buClr>
              <a:buSzPts val="1800"/>
              <a:buChar char="●"/>
            </a:pPr>
            <a:r>
              <a:rPr lang="fr" sz="1500">
                <a:solidFill>
                  <a:schemeClr val="dk1"/>
                </a:solidFill>
                <a:latin typeface="Calibri"/>
                <a:ea typeface="Calibri"/>
                <a:cs typeface="Calibri"/>
                <a:sym typeface="Calibri"/>
              </a:rPr>
              <a:t>L’asile constitutionnel, selon les critères posés par</a:t>
            </a:r>
            <a:r>
              <a:rPr lang="fr" sz="1500" b="1">
                <a:solidFill>
                  <a:schemeClr val="dk1"/>
                </a:solidFill>
                <a:latin typeface="Calibri"/>
                <a:ea typeface="Calibri"/>
                <a:cs typeface="Calibri"/>
                <a:sym typeface="Calibri"/>
              </a:rPr>
              <a:t> </a:t>
            </a:r>
            <a:r>
              <a:rPr lang="fr" sz="1500" b="1">
                <a:solidFill>
                  <a:srgbClr val="0070C0"/>
                </a:solidFill>
                <a:latin typeface="Calibri"/>
                <a:ea typeface="Calibri"/>
                <a:cs typeface="Calibri"/>
                <a:sym typeface="Calibri"/>
              </a:rPr>
              <a:t>Préambule de la Constitution de 1946. </a:t>
            </a:r>
            <a:endParaRPr sz="1500" b="1">
              <a:solidFill>
                <a:srgbClr val="0070C0"/>
              </a:solidFill>
              <a:latin typeface="Calibri"/>
              <a:ea typeface="Calibri"/>
              <a:cs typeface="Calibri"/>
              <a:sym typeface="Calibri"/>
            </a:endParaRPr>
          </a:p>
          <a:p>
            <a:pPr marL="457200" lvl="0" indent="0" algn="l" rtl="0">
              <a:lnSpc>
                <a:spcPct val="100000"/>
              </a:lnSpc>
              <a:spcBef>
                <a:spcPts val="0"/>
              </a:spcBef>
              <a:spcAft>
                <a:spcPts val="0"/>
              </a:spcAft>
              <a:buSzPts val="1400"/>
              <a:buNone/>
            </a:pPr>
            <a:endParaRPr sz="1500" b="1">
              <a:solidFill>
                <a:srgbClr val="0070C0"/>
              </a:solidFill>
              <a:latin typeface="Calibri"/>
              <a:ea typeface="Calibri"/>
              <a:cs typeface="Calibri"/>
              <a:sym typeface="Calibri"/>
            </a:endParaRPr>
          </a:p>
          <a:p>
            <a:pPr marL="457200" lvl="0" indent="-342900" algn="just" rtl="0">
              <a:lnSpc>
                <a:spcPct val="100000"/>
              </a:lnSpc>
              <a:spcBef>
                <a:spcPts val="0"/>
              </a:spcBef>
              <a:spcAft>
                <a:spcPts val="0"/>
              </a:spcAft>
              <a:buClr>
                <a:srgbClr val="0070C0"/>
              </a:buClr>
              <a:buSzPts val="1800"/>
              <a:buFont typeface="Arial"/>
              <a:buChar char="●"/>
            </a:pPr>
            <a:r>
              <a:rPr lang="fr" sz="1500">
                <a:solidFill>
                  <a:schemeClr val="dk1"/>
                </a:solidFill>
                <a:latin typeface="Calibri"/>
                <a:ea typeface="Calibri"/>
                <a:cs typeface="Calibri"/>
                <a:sym typeface="Calibri"/>
              </a:rPr>
              <a:t>Le statut de réfugié accordé en vertu de </a:t>
            </a:r>
            <a:r>
              <a:rPr lang="fr" sz="1500" b="1">
                <a:solidFill>
                  <a:srgbClr val="0070C0"/>
                </a:solidFill>
                <a:latin typeface="Calibri"/>
                <a:ea typeface="Calibri"/>
                <a:cs typeface="Calibri"/>
                <a:sym typeface="Calibri"/>
              </a:rPr>
              <a:t>la Convention de Genève de 1951 </a:t>
            </a:r>
            <a:r>
              <a:rPr lang="fr" sz="1500">
                <a:solidFill>
                  <a:srgbClr val="0070C0"/>
                </a:solidFill>
                <a:latin typeface="Calibri"/>
                <a:ea typeface="Calibri"/>
                <a:cs typeface="Calibri"/>
                <a:sym typeface="Calibri"/>
              </a:rPr>
              <a:t>ou du </a:t>
            </a:r>
            <a:r>
              <a:rPr lang="fr" sz="1500" b="1">
                <a:solidFill>
                  <a:srgbClr val="0070C0"/>
                </a:solidFill>
                <a:latin typeface="Calibri"/>
                <a:ea typeface="Calibri"/>
                <a:cs typeface="Calibri"/>
                <a:sym typeface="Calibri"/>
              </a:rPr>
              <a:t>mandat « strict » du HCR</a:t>
            </a:r>
            <a:endParaRPr/>
          </a:p>
          <a:p>
            <a:pPr marL="685800" lvl="0" indent="-139700" algn="l" rtl="0">
              <a:lnSpc>
                <a:spcPct val="100000"/>
              </a:lnSpc>
              <a:spcBef>
                <a:spcPts val="0"/>
              </a:spcBef>
              <a:spcAft>
                <a:spcPts val="0"/>
              </a:spcAft>
              <a:buSzPts val="1400"/>
              <a:buFont typeface="Arial"/>
              <a:buNone/>
            </a:pPr>
            <a:endParaRPr sz="900" b="1">
              <a:solidFill>
                <a:srgbClr val="4372C3"/>
              </a:solidFill>
              <a:latin typeface="Calibri"/>
              <a:ea typeface="Calibri"/>
              <a:cs typeface="Calibri"/>
              <a:sym typeface="Calibri"/>
            </a:endParaRPr>
          </a:p>
          <a:p>
            <a:pPr marL="457200" lvl="0" indent="-342900" algn="l" rtl="0">
              <a:lnSpc>
                <a:spcPct val="100000"/>
              </a:lnSpc>
              <a:spcBef>
                <a:spcPts val="0"/>
              </a:spcBef>
              <a:spcAft>
                <a:spcPts val="0"/>
              </a:spcAft>
              <a:buClr>
                <a:srgbClr val="0070C0"/>
              </a:buClr>
              <a:buSzPts val="1800"/>
              <a:buFont typeface="Arial"/>
              <a:buChar char="●"/>
            </a:pPr>
            <a:r>
              <a:rPr lang="fr" sz="1500">
                <a:solidFill>
                  <a:schemeClr val="dk1"/>
                </a:solidFill>
                <a:latin typeface="Calibri"/>
                <a:ea typeface="Calibri"/>
                <a:cs typeface="Calibri"/>
                <a:sym typeface="Calibri"/>
              </a:rPr>
              <a:t>La protection subsidiaire</a:t>
            </a:r>
            <a:endParaRPr/>
          </a:p>
          <a:p>
            <a:pPr marL="342900" lvl="0" indent="-114300" algn="l" rtl="0">
              <a:lnSpc>
                <a:spcPct val="100000"/>
              </a:lnSpc>
              <a:spcBef>
                <a:spcPts val="0"/>
              </a:spcBef>
              <a:spcAft>
                <a:spcPts val="0"/>
              </a:spcAft>
              <a:buClr>
                <a:srgbClr val="0070C0"/>
              </a:buClr>
              <a:buSzPts val="1800"/>
              <a:buFont typeface="Arial"/>
              <a:buNone/>
            </a:pPr>
            <a:endParaRPr sz="1000">
              <a:solidFill>
                <a:srgbClr val="44546A"/>
              </a:solidFill>
              <a:latin typeface="Calibri"/>
              <a:ea typeface="Calibri"/>
              <a:cs typeface="Calibri"/>
              <a:sym typeface="Calibri"/>
            </a:endParaRPr>
          </a:p>
          <a:p>
            <a:pPr marL="457200" lvl="0" indent="-342900" algn="just" rtl="0">
              <a:lnSpc>
                <a:spcPct val="100000"/>
              </a:lnSpc>
              <a:spcBef>
                <a:spcPts val="0"/>
              </a:spcBef>
              <a:spcAft>
                <a:spcPts val="0"/>
              </a:spcAft>
              <a:buClr>
                <a:srgbClr val="0070C0"/>
              </a:buClr>
              <a:buSzPts val="1800"/>
              <a:buFont typeface="Arial"/>
              <a:buChar char="●"/>
            </a:pPr>
            <a:r>
              <a:rPr lang="fr" sz="1500">
                <a:solidFill>
                  <a:schemeClr val="dk1"/>
                </a:solidFill>
                <a:latin typeface="Calibri"/>
                <a:ea typeface="Calibri"/>
                <a:cs typeface="Calibri"/>
                <a:sym typeface="Calibri"/>
              </a:rPr>
              <a:t>La</a:t>
            </a:r>
            <a:r>
              <a:rPr lang="fr" sz="1500">
                <a:solidFill>
                  <a:srgbClr val="44546A"/>
                </a:solidFill>
                <a:latin typeface="Calibri"/>
                <a:ea typeface="Calibri"/>
                <a:cs typeface="Calibri"/>
                <a:sym typeface="Calibri"/>
              </a:rPr>
              <a:t> </a:t>
            </a:r>
            <a:r>
              <a:rPr lang="fr" sz="1500" b="1">
                <a:solidFill>
                  <a:srgbClr val="0079C2"/>
                </a:solidFill>
                <a:latin typeface="Calibri"/>
                <a:ea typeface="Calibri"/>
                <a:cs typeface="Calibri"/>
                <a:sym typeface="Calibri"/>
              </a:rPr>
              <a:t>qualité d’apatride</a:t>
            </a:r>
            <a:r>
              <a:rPr lang="fr" sz="1500">
                <a:solidFill>
                  <a:srgbClr val="44546A"/>
                </a:solidFill>
                <a:latin typeface="Calibri"/>
                <a:ea typeface="Calibri"/>
                <a:cs typeface="Calibri"/>
                <a:sym typeface="Calibri"/>
              </a:rPr>
              <a:t>, </a:t>
            </a:r>
            <a:r>
              <a:rPr lang="fr" sz="1500">
                <a:solidFill>
                  <a:schemeClr val="dk1"/>
                </a:solidFill>
                <a:latin typeface="Calibri"/>
                <a:ea typeface="Calibri"/>
                <a:cs typeface="Calibri"/>
                <a:sym typeface="Calibri"/>
              </a:rPr>
              <a:t>reconnue par l’OFPRA à toute personne qui répond à la définition de l’article 1</a:t>
            </a:r>
            <a:r>
              <a:rPr lang="fr" sz="1500" baseline="30000">
                <a:solidFill>
                  <a:schemeClr val="dk1"/>
                </a:solidFill>
                <a:latin typeface="Calibri"/>
                <a:ea typeface="Calibri"/>
                <a:cs typeface="Calibri"/>
                <a:sym typeface="Calibri"/>
              </a:rPr>
              <a:t>er</a:t>
            </a:r>
            <a:r>
              <a:rPr lang="fr" sz="1500">
                <a:solidFill>
                  <a:schemeClr val="dk1"/>
                </a:solidFill>
                <a:latin typeface="Calibri"/>
                <a:ea typeface="Calibri"/>
                <a:cs typeface="Calibri"/>
                <a:sym typeface="Calibri"/>
              </a:rPr>
              <a:t> de la Convention de New-York du 28 Septembre 1954 :  </a:t>
            </a:r>
            <a:r>
              <a:rPr lang="fr" sz="1500" i="1">
                <a:solidFill>
                  <a:schemeClr val="dk1"/>
                </a:solidFill>
                <a:latin typeface="Calibri"/>
                <a:ea typeface="Calibri"/>
                <a:cs typeface="Calibri"/>
                <a:sym typeface="Calibri"/>
              </a:rPr>
              <a:t>« toute personne qu’aucun Etat ne considère comme son ressortissant par application de sa législation ». </a:t>
            </a:r>
            <a:r>
              <a:rPr lang="fr" sz="1500">
                <a:solidFill>
                  <a:schemeClr val="dk1"/>
                </a:solidFill>
                <a:latin typeface="Calibri"/>
                <a:ea typeface="Calibri"/>
                <a:cs typeface="Calibri"/>
                <a:sym typeface="Calibri"/>
              </a:rPr>
              <a:t>328 demandes en France en 2019 selon le rapport d’activité de l’OFPRA 2019</a:t>
            </a: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500">
              <a:solidFill>
                <a:schemeClr val="dk1"/>
              </a:solidFill>
              <a:latin typeface="Calibri"/>
              <a:ea typeface="Calibri"/>
              <a:cs typeface="Calibri"/>
              <a:sym typeface="Calibri"/>
            </a:endParaRPr>
          </a:p>
          <a:p>
            <a:pPr marL="457200" lvl="0" indent="0" algn="l" rtl="0">
              <a:lnSpc>
                <a:spcPct val="100000"/>
              </a:lnSpc>
              <a:spcBef>
                <a:spcPts val="0"/>
              </a:spcBef>
              <a:spcAft>
                <a:spcPts val="0"/>
              </a:spcAft>
              <a:buSzPts val="1400"/>
              <a:buNone/>
            </a:pPr>
            <a:endParaRPr sz="1500">
              <a:solidFill>
                <a:srgbClr val="44546A"/>
              </a:solidFill>
              <a:latin typeface="Calibri"/>
              <a:ea typeface="Calibri"/>
              <a:cs typeface="Calibri"/>
              <a:sym typeface="Calibri"/>
            </a:endParaRPr>
          </a:p>
          <a:p>
            <a:pPr marL="0" lvl="0" indent="0" algn="just" rtl="0">
              <a:lnSpc>
                <a:spcPct val="100000"/>
              </a:lnSpc>
              <a:spcBef>
                <a:spcPts val="0"/>
              </a:spcBef>
              <a:spcAft>
                <a:spcPts val="0"/>
              </a:spcAft>
              <a:buSzPts val="1400"/>
              <a:buNone/>
            </a:pPr>
            <a:endParaRPr sz="1500">
              <a:solidFill>
                <a:srgbClr val="4472C4"/>
              </a:solidFill>
              <a:latin typeface="Calibri"/>
              <a:ea typeface="Calibri"/>
              <a:cs typeface="Calibri"/>
              <a:sym typeface="Calibri"/>
            </a:endParaRPr>
          </a:p>
          <a:p>
            <a:pPr marL="0" lvl="0" indent="0" algn="just" rtl="0">
              <a:lnSpc>
                <a:spcPct val="100000"/>
              </a:lnSpc>
              <a:spcBef>
                <a:spcPts val="0"/>
              </a:spcBef>
              <a:spcAft>
                <a:spcPts val="0"/>
              </a:spcAft>
              <a:buSzPts val="1400"/>
              <a:buNone/>
            </a:pPr>
            <a:endParaRPr sz="1500">
              <a:solidFill>
                <a:srgbClr val="424242"/>
              </a:solidFill>
              <a:latin typeface="Calibri"/>
              <a:ea typeface="Calibri"/>
              <a:cs typeface="Calibri"/>
              <a:sym typeface="Calibri"/>
            </a:endParaRPr>
          </a:p>
          <a:p>
            <a:pPr marL="0" lvl="0" indent="0" algn="just" rtl="0">
              <a:lnSpc>
                <a:spcPct val="100000"/>
              </a:lnSpc>
              <a:spcBef>
                <a:spcPts val="0"/>
              </a:spcBef>
              <a:spcAft>
                <a:spcPts val="0"/>
              </a:spcAft>
              <a:buSzPts val="1400"/>
              <a:buNone/>
            </a:pPr>
            <a:endParaRPr sz="1500">
              <a:solidFill>
                <a:srgbClr val="424242"/>
              </a:solidFill>
              <a:latin typeface="Calibri"/>
              <a:ea typeface="Calibri"/>
              <a:cs typeface="Calibri"/>
              <a:sym typeface="Calibri"/>
            </a:endParaRPr>
          </a:p>
        </p:txBody>
      </p:sp>
      <p:sp>
        <p:nvSpPr>
          <p:cNvPr id="240" name="Google Shape;240;g3073f338217_0_180"/>
          <p:cNvSpPr txBox="1"/>
          <p:nvPr/>
        </p:nvSpPr>
        <p:spPr>
          <a:xfrm>
            <a:off x="693475" y="4557738"/>
            <a:ext cx="2469600" cy="19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000" b="0" i="0" u="none" strike="noStrike" cap="none">
              <a:solidFill>
                <a:srgbClr val="000000"/>
              </a:solidFill>
              <a:latin typeface="Arial"/>
              <a:ea typeface="Arial"/>
              <a:cs typeface="Arial"/>
              <a:sym typeface="Arial"/>
            </a:endParaRPr>
          </a:p>
        </p:txBody>
      </p:sp>
      <p:pic>
        <p:nvPicPr>
          <p:cNvPr id="241" name="Google Shape;241;g3073f338217_0_180"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
        <p:nvSpPr>
          <p:cNvPr id="242" name="Google Shape;242;g3073f338217_0_180"/>
          <p:cNvSpPr txBox="1">
            <a:spLocks noGrp="1"/>
          </p:cNvSpPr>
          <p:nvPr>
            <p:ph type="title"/>
          </p:nvPr>
        </p:nvSpPr>
        <p:spPr>
          <a:xfrm>
            <a:off x="292350" y="377169"/>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fr" sz="2300" b="1">
                <a:solidFill>
                  <a:srgbClr val="002060"/>
                </a:solidFill>
                <a:latin typeface="Calibri"/>
                <a:ea typeface="Calibri"/>
                <a:cs typeface="Calibri"/>
                <a:sym typeface="Calibri"/>
              </a:rPr>
              <a:t>Le cadre juridique : types de protection internationale </a:t>
            </a:r>
            <a:endParaRPr sz="2300" b="1">
              <a:solidFill>
                <a:srgbClr val="00206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3073f338217_0_245"/>
          <p:cNvSpPr/>
          <p:nvPr/>
        </p:nvSpPr>
        <p:spPr>
          <a:xfrm>
            <a:off x="500974" y="683775"/>
            <a:ext cx="8399185" cy="276225"/>
          </a:xfrm>
          <a:prstGeom prst="flowChartProcess">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200" b="0" i="0" u="none" strike="noStrike" cap="none">
              <a:solidFill>
                <a:srgbClr val="0070C0"/>
              </a:solidFill>
              <a:latin typeface="Arial"/>
              <a:ea typeface="Arial"/>
              <a:cs typeface="Arial"/>
              <a:sym typeface="Arial"/>
            </a:endParaRPr>
          </a:p>
        </p:txBody>
      </p:sp>
      <p:sp>
        <p:nvSpPr>
          <p:cNvPr id="249" name="Google Shape;249;g3073f338217_0_245"/>
          <p:cNvSpPr/>
          <p:nvPr/>
        </p:nvSpPr>
        <p:spPr>
          <a:xfrm>
            <a:off x="3404025" y="210250"/>
            <a:ext cx="2487300" cy="2010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fr" sz="800" b="1" i="0" u="none" strike="noStrike" cap="none">
                <a:solidFill>
                  <a:srgbClr val="0070C0"/>
                </a:solidFill>
                <a:latin typeface="Montserrat"/>
                <a:ea typeface="Montserrat"/>
                <a:cs typeface="Montserrat"/>
                <a:sym typeface="Montserrat"/>
              </a:rPr>
              <a:t>LA PROTECTION INTERNATIONALE</a:t>
            </a:r>
            <a:endParaRPr sz="800" b="0" i="0" u="none" strike="noStrike" cap="none">
              <a:solidFill>
                <a:srgbClr val="AEABAB"/>
              </a:solidFill>
              <a:latin typeface="Arial"/>
              <a:ea typeface="Arial"/>
              <a:cs typeface="Arial"/>
              <a:sym typeface="Arial"/>
            </a:endParaRPr>
          </a:p>
        </p:txBody>
      </p:sp>
      <p:pic>
        <p:nvPicPr>
          <p:cNvPr id="250" name="Google Shape;250;g3073f338217_0_245"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
        <p:nvSpPr>
          <p:cNvPr id="251" name="Google Shape;251;g3073f338217_0_245"/>
          <p:cNvSpPr txBox="1"/>
          <p:nvPr/>
        </p:nvSpPr>
        <p:spPr>
          <a:xfrm>
            <a:off x="598725" y="1232525"/>
            <a:ext cx="80979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50"/>
              <a:buFont typeface="Arial"/>
              <a:buNone/>
            </a:pPr>
            <a:r>
              <a:rPr lang="fr" sz="1250" b="0" i="0" u="none" strike="noStrike" cap="none">
                <a:solidFill>
                  <a:schemeClr val="dk1"/>
                </a:solidFill>
                <a:latin typeface="Calibri"/>
                <a:ea typeface="Calibri"/>
                <a:cs typeface="Calibri"/>
                <a:sym typeface="Calibri"/>
              </a:rPr>
              <a:t>Préambule de la </a:t>
            </a:r>
            <a:r>
              <a:rPr lang="fr" sz="1250" b="0" i="0" u="none" strike="noStrike" cap="none">
                <a:solidFill>
                  <a:srgbClr val="1967AF"/>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Constitution du 27 octobre 1946</a:t>
            </a:r>
            <a:r>
              <a:rPr lang="fr" sz="1250" b="0" i="0" u="none" strike="noStrike" cap="none">
                <a:solidFill>
                  <a:srgbClr val="1967AF"/>
                </a:solidFill>
                <a:latin typeface="Calibri"/>
                <a:ea typeface="Calibri"/>
                <a:cs typeface="Calibri"/>
                <a:sym typeface="Calibri"/>
              </a:rPr>
              <a:t> </a:t>
            </a:r>
            <a:r>
              <a:rPr lang="fr" sz="1250" b="0" i="0" u="none" strike="noStrike" cap="none">
                <a:solidFill>
                  <a:schemeClr val="dk1"/>
                </a:solidFill>
                <a:latin typeface="Calibri"/>
                <a:ea typeface="Calibri"/>
                <a:cs typeface="Calibri"/>
                <a:sym typeface="Calibri"/>
              </a:rPr>
              <a:t>: « </a:t>
            </a:r>
            <a:r>
              <a:rPr lang="fr" sz="1250" b="0" i="1" u="none" strike="noStrike" cap="none">
                <a:solidFill>
                  <a:schemeClr val="dk1"/>
                </a:solidFill>
                <a:latin typeface="Calibri"/>
                <a:ea typeface="Calibri"/>
                <a:cs typeface="Calibri"/>
                <a:sym typeface="Calibri"/>
              </a:rPr>
              <a:t>4. Tout homme persécuté en raison de son action en faveur de la liberté a droit d'asile sur les territoires de la République. </a:t>
            </a:r>
            <a:r>
              <a:rPr lang="fr" sz="1250" b="0" i="0" u="none" strike="noStrike" cap="none">
                <a:solidFill>
                  <a:schemeClr val="dk1"/>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p:txBody>
      </p:sp>
      <p:sp>
        <p:nvSpPr>
          <p:cNvPr id="252" name="Google Shape;252;g3073f338217_0_245"/>
          <p:cNvSpPr txBox="1"/>
          <p:nvPr/>
        </p:nvSpPr>
        <p:spPr>
          <a:xfrm>
            <a:off x="910125" y="1945525"/>
            <a:ext cx="6670200" cy="2591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50"/>
              <a:buFont typeface="Arial"/>
              <a:buNone/>
            </a:pPr>
            <a:r>
              <a:rPr lang="fr" sz="1250" b="1" i="0" u="none" strike="noStrike" cap="none">
                <a:solidFill>
                  <a:srgbClr val="1967AF"/>
                </a:solidFill>
                <a:highlight>
                  <a:srgbClr val="FFFFFF"/>
                </a:highlight>
                <a:latin typeface="Calibri"/>
                <a:ea typeface="Calibri"/>
                <a:cs typeface="Calibri"/>
                <a:sym typeface="Calibri"/>
              </a:rPr>
              <a:t>Les </a:t>
            </a:r>
            <a:r>
              <a:rPr lang="fr" sz="1350" b="1" i="0" u="none" strike="noStrike" cap="none">
                <a:solidFill>
                  <a:srgbClr val="1967AF"/>
                </a:solidFill>
                <a:latin typeface="Calibri"/>
                <a:ea typeface="Calibri"/>
                <a:cs typeface="Calibri"/>
                <a:sym typeface="Calibri"/>
              </a:rPr>
              <a:t>critères d'admission</a:t>
            </a:r>
            <a:r>
              <a:rPr lang="fr" sz="1250" b="1" i="0" u="none" strike="noStrike" cap="none">
                <a:solidFill>
                  <a:srgbClr val="1967AF"/>
                </a:solidFill>
                <a:highlight>
                  <a:srgbClr val="FFFFFF"/>
                </a:highlight>
                <a:latin typeface="Calibri"/>
                <a:ea typeface="Calibri"/>
                <a:cs typeface="Calibri"/>
                <a:sym typeface="Calibri"/>
              </a:rPr>
              <a:t> </a:t>
            </a:r>
            <a:r>
              <a:rPr lang="fr" sz="1250" b="1" i="0" u="none" strike="noStrike" cap="none">
                <a:solidFill>
                  <a:srgbClr val="333333"/>
                </a:solidFill>
                <a:highlight>
                  <a:srgbClr val="FFFFFF"/>
                </a:highlight>
                <a:latin typeface="Calibri"/>
                <a:ea typeface="Calibri"/>
                <a:cs typeface="Calibri"/>
                <a:sym typeface="Calibri"/>
              </a:rPr>
              <a:t>:</a:t>
            </a:r>
            <a:endParaRPr sz="1250" b="1" i="0" u="none" strike="noStrike" cap="none">
              <a:solidFill>
                <a:srgbClr val="333333"/>
              </a:solidFill>
              <a:highlight>
                <a:srgbClr val="FFFFFF"/>
              </a:highlight>
              <a:latin typeface="Calibri"/>
              <a:ea typeface="Calibri"/>
              <a:cs typeface="Calibri"/>
              <a:sym typeface="Calibri"/>
            </a:endParaRPr>
          </a:p>
          <a:p>
            <a:pPr marL="457200" marR="0" lvl="0" indent="-307975" algn="l" rtl="0">
              <a:lnSpc>
                <a:spcPct val="115000"/>
              </a:lnSpc>
              <a:spcBef>
                <a:spcPts val="0"/>
              </a:spcBef>
              <a:spcAft>
                <a:spcPts val="0"/>
              </a:spcAft>
              <a:buClr>
                <a:srgbClr val="333333"/>
              </a:buClr>
              <a:buSzPts val="1250"/>
              <a:buFont typeface="Calibri"/>
              <a:buChar char="●"/>
            </a:pPr>
            <a:r>
              <a:rPr lang="fr" sz="1250" b="0" i="0" u="none" strike="noStrike" cap="none">
                <a:solidFill>
                  <a:srgbClr val="333333"/>
                </a:solidFill>
                <a:latin typeface="Calibri"/>
                <a:ea typeface="Calibri"/>
                <a:cs typeface="Calibri"/>
                <a:sym typeface="Calibri"/>
              </a:rPr>
              <a:t>existence d'une persécution effective</a:t>
            </a:r>
            <a:endParaRPr sz="1250" b="0" i="0" u="none" strike="noStrike" cap="none">
              <a:solidFill>
                <a:srgbClr val="333333"/>
              </a:solidFill>
              <a:latin typeface="Calibri"/>
              <a:ea typeface="Calibri"/>
              <a:cs typeface="Calibri"/>
              <a:sym typeface="Calibri"/>
            </a:endParaRPr>
          </a:p>
          <a:p>
            <a:pPr marL="457200" marR="0" lvl="0" indent="-307975" algn="l" rtl="0">
              <a:lnSpc>
                <a:spcPct val="115000"/>
              </a:lnSpc>
              <a:spcBef>
                <a:spcPts val="0"/>
              </a:spcBef>
              <a:spcAft>
                <a:spcPts val="0"/>
              </a:spcAft>
              <a:buClr>
                <a:srgbClr val="333333"/>
              </a:buClr>
              <a:buSzPts val="1250"/>
              <a:buFont typeface="Calibri"/>
              <a:buChar char="●"/>
            </a:pPr>
            <a:r>
              <a:rPr lang="fr" sz="1250" b="0" i="0" u="none" strike="noStrike" cap="none">
                <a:solidFill>
                  <a:srgbClr val="333333"/>
                </a:solidFill>
                <a:latin typeface="Calibri"/>
                <a:ea typeface="Calibri"/>
                <a:cs typeface="Calibri"/>
                <a:sym typeface="Calibri"/>
              </a:rPr>
              <a:t>les auteurs des persécutions peuvent être déterminés ou non, organisés ou non ;</a:t>
            </a:r>
            <a:endParaRPr sz="1250" b="0" i="0" u="none" strike="noStrike" cap="none">
              <a:solidFill>
                <a:srgbClr val="333333"/>
              </a:solidFill>
              <a:latin typeface="Calibri"/>
              <a:ea typeface="Calibri"/>
              <a:cs typeface="Calibri"/>
              <a:sym typeface="Calibri"/>
            </a:endParaRPr>
          </a:p>
          <a:p>
            <a:pPr marL="457200" marR="0" lvl="0" indent="-307975" algn="l" rtl="0">
              <a:lnSpc>
                <a:spcPct val="115000"/>
              </a:lnSpc>
              <a:spcBef>
                <a:spcPts val="0"/>
              </a:spcBef>
              <a:spcAft>
                <a:spcPts val="0"/>
              </a:spcAft>
              <a:buClr>
                <a:srgbClr val="333333"/>
              </a:buClr>
              <a:buSzPts val="1250"/>
              <a:buFont typeface="Calibri"/>
              <a:buChar char="●"/>
            </a:pPr>
            <a:r>
              <a:rPr lang="fr" sz="1250" b="0" i="0" u="none" strike="noStrike" cap="none">
                <a:solidFill>
                  <a:srgbClr val="333333"/>
                </a:solidFill>
                <a:latin typeface="Calibri"/>
                <a:ea typeface="Calibri"/>
                <a:cs typeface="Calibri"/>
                <a:sym typeface="Calibri"/>
              </a:rPr>
              <a:t>le demandeur a fait preuve d'un engagement actif en faveur de l'instauration d'un régime démocratique ou des valeurs qui s'y attachent (liberté d'expression, liberté d'association, liberté syndicale...) ;</a:t>
            </a:r>
            <a:endParaRPr sz="1250" b="0" i="0" u="none" strike="noStrike" cap="none">
              <a:solidFill>
                <a:srgbClr val="333333"/>
              </a:solidFill>
              <a:latin typeface="Calibri"/>
              <a:ea typeface="Calibri"/>
              <a:cs typeface="Calibri"/>
              <a:sym typeface="Calibri"/>
            </a:endParaRPr>
          </a:p>
          <a:p>
            <a:pPr marL="457200" marR="0" lvl="0" indent="-307975" algn="l" rtl="0">
              <a:lnSpc>
                <a:spcPct val="115000"/>
              </a:lnSpc>
              <a:spcBef>
                <a:spcPts val="0"/>
              </a:spcBef>
              <a:spcAft>
                <a:spcPts val="0"/>
              </a:spcAft>
              <a:buClr>
                <a:srgbClr val="333333"/>
              </a:buClr>
              <a:buSzPts val="1250"/>
              <a:buFont typeface="Calibri"/>
              <a:buChar char="●"/>
            </a:pPr>
            <a:r>
              <a:rPr lang="fr" sz="1250" b="0" i="0" u="none" strike="noStrike" cap="none">
                <a:solidFill>
                  <a:srgbClr val="333333"/>
                </a:solidFill>
                <a:latin typeface="Calibri"/>
                <a:ea typeface="Calibri"/>
                <a:cs typeface="Calibri"/>
                <a:sym typeface="Calibri"/>
              </a:rPr>
              <a:t>l'engagement du demandeur doit être dicté par des considérations d'intérêt général (et non d'ordre personnel).</a:t>
            </a:r>
            <a:endParaRPr sz="1250" b="0" i="0" u="none" strike="noStrike" cap="none">
              <a:solidFill>
                <a:srgbClr val="333333"/>
              </a:solidFill>
              <a:latin typeface="Calibri"/>
              <a:ea typeface="Calibri"/>
              <a:cs typeface="Calibri"/>
              <a:sym typeface="Calibri"/>
            </a:endParaRPr>
          </a:p>
          <a:p>
            <a:pPr marL="457200" marR="0" lvl="0" indent="0" algn="l" rtl="0">
              <a:lnSpc>
                <a:spcPct val="115000"/>
              </a:lnSpc>
              <a:spcBef>
                <a:spcPts val="800"/>
              </a:spcBef>
              <a:spcAft>
                <a:spcPts val="0"/>
              </a:spcAft>
              <a:buClr>
                <a:srgbClr val="000000"/>
              </a:buClr>
              <a:buSzPts val="1250"/>
              <a:buFont typeface="Arial"/>
              <a:buNone/>
            </a:pPr>
            <a:endParaRPr sz="1250" b="0" i="0" u="none" strike="noStrike" cap="none">
              <a:solidFill>
                <a:srgbClr val="333333"/>
              </a:solidFill>
              <a:latin typeface="Calibri"/>
              <a:ea typeface="Calibri"/>
              <a:cs typeface="Calibri"/>
              <a:sym typeface="Calibri"/>
            </a:endParaRPr>
          </a:p>
          <a:p>
            <a:pPr marL="0" marR="0" lvl="0" indent="0" algn="l" rtl="0">
              <a:lnSpc>
                <a:spcPct val="115000"/>
              </a:lnSpc>
              <a:spcBef>
                <a:spcPts val="800"/>
              </a:spcBef>
              <a:spcAft>
                <a:spcPts val="800"/>
              </a:spcAft>
              <a:buClr>
                <a:srgbClr val="000000"/>
              </a:buClr>
              <a:buSzPts val="1250"/>
              <a:buFont typeface="Arial"/>
              <a:buNone/>
            </a:pPr>
            <a:r>
              <a:rPr lang="fr" sz="1250" b="1" i="0" u="none" strike="noStrike" cap="none">
                <a:solidFill>
                  <a:srgbClr val="1967AF"/>
                </a:solidFill>
                <a:latin typeface="Calibri"/>
                <a:ea typeface="Calibri"/>
                <a:cs typeface="Calibri"/>
                <a:sym typeface="Calibri"/>
              </a:rPr>
              <a:t>6 admissions à la protection constitutionnelle en 2023 </a:t>
            </a:r>
            <a:endParaRPr sz="1250" b="1" i="0" u="none" strike="noStrike" cap="none">
              <a:solidFill>
                <a:srgbClr val="1967AF"/>
              </a:solidFill>
              <a:latin typeface="Calibri"/>
              <a:ea typeface="Calibri"/>
              <a:cs typeface="Calibri"/>
              <a:sym typeface="Calibri"/>
            </a:endParaRPr>
          </a:p>
        </p:txBody>
      </p:sp>
      <p:sp>
        <p:nvSpPr>
          <p:cNvPr id="253" name="Google Shape;253;g3073f338217_0_245"/>
          <p:cNvSpPr txBox="1">
            <a:spLocks noGrp="1"/>
          </p:cNvSpPr>
          <p:nvPr>
            <p:ph type="title" idx="4294967295"/>
          </p:nvPr>
        </p:nvSpPr>
        <p:spPr>
          <a:xfrm>
            <a:off x="292350" y="605769"/>
            <a:ext cx="7886700" cy="99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 sz="2300" b="1">
                <a:solidFill>
                  <a:srgbClr val="002060"/>
                </a:solidFill>
                <a:latin typeface="Calibri"/>
                <a:ea typeface="Calibri"/>
                <a:cs typeface="Calibri"/>
                <a:sym typeface="Calibri"/>
              </a:rPr>
              <a:t>L’asile constitutionnelle </a:t>
            </a:r>
            <a:endParaRPr sz="2300" b="1">
              <a:solidFill>
                <a:srgbClr val="00206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8"/>
          <p:cNvSpPr/>
          <p:nvPr/>
        </p:nvSpPr>
        <p:spPr>
          <a:xfrm>
            <a:off x="500974" y="683775"/>
            <a:ext cx="8399185" cy="276225"/>
          </a:xfrm>
          <a:prstGeom prst="flowChartProcess">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 sz="2300" b="1" i="0" u="none" strike="noStrike" cap="none">
                <a:solidFill>
                  <a:srgbClr val="0070C0"/>
                </a:solidFill>
                <a:latin typeface="Calibri"/>
                <a:ea typeface="Calibri"/>
                <a:cs typeface="Calibri"/>
                <a:sym typeface="Calibri"/>
              </a:rPr>
              <a:t>Protection conventionnelle : Les 5 motifs de persécution</a:t>
            </a:r>
            <a:endParaRPr sz="2300" b="1" i="0" u="none" strike="noStrike" cap="none">
              <a:solidFill>
                <a:srgbClr val="0070C0"/>
              </a:solidFill>
              <a:latin typeface="Calibri"/>
              <a:ea typeface="Calibri"/>
              <a:cs typeface="Calibri"/>
              <a:sym typeface="Calibri"/>
            </a:endParaRPr>
          </a:p>
        </p:txBody>
      </p:sp>
      <p:grpSp>
        <p:nvGrpSpPr>
          <p:cNvPr id="260" name="Google Shape;260;p8"/>
          <p:cNvGrpSpPr/>
          <p:nvPr/>
        </p:nvGrpSpPr>
        <p:grpSpPr>
          <a:xfrm>
            <a:off x="797475" y="1607153"/>
            <a:ext cx="3901845" cy="3056525"/>
            <a:chOff x="568449" y="974"/>
            <a:chExt cx="5989017" cy="5176165"/>
          </a:xfrm>
        </p:grpSpPr>
        <p:sp>
          <p:nvSpPr>
            <p:cNvPr id="261" name="Google Shape;261;p8"/>
            <p:cNvSpPr/>
            <p:nvPr/>
          </p:nvSpPr>
          <p:spPr>
            <a:xfrm>
              <a:off x="2700007" y="974"/>
              <a:ext cx="1725900" cy="1121700"/>
            </a:xfrm>
            <a:prstGeom prst="roundRect">
              <a:avLst>
                <a:gd name="adj" fmla="val 16667"/>
              </a:avLst>
            </a:prstGeom>
            <a:solidFill>
              <a:srgbClr val="88509A"/>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8"/>
            <p:cNvSpPr txBox="1"/>
            <p:nvPr/>
          </p:nvSpPr>
          <p:spPr>
            <a:xfrm>
              <a:off x="2754767" y="55734"/>
              <a:ext cx="1616400" cy="1012200"/>
            </a:xfrm>
            <a:prstGeom prst="rect">
              <a:avLst/>
            </a:prstGeom>
            <a:noFill/>
            <a:ln>
              <a:noFill/>
            </a:ln>
          </p:spPr>
          <p:txBody>
            <a:bodyPr spcFirstLastPara="1" wrap="square" lIns="48575" tIns="48575" rIns="48575" bIns="485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fr" sz="1300" b="0" i="0" u="none" strike="noStrike" cap="none">
                  <a:solidFill>
                    <a:schemeClr val="lt1"/>
                  </a:solidFill>
                  <a:latin typeface="Arial"/>
                  <a:ea typeface="Arial"/>
                  <a:cs typeface="Arial"/>
                  <a:sym typeface="Arial"/>
                </a:rPr>
                <a:t>ETHNIE</a:t>
              </a:r>
              <a:endParaRPr sz="1100" b="0" i="0" u="none" strike="noStrike" cap="none">
                <a:solidFill>
                  <a:srgbClr val="000000"/>
                </a:solidFill>
                <a:latin typeface="Arial"/>
                <a:ea typeface="Arial"/>
                <a:cs typeface="Arial"/>
                <a:sym typeface="Arial"/>
              </a:endParaRPr>
            </a:p>
          </p:txBody>
        </p:sp>
        <p:sp>
          <p:nvSpPr>
            <p:cNvPr id="263" name="Google Shape;263;p8"/>
            <p:cNvSpPr/>
            <p:nvPr/>
          </p:nvSpPr>
          <p:spPr>
            <a:xfrm>
              <a:off x="1321643" y="561851"/>
              <a:ext cx="4482600" cy="4482600"/>
            </a:xfrm>
            <a:custGeom>
              <a:avLst/>
              <a:gdLst/>
              <a:ahLst/>
              <a:cxnLst/>
              <a:rect l="l" t="t" r="r" b="b"/>
              <a:pathLst>
                <a:path w="120000" h="120000" extrusionOk="0">
                  <a:moveTo>
                    <a:pt x="83418" y="4759"/>
                  </a:moveTo>
                  <a:lnTo>
                    <a:pt x="83418" y="4759"/>
                  </a:lnTo>
                  <a:cubicBezTo>
                    <a:pt x="93997" y="9244"/>
                    <a:pt x="103066" y="16671"/>
                    <a:pt x="109546" y="26159"/>
                  </a:cubicBezTo>
                </a:path>
              </a:pathLst>
            </a:custGeom>
            <a:noFill/>
            <a:ln w="9525" cap="flat" cmpd="sng">
              <a:solidFill>
                <a:schemeClr val="accent4"/>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8"/>
            <p:cNvSpPr/>
            <p:nvPr/>
          </p:nvSpPr>
          <p:spPr>
            <a:xfrm>
              <a:off x="4831566" y="1549641"/>
              <a:ext cx="1725900" cy="1121700"/>
            </a:xfrm>
            <a:prstGeom prst="roundRect">
              <a:avLst>
                <a:gd name="adj" fmla="val 16667"/>
              </a:avLst>
            </a:prstGeom>
            <a:solidFill>
              <a:srgbClr val="7635EB"/>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8"/>
            <p:cNvSpPr txBox="1"/>
            <p:nvPr/>
          </p:nvSpPr>
          <p:spPr>
            <a:xfrm>
              <a:off x="4886326" y="1604401"/>
              <a:ext cx="1616400" cy="1012200"/>
            </a:xfrm>
            <a:prstGeom prst="rect">
              <a:avLst/>
            </a:prstGeom>
            <a:noFill/>
            <a:ln>
              <a:noFill/>
            </a:ln>
          </p:spPr>
          <p:txBody>
            <a:bodyPr spcFirstLastPara="1" wrap="square" lIns="48575" tIns="48575" rIns="48575" bIns="485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fr" sz="1300" b="0" i="0" u="none" strike="noStrike" cap="none">
                  <a:solidFill>
                    <a:schemeClr val="lt1"/>
                  </a:solidFill>
                  <a:latin typeface="Arial"/>
                  <a:ea typeface="Arial"/>
                  <a:cs typeface="Arial"/>
                  <a:sym typeface="Arial"/>
                </a:rPr>
                <a:t>RELIGION</a:t>
              </a:r>
              <a:endParaRPr sz="1100" b="0" i="0" u="none" strike="noStrike" cap="none">
                <a:solidFill>
                  <a:srgbClr val="000000"/>
                </a:solidFill>
                <a:latin typeface="Arial"/>
                <a:ea typeface="Arial"/>
                <a:cs typeface="Arial"/>
                <a:sym typeface="Arial"/>
              </a:endParaRPr>
            </a:p>
          </p:txBody>
        </p:sp>
        <p:sp>
          <p:nvSpPr>
            <p:cNvPr id="266" name="Google Shape;266;p8"/>
            <p:cNvSpPr/>
            <p:nvPr/>
          </p:nvSpPr>
          <p:spPr>
            <a:xfrm>
              <a:off x="1321643" y="561851"/>
              <a:ext cx="4482600" cy="4482600"/>
            </a:xfrm>
            <a:custGeom>
              <a:avLst/>
              <a:gdLst/>
              <a:ahLst/>
              <a:cxnLst/>
              <a:rect l="l" t="t" r="r" b="b"/>
              <a:pathLst>
                <a:path w="120000" h="120000" extrusionOk="0">
                  <a:moveTo>
                    <a:pt x="119918" y="56858"/>
                  </a:moveTo>
                  <a:lnTo>
                    <a:pt x="119918" y="56858"/>
                  </a:lnTo>
                  <a:cubicBezTo>
                    <a:pt x="120593" y="69728"/>
                    <a:pt x="117106" y="82473"/>
                    <a:pt x="109974" y="93207"/>
                  </a:cubicBezTo>
                </a:path>
              </a:pathLst>
            </a:custGeom>
            <a:noFill/>
            <a:ln w="9525" cap="flat" cmpd="sng">
              <a:solidFill>
                <a:srgbClr val="85F010"/>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8"/>
            <p:cNvSpPr/>
            <p:nvPr/>
          </p:nvSpPr>
          <p:spPr>
            <a:xfrm>
              <a:off x="4017383" y="4055439"/>
              <a:ext cx="1725900" cy="1121700"/>
            </a:xfrm>
            <a:prstGeom prst="roundRect">
              <a:avLst>
                <a:gd name="adj" fmla="val 16667"/>
              </a:avLst>
            </a:prstGeom>
            <a:solidFill>
              <a:srgbClr val="4A30E4"/>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8"/>
            <p:cNvSpPr txBox="1"/>
            <p:nvPr/>
          </p:nvSpPr>
          <p:spPr>
            <a:xfrm>
              <a:off x="3967278" y="4110198"/>
              <a:ext cx="1826100" cy="1012200"/>
            </a:xfrm>
            <a:prstGeom prst="rect">
              <a:avLst/>
            </a:prstGeom>
            <a:noFill/>
            <a:ln>
              <a:noFill/>
            </a:ln>
          </p:spPr>
          <p:txBody>
            <a:bodyPr spcFirstLastPara="1" wrap="square" lIns="48575" tIns="48575" rIns="48575" bIns="485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fr" sz="1200" b="0" i="0" u="none" strike="noStrike" cap="none">
                  <a:solidFill>
                    <a:schemeClr val="lt1"/>
                  </a:solidFill>
                  <a:latin typeface="Arial"/>
                  <a:ea typeface="Arial"/>
                  <a:cs typeface="Arial"/>
                  <a:sym typeface="Arial"/>
                </a:rPr>
                <a:t>NATIONALITÉ</a:t>
              </a:r>
              <a:endParaRPr sz="1200" b="0" i="0" u="none" strike="noStrike" cap="none">
                <a:solidFill>
                  <a:srgbClr val="000000"/>
                </a:solidFill>
                <a:latin typeface="Arial"/>
                <a:ea typeface="Arial"/>
                <a:cs typeface="Arial"/>
                <a:sym typeface="Arial"/>
              </a:endParaRPr>
            </a:p>
          </p:txBody>
        </p:sp>
        <p:sp>
          <p:nvSpPr>
            <p:cNvPr id="269" name="Google Shape;269;p8"/>
            <p:cNvSpPr/>
            <p:nvPr/>
          </p:nvSpPr>
          <p:spPr>
            <a:xfrm>
              <a:off x="1321643" y="561851"/>
              <a:ext cx="4482600" cy="4482600"/>
            </a:xfrm>
            <a:custGeom>
              <a:avLst/>
              <a:gdLst/>
              <a:ahLst/>
              <a:cxnLst/>
              <a:rect l="l" t="t" r="r" b="b"/>
              <a:pathLst>
                <a:path w="120000" h="120000" extrusionOk="0">
                  <a:moveTo>
                    <a:pt x="71929" y="118802"/>
                  </a:moveTo>
                  <a:cubicBezTo>
                    <a:pt x="64057" y="120399"/>
                    <a:pt x="55944" y="120399"/>
                    <a:pt x="48072" y="118802"/>
                  </a:cubicBezTo>
                </a:path>
              </a:pathLst>
            </a:custGeom>
            <a:noFill/>
            <a:ln w="9525" cap="flat" cmpd="sng">
              <a:solidFill>
                <a:srgbClr val="21E146"/>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8"/>
            <p:cNvSpPr/>
            <p:nvPr/>
          </p:nvSpPr>
          <p:spPr>
            <a:xfrm>
              <a:off x="1382632" y="4055439"/>
              <a:ext cx="1725900" cy="1121700"/>
            </a:xfrm>
            <a:prstGeom prst="roundRect">
              <a:avLst>
                <a:gd name="adj" fmla="val 16667"/>
              </a:avLst>
            </a:prstGeom>
            <a:solidFill>
              <a:srgbClr val="0070C0"/>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8"/>
            <p:cNvSpPr txBox="1"/>
            <p:nvPr/>
          </p:nvSpPr>
          <p:spPr>
            <a:xfrm>
              <a:off x="1437406" y="4000714"/>
              <a:ext cx="1725900" cy="1121700"/>
            </a:xfrm>
            <a:prstGeom prst="rect">
              <a:avLst/>
            </a:prstGeom>
            <a:noFill/>
            <a:ln>
              <a:noFill/>
            </a:ln>
          </p:spPr>
          <p:txBody>
            <a:bodyPr spcFirstLastPara="1" wrap="square" lIns="48575" tIns="48575" rIns="48575" bIns="4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fr" sz="1500" b="0" i="0" u="none" strike="noStrike" cap="none">
                  <a:solidFill>
                    <a:schemeClr val="lt1"/>
                  </a:solidFill>
                  <a:latin typeface="Calibri"/>
                  <a:ea typeface="Calibri"/>
                  <a:cs typeface="Calibri"/>
                  <a:sym typeface="Calibri"/>
                </a:rPr>
                <a:t>GROUPE</a:t>
              </a:r>
              <a:endParaRPr sz="1500" b="0"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500"/>
                <a:buFont typeface="Arial"/>
                <a:buNone/>
              </a:pPr>
              <a:r>
                <a:rPr lang="fr" sz="1500" b="0" i="0" u="none" strike="noStrike" cap="none">
                  <a:solidFill>
                    <a:schemeClr val="lt1"/>
                  </a:solidFill>
                  <a:latin typeface="Calibri"/>
                  <a:ea typeface="Calibri"/>
                  <a:cs typeface="Calibri"/>
                  <a:sym typeface="Calibri"/>
                </a:rPr>
                <a:t> SOCIAL</a:t>
              </a:r>
              <a:endParaRPr sz="1500" b="0" i="0" u="none" strike="noStrike" cap="none">
                <a:solidFill>
                  <a:srgbClr val="000000"/>
                </a:solidFill>
                <a:latin typeface="Calibri"/>
                <a:ea typeface="Calibri"/>
                <a:cs typeface="Calibri"/>
                <a:sym typeface="Calibri"/>
              </a:endParaRPr>
            </a:p>
          </p:txBody>
        </p:sp>
        <p:sp>
          <p:nvSpPr>
            <p:cNvPr id="272" name="Google Shape;272;p8"/>
            <p:cNvSpPr/>
            <p:nvPr/>
          </p:nvSpPr>
          <p:spPr>
            <a:xfrm>
              <a:off x="1321643" y="561851"/>
              <a:ext cx="4482600" cy="4482600"/>
            </a:xfrm>
            <a:custGeom>
              <a:avLst/>
              <a:gdLst/>
              <a:ahLst/>
              <a:cxnLst/>
              <a:rect l="l" t="t" r="r" b="b"/>
              <a:pathLst>
                <a:path w="120000" h="120000" extrusionOk="0">
                  <a:moveTo>
                    <a:pt x="10027" y="93207"/>
                  </a:moveTo>
                  <a:lnTo>
                    <a:pt x="10027" y="93207"/>
                  </a:lnTo>
                  <a:cubicBezTo>
                    <a:pt x="2894" y="82473"/>
                    <a:pt x="-592" y="69728"/>
                    <a:pt x="83" y="56858"/>
                  </a:cubicBezTo>
                </a:path>
              </a:pathLst>
            </a:custGeom>
            <a:noFill/>
            <a:ln w="9525" cap="flat" cmpd="sng">
              <a:solidFill>
                <a:srgbClr val="31D2C5"/>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8"/>
            <p:cNvSpPr/>
            <p:nvPr/>
          </p:nvSpPr>
          <p:spPr>
            <a:xfrm>
              <a:off x="568449" y="1549641"/>
              <a:ext cx="1725900" cy="1121700"/>
            </a:xfrm>
            <a:prstGeom prst="roundRect">
              <a:avLst>
                <a:gd name="adj" fmla="val 16667"/>
              </a:avLst>
            </a:prstGeom>
            <a:solidFill>
              <a:srgbClr val="5BACE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8"/>
            <p:cNvSpPr txBox="1"/>
            <p:nvPr/>
          </p:nvSpPr>
          <p:spPr>
            <a:xfrm>
              <a:off x="623209" y="1604401"/>
              <a:ext cx="1616400" cy="1012200"/>
            </a:xfrm>
            <a:prstGeom prst="rect">
              <a:avLst/>
            </a:prstGeom>
            <a:noFill/>
            <a:ln>
              <a:noFill/>
            </a:ln>
          </p:spPr>
          <p:txBody>
            <a:bodyPr spcFirstLastPara="1" wrap="square" lIns="48575" tIns="48575" rIns="48575" bIns="485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fr" sz="1300" b="0" i="0" u="none" strike="noStrike" cap="none">
                  <a:solidFill>
                    <a:schemeClr val="lt1"/>
                  </a:solidFill>
                  <a:latin typeface="Arial"/>
                  <a:ea typeface="Arial"/>
                  <a:cs typeface="Arial"/>
                  <a:sym typeface="Arial"/>
                </a:rPr>
                <a:t>OPINION POLITIQUE</a:t>
              </a:r>
              <a:endParaRPr sz="1100" b="0" i="0" u="none" strike="noStrike" cap="none">
                <a:solidFill>
                  <a:srgbClr val="000000"/>
                </a:solidFill>
                <a:latin typeface="Arial"/>
                <a:ea typeface="Arial"/>
                <a:cs typeface="Arial"/>
                <a:sym typeface="Arial"/>
              </a:endParaRPr>
            </a:p>
          </p:txBody>
        </p:sp>
        <p:sp>
          <p:nvSpPr>
            <p:cNvPr id="275" name="Google Shape;275;p8"/>
            <p:cNvSpPr/>
            <p:nvPr/>
          </p:nvSpPr>
          <p:spPr>
            <a:xfrm>
              <a:off x="1321643" y="561851"/>
              <a:ext cx="4482600" cy="4482600"/>
            </a:xfrm>
            <a:custGeom>
              <a:avLst/>
              <a:gdLst/>
              <a:ahLst/>
              <a:cxnLst/>
              <a:rect l="l" t="t" r="r" b="b"/>
              <a:pathLst>
                <a:path w="120000" h="120000" extrusionOk="0">
                  <a:moveTo>
                    <a:pt x="10454" y="26159"/>
                  </a:moveTo>
                  <a:lnTo>
                    <a:pt x="10454" y="26159"/>
                  </a:lnTo>
                  <a:cubicBezTo>
                    <a:pt x="16935" y="16671"/>
                    <a:pt x="26003" y="9243"/>
                    <a:pt x="36582" y="4759"/>
                  </a:cubicBezTo>
                </a:path>
              </a:pathLst>
            </a:custGeom>
            <a:noFill/>
            <a:ln w="9525" cap="flat" cmpd="sng">
              <a:solidFill>
                <a:srgbClr val="4371C3"/>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6" name="Google Shape;276;p8"/>
          <p:cNvSpPr txBox="1"/>
          <p:nvPr/>
        </p:nvSpPr>
        <p:spPr>
          <a:xfrm>
            <a:off x="1889960" y="2905553"/>
            <a:ext cx="1716900" cy="277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0079C2"/>
                </a:solidFill>
                <a:latin typeface="Calibri"/>
                <a:ea typeface="Calibri"/>
                <a:cs typeface="Calibri"/>
                <a:sym typeface="Calibri"/>
              </a:rPr>
              <a:t>Motifs de persécution</a:t>
            </a:r>
            <a:endParaRPr sz="1100" b="0" i="0" u="none" strike="noStrike" cap="none">
              <a:solidFill>
                <a:srgbClr val="000000"/>
              </a:solidFill>
              <a:latin typeface="Arial"/>
              <a:ea typeface="Arial"/>
              <a:cs typeface="Arial"/>
              <a:sym typeface="Arial"/>
            </a:endParaRPr>
          </a:p>
        </p:txBody>
      </p:sp>
      <p:sp>
        <p:nvSpPr>
          <p:cNvPr id="277" name="Google Shape;277;p8"/>
          <p:cNvSpPr txBox="1"/>
          <p:nvPr/>
        </p:nvSpPr>
        <p:spPr>
          <a:xfrm>
            <a:off x="5106599" y="1122338"/>
            <a:ext cx="3576900" cy="300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5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Arial"/>
              <a:buNone/>
            </a:pPr>
            <a:r>
              <a:rPr lang="fr" sz="1500" b="1" i="0" u="none" strike="noStrike" cap="none">
                <a:solidFill>
                  <a:srgbClr val="000000"/>
                </a:solidFill>
                <a:latin typeface="Calibri"/>
                <a:ea typeface="Calibri"/>
                <a:cs typeface="Calibri"/>
                <a:sym typeface="Calibri"/>
              </a:rPr>
              <a:t>Convention de Genève du 28 juillet 1951 relative au statut des réfugiés :</a:t>
            </a:r>
            <a:endParaRPr sz="15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Arial"/>
              <a:buNone/>
            </a:pPr>
            <a:endParaRPr sz="15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500"/>
              <a:buFont typeface="Arial"/>
              <a:buNone/>
            </a:pPr>
            <a:r>
              <a:rPr lang="fr" sz="1400" b="0" i="0" u="none" strike="noStrike" cap="none">
                <a:solidFill>
                  <a:srgbClr val="4472C4"/>
                </a:solidFill>
                <a:latin typeface="Calibri"/>
                <a:ea typeface="Calibri"/>
                <a:cs typeface="Calibri"/>
                <a:sym typeface="Calibri"/>
              </a:rPr>
              <a:t> </a:t>
            </a:r>
            <a:r>
              <a:rPr lang="fr" sz="1400" b="0" i="0" u="none" strike="noStrike" cap="none">
                <a:solidFill>
                  <a:srgbClr val="424242"/>
                </a:solidFill>
                <a:latin typeface="Calibri"/>
                <a:ea typeface="Calibri"/>
                <a:cs typeface="Calibri"/>
                <a:sym typeface="Calibri"/>
              </a:rPr>
              <a:t>« Toute personne qui, craignant avec raison d’être persécutée du fait</a:t>
            </a:r>
            <a:r>
              <a:rPr lang="fr" sz="1400" b="0" i="0" u="none" strike="noStrike" cap="none">
                <a:solidFill>
                  <a:srgbClr val="44546A"/>
                </a:solidFill>
                <a:latin typeface="Calibri"/>
                <a:ea typeface="Calibri"/>
                <a:cs typeface="Calibri"/>
                <a:sym typeface="Calibri"/>
              </a:rPr>
              <a:t> d</a:t>
            </a:r>
            <a:r>
              <a:rPr lang="fr" sz="1400" b="1" i="0" u="none" strike="noStrike" cap="none">
                <a:solidFill>
                  <a:srgbClr val="44546A"/>
                </a:solidFill>
                <a:latin typeface="Calibri"/>
                <a:ea typeface="Calibri"/>
                <a:cs typeface="Calibri"/>
                <a:sym typeface="Calibri"/>
              </a:rPr>
              <a:t>e</a:t>
            </a:r>
            <a:r>
              <a:rPr lang="fr" sz="1400" b="1" i="0" u="none" strike="noStrike" cap="none">
                <a:solidFill>
                  <a:srgbClr val="88509A"/>
                </a:solidFill>
                <a:latin typeface="Calibri"/>
                <a:ea typeface="Calibri"/>
                <a:cs typeface="Calibri"/>
                <a:sym typeface="Calibri"/>
              </a:rPr>
              <a:t> son ethnie,</a:t>
            </a:r>
            <a:r>
              <a:rPr lang="fr" sz="1400" b="1" i="0" u="none" strike="noStrike" cap="none">
                <a:solidFill>
                  <a:srgbClr val="424242"/>
                </a:solidFill>
                <a:latin typeface="Calibri"/>
                <a:ea typeface="Calibri"/>
                <a:cs typeface="Calibri"/>
                <a:sym typeface="Calibri"/>
              </a:rPr>
              <a:t> </a:t>
            </a:r>
            <a:r>
              <a:rPr lang="fr" sz="1400" b="1" i="0" u="none" strike="noStrike" cap="none">
                <a:solidFill>
                  <a:srgbClr val="7635EB"/>
                </a:solidFill>
                <a:latin typeface="Calibri"/>
                <a:ea typeface="Calibri"/>
                <a:cs typeface="Calibri"/>
                <a:sym typeface="Calibri"/>
              </a:rPr>
              <a:t>de sa religion</a:t>
            </a:r>
            <a:r>
              <a:rPr lang="fr" sz="1400" b="1" i="0" u="none" strike="noStrike" cap="none">
                <a:solidFill>
                  <a:srgbClr val="424242"/>
                </a:solidFill>
                <a:latin typeface="Calibri"/>
                <a:ea typeface="Calibri"/>
                <a:cs typeface="Calibri"/>
                <a:sym typeface="Calibri"/>
              </a:rPr>
              <a:t>,</a:t>
            </a:r>
            <a:r>
              <a:rPr lang="fr" sz="1400" b="1" i="0" u="none" strike="noStrike" cap="none">
                <a:solidFill>
                  <a:srgbClr val="4A30E4"/>
                </a:solidFill>
                <a:latin typeface="Calibri"/>
                <a:ea typeface="Calibri"/>
                <a:cs typeface="Calibri"/>
                <a:sym typeface="Calibri"/>
              </a:rPr>
              <a:t> de sa nationalité</a:t>
            </a:r>
            <a:r>
              <a:rPr lang="fr" sz="1400" b="1" i="0" u="none" strike="noStrike" cap="none">
                <a:solidFill>
                  <a:srgbClr val="424242"/>
                </a:solidFill>
                <a:latin typeface="Calibri"/>
                <a:ea typeface="Calibri"/>
                <a:cs typeface="Calibri"/>
                <a:sym typeface="Calibri"/>
              </a:rPr>
              <a:t>, </a:t>
            </a:r>
            <a:r>
              <a:rPr lang="fr" sz="1400" b="1" i="0" u="none" strike="noStrike" cap="none">
                <a:solidFill>
                  <a:srgbClr val="4472C4"/>
                </a:solidFill>
                <a:latin typeface="Calibri"/>
                <a:ea typeface="Calibri"/>
                <a:cs typeface="Calibri"/>
                <a:sym typeface="Calibri"/>
              </a:rPr>
              <a:t>de son appartenance à un certain groupe social</a:t>
            </a:r>
            <a:r>
              <a:rPr lang="fr" sz="1400" b="1" i="0" u="none" strike="noStrike" cap="none">
                <a:solidFill>
                  <a:srgbClr val="424242"/>
                </a:solidFill>
                <a:latin typeface="Calibri"/>
                <a:ea typeface="Calibri"/>
                <a:cs typeface="Calibri"/>
                <a:sym typeface="Calibri"/>
              </a:rPr>
              <a:t> </a:t>
            </a:r>
            <a:r>
              <a:rPr lang="fr" sz="1400" b="1" i="0" u="none" strike="noStrike" cap="none">
                <a:solidFill>
                  <a:srgbClr val="5BACE3"/>
                </a:solidFill>
                <a:latin typeface="Calibri"/>
                <a:ea typeface="Calibri"/>
                <a:cs typeface="Calibri"/>
                <a:sym typeface="Calibri"/>
              </a:rPr>
              <a:t>ou de ses opinions politiques,</a:t>
            </a:r>
            <a:r>
              <a:rPr lang="fr" sz="1400" b="0" i="0" u="none" strike="noStrike" cap="none">
                <a:solidFill>
                  <a:srgbClr val="424242"/>
                </a:solidFill>
                <a:latin typeface="Calibri"/>
                <a:ea typeface="Calibri"/>
                <a:cs typeface="Calibri"/>
                <a:sym typeface="Calibri"/>
              </a:rPr>
              <a:t> se trouve hors du pays dont elle à la nationalité et qui ne peut, ou du fait de cette crainte, ne veut se réclamer de la protection de ce pays »</a:t>
            </a:r>
            <a:r>
              <a:rPr lang="fr" sz="1300" b="0" i="0" u="none" strike="noStrike" cap="none">
                <a:solidFill>
                  <a:srgbClr val="424242"/>
                </a:solidFill>
                <a:latin typeface="Calibri"/>
                <a:ea typeface="Calibri"/>
                <a:cs typeface="Calibri"/>
                <a:sym typeface="Calibri"/>
              </a:rPr>
              <a:t>.</a:t>
            </a:r>
            <a:endParaRPr sz="1300" b="0" i="0" u="none" strike="noStrike" cap="none">
              <a:solidFill>
                <a:srgbClr val="000000"/>
              </a:solidFill>
              <a:latin typeface="Arial"/>
              <a:ea typeface="Arial"/>
              <a:cs typeface="Arial"/>
              <a:sym typeface="Arial"/>
            </a:endParaRPr>
          </a:p>
        </p:txBody>
      </p:sp>
      <p:sp>
        <p:nvSpPr>
          <p:cNvPr id="278" name="Google Shape;278;p8"/>
          <p:cNvSpPr txBox="1"/>
          <p:nvPr/>
        </p:nvSpPr>
        <p:spPr>
          <a:xfrm>
            <a:off x="4935407" y="4035638"/>
            <a:ext cx="4013100" cy="173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fr" sz="1500" b="1" i="0" u="none" strike="noStrike" cap="none">
                <a:solidFill>
                  <a:schemeClr val="dk1"/>
                </a:solidFill>
                <a:latin typeface="Calibri"/>
                <a:ea typeface="Calibri"/>
                <a:cs typeface="Calibri"/>
                <a:sym typeface="Calibri"/>
              </a:rPr>
              <a:t>Chacun de ces 5 motifs peut être personnel au demandeur d’asile, ou lui être imputé par les agents de persécution</a:t>
            </a:r>
            <a:endParaRPr sz="1500" b="0" i="0" u="none" strike="noStrike" cap="none">
              <a:solidFill>
                <a:srgbClr val="000000"/>
              </a:solidFill>
              <a:latin typeface="Calibri"/>
              <a:ea typeface="Calibri"/>
              <a:cs typeface="Calibri"/>
              <a:sym typeface="Calibri"/>
            </a:endParaRPr>
          </a:p>
        </p:txBody>
      </p:sp>
      <p:sp>
        <p:nvSpPr>
          <p:cNvPr id="279" name="Google Shape;279;p8"/>
          <p:cNvSpPr/>
          <p:nvPr/>
        </p:nvSpPr>
        <p:spPr>
          <a:xfrm>
            <a:off x="3404025" y="210250"/>
            <a:ext cx="2487300" cy="2010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fr" sz="800" b="1" i="0" u="none" strike="noStrike" cap="none">
                <a:solidFill>
                  <a:srgbClr val="0070C0"/>
                </a:solidFill>
                <a:latin typeface="Montserrat"/>
                <a:ea typeface="Montserrat"/>
                <a:cs typeface="Montserrat"/>
                <a:sym typeface="Montserrat"/>
              </a:rPr>
              <a:t>LA PROTECTION INTERNATIONALE</a:t>
            </a:r>
            <a:endParaRPr sz="800" b="0" i="0" u="none" strike="noStrike" cap="none">
              <a:solidFill>
                <a:srgbClr val="AEABAB"/>
              </a:solidFill>
              <a:latin typeface="Arial"/>
              <a:ea typeface="Arial"/>
              <a:cs typeface="Arial"/>
              <a:sym typeface="Arial"/>
            </a:endParaRPr>
          </a:p>
        </p:txBody>
      </p:sp>
      <p:pic>
        <p:nvPicPr>
          <p:cNvPr id="280" name="Google Shape;280;p8" descr="Une image contenant dessin&#10;&#10;Description générée automatiquement"/>
          <p:cNvPicPr preferRelativeResize="0"/>
          <p:nvPr/>
        </p:nvPicPr>
        <p:blipFill rotWithShape="1">
          <a:blip r:embed="rId3">
            <a:alphaModFix/>
          </a:blip>
          <a:srcRect/>
          <a:stretch/>
        </p:blipFill>
        <p:spPr>
          <a:xfrm>
            <a:off x="7797096" y="45626"/>
            <a:ext cx="1300868" cy="48392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9631</Words>
  <Application>Microsoft Macintosh PowerPoint</Application>
  <PresentationFormat>Affichage à l'écran (16:9)</PresentationFormat>
  <Paragraphs>778</Paragraphs>
  <Slides>40</Slides>
  <Notes>40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40</vt:i4>
      </vt:variant>
    </vt:vector>
  </HeadingPairs>
  <TitlesOfParts>
    <vt:vector size="49" baseType="lpstr">
      <vt:lpstr>Arial</vt:lpstr>
      <vt:lpstr>Calibri</vt:lpstr>
      <vt:lpstr>Montserrat</vt:lpstr>
      <vt:lpstr>Times New Roman</vt:lpstr>
      <vt:lpstr>Helvetica Neue</vt:lpstr>
      <vt:lpstr>Roboto</vt:lpstr>
      <vt:lpstr>Noto Sans Symbols</vt:lpstr>
      <vt:lpstr>Cambria</vt:lpstr>
      <vt:lpstr>Simple Light</vt:lpstr>
      <vt:lpstr>Le droit à l’asile des mineurs non-accompagnés (MNA) </vt:lpstr>
      <vt:lpstr>Présentation PowerPoint</vt:lpstr>
      <vt:lpstr>Présentation PowerPoint</vt:lpstr>
      <vt:lpstr>Focus : le profil des MNA demandeurs d’asile</vt:lpstr>
      <vt:lpstr>Présentation PowerPoint</vt:lpstr>
      <vt:lpstr>Le cadre juridique </vt:lpstr>
      <vt:lpstr>Le cadre juridique : types de protection internationale </vt:lpstr>
      <vt:lpstr>L’asile constitutionnelle </vt:lpstr>
      <vt:lpstr>Présentation PowerPoint</vt:lpstr>
      <vt:lpstr>Présentation PowerPoint</vt:lpstr>
      <vt:lpstr>Présentation PowerPoint</vt:lpstr>
      <vt:lpstr>Présentation PowerPoint</vt:lpstr>
      <vt:lpstr>Présentation PowerPoint</vt:lpstr>
      <vt:lpstr>Le groupe social : les femmes </vt:lpstr>
      <vt:lpstr>Les agents de persécution</vt:lpstr>
      <vt:lpstr>Présentation PowerPoint</vt:lpstr>
      <vt:lpstr>Présentation PowerPoint</vt:lpstr>
      <vt:lpstr>Présentation PowerPoint</vt:lpstr>
      <vt:lpstr>Présentation PowerPoint</vt:lpstr>
      <vt:lpstr>Présentation PowerPoint</vt:lpstr>
      <vt:lpstr>Présentation PowerPoint</vt:lpstr>
      <vt:lpstr>Les étapes de la procédure de demande d’asile : </vt:lpstr>
      <vt:lpstr>Les étapes de la procédure de demande d’asile : </vt:lpstr>
      <vt:lpstr>Les étapes de la procédure de demande d’asile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preuves soutenant le récit de vie : </vt:lpstr>
      <vt:lpstr>L’entretien avec les enfants victimes de traumatismes </vt:lpstr>
      <vt:lpstr>L’entretien avec les enfants victimes de traumatismes </vt:lpstr>
      <vt:lpstr>L’entretien avec les enfants victimes de traumatismes </vt:lpstr>
      <vt:lpstr>L’entretien avec les enfants victimes de traumatismes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Alliance des Avocats pour les Droits de l'Homme - AADH</cp:lastModifiedBy>
  <cp:revision>2</cp:revision>
  <dcterms:modified xsi:type="dcterms:W3CDTF">2026-03-30T14:37:20Z</dcterms:modified>
</cp:coreProperties>
</file>