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4"/>
  </p:notesMasterIdLst>
  <p:sldIdLst>
    <p:sldId id="256" r:id="rId2"/>
    <p:sldId id="304" r:id="rId3"/>
    <p:sldId id="305" r:id="rId4"/>
    <p:sldId id="306" r:id="rId5"/>
    <p:sldId id="307" r:id="rId6"/>
    <p:sldId id="308" r:id="rId7"/>
    <p:sldId id="309" r:id="rId8"/>
    <p:sldId id="310" r:id="rId9"/>
    <p:sldId id="311" r:id="rId10"/>
    <p:sldId id="312" r:id="rId11"/>
    <p:sldId id="313" r:id="rId12"/>
    <p:sldId id="314" r:id="rId13"/>
  </p:sldIdLst>
  <p:sldSz cx="9144000" cy="5143500" type="screen16x9"/>
  <p:notesSz cx="6858000" cy="9144000"/>
  <p:embeddedFontLst>
    <p:embeddedFont>
      <p:font typeface="Cambria" panose="02040503050406030204" pitchFamily="18" charset="0"/>
      <p:regular r:id="rId15"/>
      <p:bold r:id="rId16"/>
      <p:italic r:id="rId17"/>
      <p:boldItalic r:id="rId1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23" roundtripDataSignature="AMtx7mgbb0Sftpa8c4GOEZyhTkUI5ZC8Ag=="/>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CB4F16BA-AA04-4723-A35E-AB43E5BAF33F}">
  <a:tblStyle styleId="{CB4F16BA-AA04-4723-A35E-AB43E5BAF33F}" styleName="Table_0">
    <a:wholeTbl>
      <a:tcTxStyle b="off" i="off">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83"/>
  </p:normalViewPr>
  <p:slideViewPr>
    <p:cSldViewPr snapToGrid="0">
      <p:cViewPr varScale="1">
        <p:scale>
          <a:sx n="137" d="100"/>
          <a:sy n="137" d="100"/>
        </p:scale>
        <p:origin x="824" y="1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4.fntdata"/><Relationship Id="rId3" Type="http://schemas.openxmlformats.org/officeDocument/2006/relationships/slide" Target="slides/slide2.xml"/><Relationship Id="rId12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124"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123" Type="http://customschemas.google.com/relationships/presentationmetadata" Target="metadata"/><Relationship Id="rId5" Type="http://schemas.openxmlformats.org/officeDocument/2006/relationships/slide" Target="slides/slide4.xml"/><Relationship Id="rId15" Type="http://schemas.openxmlformats.org/officeDocument/2006/relationships/font" Target="fonts/font1.fntdata"/><Relationship Id="rId127"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126"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www.infomie.net/spip.php?article5530" TargetMode="External"/><Relationship Id="rId2" Type="http://schemas.openxmlformats.org/officeDocument/2006/relationships/slide" Target="../slides/slide2.xml"/><Relationship Id="rId1" Type="http://schemas.openxmlformats.org/officeDocument/2006/relationships/notesMaster" Target="../notesMasters/notesMaster1.xml"/><Relationship Id="rId4" Type="http://schemas.openxmlformats.org/officeDocument/2006/relationships/hyperlink" Target="http://www.infomie.net/spip.php?article5484"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legifrance.gouv.fr/affichCodeArticle.do?cidTexte=LEGITEXT000006070158&amp;idArticle=LEGIARTI000006335074&amp;dateTexte=&amp;categorieLien=cid" TargetMode="External"/><Relationship Id="rId2" Type="http://schemas.openxmlformats.org/officeDocument/2006/relationships/slide" Target="../slides/slide4.xml"/><Relationship Id="rId1" Type="http://schemas.openxmlformats.org/officeDocument/2006/relationships/notesMaster" Target="../notesMasters/notesMaster1.xml"/><Relationship Id="rId6" Type="http://schemas.openxmlformats.org/officeDocument/2006/relationships/hyperlink" Target="https://www.legifrance.gouv.fr/affichCodeArticle.do?cidTexte=LEGITEXT000006070158&amp;idArticle=LEGIARTI000006335050&amp;dateTexte=&amp;categorieLien=cid" TargetMode="External"/><Relationship Id="rId5" Type="http://schemas.openxmlformats.org/officeDocument/2006/relationships/hyperlink" Target="https://www.legifrance.gouv.fr/affichCodeArticle.do?cidTexte=LEGITEXT000006070158&amp;idArticle=LEGIARTI000006335055&amp;dateTexte=&amp;categorieLien=cid" TargetMode="External"/><Relationship Id="rId4" Type="http://schemas.openxmlformats.org/officeDocument/2006/relationships/hyperlink" Target="https://www.legifrance.gouv.fr/affichCodeArticle.do?cidTexte=LEGITEXT000006070158&amp;idArticle=LEGIARTI000006335071&amp;dateTexte=&amp;categorieLien=cid"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1:notes"/>
          <p:cNvSpPr txBox="1">
            <a:spLocks noGrp="1"/>
          </p:cNvSpPr>
          <p:nvPr>
            <p:ph type="body" idx="1"/>
          </p:nvPr>
        </p:nvSpPr>
        <p:spPr>
          <a:xfrm>
            <a:off x="685800" y="4400550"/>
            <a:ext cx="5486400" cy="36006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65" name="Google Shape;6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7"/>
        <p:cNvGrpSpPr/>
        <p:nvPr/>
      </p:nvGrpSpPr>
      <p:grpSpPr>
        <a:xfrm>
          <a:off x="0" y="0"/>
          <a:ext cx="0" cy="0"/>
          <a:chOff x="0" y="0"/>
          <a:chExt cx="0" cy="0"/>
        </a:xfrm>
      </p:grpSpPr>
      <p:sp>
        <p:nvSpPr>
          <p:cNvPr id="598" name="Google Shape;598;g34941e7d7f0_0_2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99" name="Google Shape;599;g34941e7d7f0_0_24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457200" marR="0" lvl="0" indent="-228600" algn="l" rtl="0">
              <a:lnSpc>
                <a:spcPct val="100000"/>
              </a:lnSpc>
              <a:spcBef>
                <a:spcPts val="0"/>
              </a:spcBef>
              <a:spcAft>
                <a:spcPts val="0"/>
              </a:spcAft>
              <a:buClr>
                <a:srgbClr val="000000"/>
              </a:buClr>
              <a:buSzPts val="1100"/>
              <a:buFont typeface="Arial"/>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8"/>
        <p:cNvGrpSpPr/>
        <p:nvPr/>
      </p:nvGrpSpPr>
      <p:grpSpPr>
        <a:xfrm>
          <a:off x="0" y="0"/>
          <a:ext cx="0" cy="0"/>
          <a:chOff x="0" y="0"/>
          <a:chExt cx="0" cy="0"/>
        </a:xfrm>
      </p:grpSpPr>
      <p:sp>
        <p:nvSpPr>
          <p:cNvPr id="609" name="Google Shape;609;g34941e7d7f0_0_2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0" name="Google Shape;610;g34941e7d7f0_0_25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457200" marR="0" lvl="0" indent="-228600" algn="l" rtl="0">
              <a:lnSpc>
                <a:spcPct val="100000"/>
              </a:lnSpc>
              <a:spcBef>
                <a:spcPts val="0"/>
              </a:spcBef>
              <a:spcAft>
                <a:spcPts val="0"/>
              </a:spcAft>
              <a:buClr>
                <a:srgbClr val="000000"/>
              </a:buClr>
              <a:buSzPts val="1100"/>
              <a:buFont typeface="Arial"/>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6"/>
        <p:cNvGrpSpPr/>
        <p:nvPr/>
      </p:nvGrpSpPr>
      <p:grpSpPr>
        <a:xfrm>
          <a:off x="0" y="0"/>
          <a:ext cx="0" cy="0"/>
          <a:chOff x="0" y="0"/>
          <a:chExt cx="0" cy="0"/>
        </a:xfrm>
      </p:grpSpPr>
      <p:sp>
        <p:nvSpPr>
          <p:cNvPr id="617" name="Google Shape;617;g34941e7d7f0_0_26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8" name="Google Shape;618;g34941e7d7f0_0_26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457200" marR="0" lvl="0" indent="-228600" algn="l" rtl="0">
              <a:lnSpc>
                <a:spcPct val="100000"/>
              </a:lnSpc>
              <a:spcBef>
                <a:spcPts val="0"/>
              </a:spcBef>
              <a:spcAft>
                <a:spcPts val="0"/>
              </a:spcAft>
              <a:buClr>
                <a:srgbClr val="000000"/>
              </a:buClr>
              <a:buSzPts val="1100"/>
              <a:buFont typeface="Arial"/>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6"/>
        <p:cNvGrpSpPr/>
        <p:nvPr/>
      </p:nvGrpSpPr>
      <p:grpSpPr>
        <a:xfrm>
          <a:off x="0" y="0"/>
          <a:ext cx="0" cy="0"/>
          <a:chOff x="0" y="0"/>
          <a:chExt cx="0" cy="0"/>
        </a:xfrm>
      </p:grpSpPr>
      <p:sp>
        <p:nvSpPr>
          <p:cNvPr id="537" name="Google Shape;537;g32c67571e93_0_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538" name="Google Shape;538;g32c67571e93_0_1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fr" b="1" u="none">
                <a:solidFill>
                  <a:schemeClr val="dk1"/>
                </a:solidFill>
              </a:rPr>
              <a:t>Le refus de délivrer un CJM peut être contesté en référé également. </a:t>
            </a:r>
            <a:endParaRPr u="none">
              <a:solidFill>
                <a:schemeClr val="dk1"/>
              </a:solidFill>
            </a:endParaRPr>
          </a:p>
          <a:p>
            <a:pPr marL="0" marR="0" lvl="0" indent="0" algn="l" rtl="0">
              <a:lnSpc>
                <a:spcPct val="100000"/>
              </a:lnSpc>
              <a:spcBef>
                <a:spcPts val="0"/>
              </a:spcBef>
              <a:spcAft>
                <a:spcPts val="0"/>
              </a:spcAft>
              <a:buClr>
                <a:schemeClr val="dk1"/>
              </a:buClr>
              <a:buSzPts val="1200"/>
              <a:buFont typeface="Calibri"/>
              <a:buNone/>
            </a:pPr>
            <a:endParaRPr b="1" u="none">
              <a:solidFill>
                <a:schemeClr val="dk1"/>
              </a:solidFill>
            </a:endParaRPr>
          </a:p>
          <a:p>
            <a:pPr marL="0" marR="0" lvl="0" indent="0" algn="l" rtl="0">
              <a:lnSpc>
                <a:spcPct val="100000"/>
              </a:lnSpc>
              <a:spcBef>
                <a:spcPts val="0"/>
              </a:spcBef>
              <a:spcAft>
                <a:spcPts val="0"/>
              </a:spcAft>
              <a:buClr>
                <a:schemeClr val="dk1"/>
              </a:buClr>
              <a:buSzPts val="1200"/>
              <a:buFont typeface="Calibri"/>
              <a:buNone/>
            </a:pPr>
            <a:r>
              <a:rPr lang="fr" b="1" u="none">
                <a:solidFill>
                  <a:schemeClr val="dk1"/>
                </a:solidFill>
              </a:rPr>
              <a:t>Conseil d’Etat, juge des référés, ordonnance du 13 janvier 2020 n°437102. </a:t>
            </a:r>
            <a:r>
              <a:rPr lang="fr" b="0" u="none">
                <a:solidFill>
                  <a:schemeClr val="dk1"/>
                </a:solidFill>
              </a:rPr>
              <a:t>MIE ivoirien confié à l’ASE à 17 ans jusqu’à sa majorité s’est vu refuser le bénéfice d’une aide provisoire jeune majeur (APJM). Le Conseil d’Etat relève que "M. X est isolé, sans attache familiale sur le territoire français, sans ressources et sans solution d’hébergement autre que ponctuelle et qu’il est en cours de scolarité en première, voie générale, série scientifique, où il obtient, d’ailleurs, de très bons résultats." Ainsi, "si dans le cadre du large pouvoir d’appréciation conféré aux départements pour prendre en charge les majeurs âgés de moins de vingt-et-un ans qui éprouvent des difficultés d’insertion sociale, il était loisible au département d’estimer qu’il n’y avait pas lieu de conclure avec M. X un « contrat jeune majeur », compte tenu, notamment, de l’orientation en voie générale qu’il avait retenue, contre son avis, ce même département n’a pu, sans porter une atteinte grave et manifestement illégale à une liberté fondamentale, interrompre, en cours d’année scolaire, toute forme d’accompagnement de M. X, au motif qu’il venait d’atteindre l’âge auquel est fixée la majorité." La requête du département est rejetée.</a:t>
            </a:r>
            <a:endParaRPr u="none">
              <a:solidFill>
                <a:schemeClr val="dk1"/>
              </a:solidFill>
            </a:endParaRPr>
          </a:p>
          <a:p>
            <a:pPr marL="0" marR="0" lvl="0" indent="0" algn="l" rtl="0">
              <a:lnSpc>
                <a:spcPct val="100000"/>
              </a:lnSpc>
              <a:spcBef>
                <a:spcPts val="0"/>
              </a:spcBef>
              <a:spcAft>
                <a:spcPts val="0"/>
              </a:spcAft>
              <a:buClr>
                <a:schemeClr val="dk1"/>
              </a:buClr>
              <a:buSzPts val="1200"/>
              <a:buFont typeface="Calibri"/>
              <a:buNone/>
            </a:pPr>
            <a:endParaRPr b="1" u="none">
              <a:solidFill>
                <a:schemeClr val="dk1"/>
              </a:solidFill>
            </a:endParaRPr>
          </a:p>
          <a:p>
            <a:pPr marL="0" marR="0" lvl="0" indent="0" algn="l" rtl="0">
              <a:lnSpc>
                <a:spcPct val="100000"/>
              </a:lnSpc>
              <a:spcBef>
                <a:spcPts val="0"/>
              </a:spcBef>
              <a:spcAft>
                <a:spcPts val="0"/>
              </a:spcAft>
              <a:buClr>
                <a:schemeClr val="dk1"/>
              </a:buClr>
              <a:buSzPts val="1200"/>
              <a:buFont typeface="Calibri"/>
              <a:buNone/>
            </a:pPr>
            <a:r>
              <a:rPr lang="fr" b="0" u="sng">
                <a:solidFill>
                  <a:srgbClr val="2200CC"/>
                </a:solidFill>
                <a:hlinkClick r:id="rId3">
                  <a:extLst>
                    <a:ext uri="{A12FA001-AC4F-418D-AE19-62706E023703}">
                      <ahyp:hlinkClr xmlns:ahyp="http://schemas.microsoft.com/office/drawing/2018/hyperlinkcolor" val="tx"/>
                    </a:ext>
                  </a:extLst>
                </a:hlinkClick>
              </a:rPr>
              <a:t>Tribunal administratif de Melun, juge des référés, ordonnance du 29 novembre 2019 n°1909719. MIE guinéen confié à l’ASE à l’âge de 15 ans jusqu’à sa majorité, s’est vu refuser l’octroi d’une aide provisoire jeune majeur (APJM). Compte tenu des effets particuliers d’une décision refusant de poursuivre la prise en charge d’un jeune jusque-là confié à l’aide sociale à l’enfance et du fait que le département ne justifie pas de circonstances particulières tenant, notamment, à l’existence d’autres possibilités de prise en charge de droit commun, la condition d’urgence est présumée remplie. Le Tribunal relève que M.X est en cours d’année scolaire, qu’il poursuit son apprentissage dans une ville différente de son centre de formation ce qui engendre des coûts de logement et de transport supplémentaires et qu’il n’est titulaire que d’un récépissé de demande de titre de séjour, de sorte que la décision de refus est entachée d’une erreur de droit et d’une erreur manifeste d’appréciation en ce qu’elle a </a:t>
            </a:r>
            <a:r>
              <a:rPr lang="fr" b="1" u="sng">
                <a:solidFill>
                  <a:srgbClr val="2200CC"/>
                </a:solidFill>
                <a:hlinkClick r:id="rId3">
                  <a:extLst>
                    <a:ext uri="{A12FA001-AC4F-418D-AE19-62706E023703}">
                      <ahyp:hlinkClr xmlns:ahyp="http://schemas.microsoft.com/office/drawing/2018/hyperlinkcolor" val="tx"/>
                    </a:ext>
                  </a:extLst>
                </a:hlinkClick>
              </a:rPr>
              <a:t>pour conséquence de le priver de la possibilité de terminer sa formation en apprentissage et de remettre en cause son insertion et son maintien sur le territoire</a:t>
            </a:r>
            <a:r>
              <a:rPr lang="fr" b="0" u="sng">
                <a:solidFill>
                  <a:schemeClr val="dk1"/>
                </a:solidFill>
                <a:hlinkClick r:id="rId3">
                  <a:extLst>
                    <a:ext uri="{A12FA001-AC4F-418D-AE19-62706E023703}">
                      <ahyp:hlinkClr xmlns:ahyp="http://schemas.microsoft.com/office/drawing/2018/hyperlinkcolor" val="tx"/>
                    </a:ext>
                  </a:extLst>
                </a:hlinkClick>
              </a:rPr>
              <a:t>, créant un doute sérieux sur sa légalité. Il est enjoint au Président du Conseil départemental de réexaminer la situation de M.X sous 8 jours en lui proposant un accompagnement personnel et financier adapté.</a:t>
            </a:r>
            <a:endParaRPr b="0" u="none">
              <a:solidFill>
                <a:schemeClr val="dk1"/>
              </a:solidFill>
            </a:endParaRPr>
          </a:p>
          <a:p>
            <a:pPr marL="0" marR="0" lvl="0" indent="0" algn="l" rtl="0">
              <a:lnSpc>
                <a:spcPct val="100000"/>
              </a:lnSpc>
              <a:spcBef>
                <a:spcPts val="0"/>
              </a:spcBef>
              <a:spcAft>
                <a:spcPts val="0"/>
              </a:spcAft>
              <a:buClr>
                <a:schemeClr val="dk1"/>
              </a:buClr>
              <a:buSzPts val="1200"/>
              <a:buFont typeface="Calibri"/>
              <a:buNone/>
            </a:pPr>
            <a:endParaRPr b="1" u="none">
              <a:solidFill>
                <a:schemeClr val="dk1"/>
              </a:solidFill>
            </a:endParaRPr>
          </a:p>
          <a:p>
            <a:pPr marL="0" marR="0" lvl="0" indent="0" algn="l" rtl="0">
              <a:lnSpc>
                <a:spcPct val="100000"/>
              </a:lnSpc>
              <a:spcBef>
                <a:spcPts val="0"/>
              </a:spcBef>
              <a:spcAft>
                <a:spcPts val="0"/>
              </a:spcAft>
              <a:buClr>
                <a:schemeClr val="dk1"/>
              </a:buClr>
              <a:buSzPts val="1200"/>
              <a:buFont typeface="Calibri"/>
              <a:buNone/>
            </a:pPr>
            <a:endParaRPr b="1" u="none">
              <a:solidFill>
                <a:schemeClr val="dk1"/>
              </a:solidFill>
            </a:endParaRPr>
          </a:p>
          <a:p>
            <a:pPr marL="0" marR="0" lvl="0" indent="0" algn="l" rtl="0">
              <a:lnSpc>
                <a:spcPct val="100000"/>
              </a:lnSpc>
              <a:spcBef>
                <a:spcPts val="0"/>
              </a:spcBef>
              <a:spcAft>
                <a:spcPts val="0"/>
              </a:spcAft>
              <a:buClr>
                <a:schemeClr val="dk1"/>
              </a:buClr>
              <a:buSzPts val="1200"/>
              <a:buFont typeface="Calibri"/>
              <a:buNone/>
            </a:pPr>
            <a:r>
              <a:rPr lang="fr" b="1" u="none">
                <a:solidFill>
                  <a:schemeClr val="dk1"/>
                </a:solidFill>
              </a:rPr>
              <a:t>Référé/récépissé : Tribunal administratif de Lyon, juge des référés, ordonnance du 25 octobre 2019 n°1907757. </a:t>
            </a:r>
            <a:r>
              <a:rPr lang="fr" b="0" u="none">
                <a:solidFill>
                  <a:schemeClr val="dk1"/>
                </a:solidFill>
              </a:rPr>
              <a:t>MIE camerounais confié à l’ASE par décision judiciaire à l’âge de 16 ans. Après avoir enregistré sa demande de titre de séjour, les services préfectoraux lui ont délivré un récépissé sans droit au travail. Le Tribunal considère que l’autorité administrative a donc implicitement refusé de délivrer le récépissé sollicité. Ce refus est susceptible d’entraîner la fin de son contrat d’apprentissage de sorte que la condition d’urgence est remplie. La demande de titre de séjour étant fondée sur l’art. L.313-15 du Ceseda, la délivrance d’un récépissé l’autorisant à travailler est de droit : doute sérieux sur la légalité de la décision attaquée. Le Tribunal suspend la décision et enjoint au préfet de délivrer sous 3 jours un récépissé autorisant M. X à travailler.</a:t>
            </a:r>
            <a:endParaRPr u="none">
              <a:solidFill>
                <a:schemeClr val="dk1"/>
              </a:solidFill>
            </a:endParaRPr>
          </a:p>
          <a:p>
            <a:pPr marL="0" marR="0" lvl="0" indent="0" algn="l" rtl="0">
              <a:lnSpc>
                <a:spcPct val="100000"/>
              </a:lnSpc>
              <a:spcBef>
                <a:spcPts val="0"/>
              </a:spcBef>
              <a:spcAft>
                <a:spcPts val="0"/>
              </a:spcAft>
              <a:buClr>
                <a:schemeClr val="dk1"/>
              </a:buClr>
              <a:buSzPts val="1200"/>
              <a:buFont typeface="Calibri"/>
              <a:buNone/>
            </a:pPr>
            <a:endParaRPr b="0" u="none">
              <a:solidFill>
                <a:schemeClr val="dk1"/>
              </a:solidFill>
            </a:endParaRPr>
          </a:p>
          <a:p>
            <a:pPr marL="0" marR="0" lvl="0" indent="0" algn="l" rtl="0">
              <a:lnSpc>
                <a:spcPct val="100000"/>
              </a:lnSpc>
              <a:spcBef>
                <a:spcPts val="0"/>
              </a:spcBef>
              <a:spcAft>
                <a:spcPts val="0"/>
              </a:spcAft>
              <a:buClr>
                <a:schemeClr val="dk1"/>
              </a:buClr>
              <a:buSzPts val="1200"/>
              <a:buFont typeface="Calibri"/>
              <a:buNone/>
            </a:pPr>
            <a:r>
              <a:rPr lang="fr" b="1" u="sng">
                <a:solidFill>
                  <a:srgbClr val="2200CC"/>
                </a:solidFill>
                <a:hlinkClick r:id="rId4">
                  <a:extLst>
                    <a:ext uri="{A12FA001-AC4F-418D-AE19-62706E023703}">
                      <ahyp:hlinkClr xmlns:ahyp="http://schemas.microsoft.com/office/drawing/2018/hyperlinkcolor" val="tx"/>
                    </a:ext>
                  </a:extLst>
                </a:hlinkClick>
              </a:rPr>
              <a:t>Tribunal administratif de Montreuil, juge des référés, ordonnance du 07 janvier 2020, n°2000055. </a:t>
            </a:r>
            <a:r>
              <a:rPr lang="fr" b="0" u="sng">
                <a:solidFill>
                  <a:srgbClr val="2200CC"/>
                </a:solidFill>
                <a:hlinkClick r:id="rId4">
                  <a:extLst>
                    <a:ext uri="{A12FA001-AC4F-418D-AE19-62706E023703}">
                      <ahyp:hlinkClr xmlns:ahyp="http://schemas.microsoft.com/office/drawing/2018/hyperlinkcolor" val="tx"/>
                    </a:ext>
                  </a:extLst>
                </a:hlinkClick>
              </a:rPr>
              <a:t>MIE malien confié à l’ASE par décision de justice à 16 ans, poursuit un CAP en apprentissage et bénéficie d’une aide provisoire jeune majeur (APJM). A sollicité la délivrance d’un titre de séjour (TS) sur le fondement de l’art. L.313-15 du Ceseda et s’est vu délivré un récépissé mention "visiteur" ne l’autorisant pas à travailler. </a:t>
            </a:r>
            <a:r>
              <a:rPr lang="fr" b="1" u="sng">
                <a:solidFill>
                  <a:srgbClr val="2200CC"/>
                </a:solidFill>
                <a:hlinkClick r:id="rId4">
                  <a:extLst>
                    <a:ext uri="{A12FA001-AC4F-418D-AE19-62706E023703}">
                      <ahyp:hlinkClr xmlns:ahyp="http://schemas.microsoft.com/office/drawing/2018/hyperlinkcolor" val="tx"/>
                    </a:ext>
                  </a:extLst>
                </a:hlinkClick>
              </a:rPr>
              <a:t>Le Tribunal considère qu’en délivrant ce récépissé, qui ne l’autorise pas à travailler et par voie de conséquence le prive de la possibilité de poursuivre son contrat d’apprentissage et ainsi sa scolarité en CAP, le préfet a porté une atteinte grave et manifestement illégale aux libertés fondamentales </a:t>
            </a:r>
            <a:r>
              <a:rPr lang="fr" b="0" u="sng">
                <a:solidFill>
                  <a:schemeClr val="dk1"/>
                </a:solidFill>
                <a:hlinkClick r:id="rId4">
                  <a:extLst>
                    <a:ext uri="{A12FA001-AC4F-418D-AE19-62706E023703}">
                      <ahyp:hlinkClr xmlns:ahyp="http://schemas.microsoft.com/office/drawing/2018/hyperlinkcolor" val="tx"/>
                    </a:ext>
                  </a:extLst>
                </a:hlinkClick>
              </a:rPr>
              <a:t>et que, compte tenu de ces éléments, M.X se retrouve privé de toutes ressources et dans une situation de grande précarité justifiant de la condition d’urgence. Il est enjoint au préfet de délivrer à M.X un récépissé l’autorisant à travailler sous 48h.</a:t>
            </a:r>
            <a:endParaRPr b="0" u="none">
              <a:solidFill>
                <a:schemeClr val="dk1"/>
              </a:solidFill>
            </a:endParaRPr>
          </a:p>
          <a:p>
            <a:pPr marL="0" marR="0" lvl="0" indent="0" algn="l" rtl="0">
              <a:lnSpc>
                <a:spcPct val="100000"/>
              </a:lnSpc>
              <a:spcBef>
                <a:spcPts val="0"/>
              </a:spcBef>
              <a:spcAft>
                <a:spcPts val="0"/>
              </a:spcAft>
              <a:buClr>
                <a:schemeClr val="dk1"/>
              </a:buClr>
              <a:buSzPts val="1200"/>
              <a:buFont typeface="Calibri"/>
              <a:buNone/>
            </a:pPr>
            <a:endParaRPr b="0" u="none">
              <a:solidFill>
                <a:schemeClr val="dk1"/>
              </a:solidFill>
            </a:endParaRPr>
          </a:p>
          <a:p>
            <a:pPr marL="0" marR="0" lvl="0" indent="0" algn="l" rtl="0">
              <a:lnSpc>
                <a:spcPct val="100000"/>
              </a:lnSpc>
              <a:spcBef>
                <a:spcPts val="0"/>
              </a:spcBef>
              <a:spcAft>
                <a:spcPts val="0"/>
              </a:spcAft>
              <a:buClr>
                <a:schemeClr val="dk1"/>
              </a:buClr>
              <a:buSzPts val="1200"/>
              <a:buFont typeface="Calibri"/>
              <a:buNone/>
            </a:pPr>
            <a:endParaRPr b="0" u="none">
              <a:solidFill>
                <a:schemeClr val="dk1"/>
              </a:solidFill>
            </a:endParaRPr>
          </a:p>
          <a:p>
            <a:pPr marL="0" marR="0" lvl="0" indent="0" algn="l" rtl="0">
              <a:lnSpc>
                <a:spcPct val="100000"/>
              </a:lnSpc>
              <a:spcBef>
                <a:spcPts val="0"/>
              </a:spcBef>
              <a:spcAft>
                <a:spcPts val="0"/>
              </a:spcAft>
              <a:buClr>
                <a:schemeClr val="dk1"/>
              </a:buClr>
              <a:buSzPts val="1200"/>
              <a:buFont typeface="Calibri"/>
              <a:buNone/>
            </a:pPr>
            <a:r>
              <a:rPr lang="fr" b="0" u="none">
                <a:solidFill>
                  <a:schemeClr val="dk1"/>
                </a:solidFill>
              </a:rPr>
              <a:t>La demande est déposée au Centre de Réception des Etrangers, attention s’il s’agit d’une 1</a:t>
            </a:r>
            <a:r>
              <a:rPr lang="fr" b="0" u="none" baseline="30000">
                <a:solidFill>
                  <a:schemeClr val="dk1"/>
                </a:solidFill>
              </a:rPr>
              <a:t>ère</a:t>
            </a:r>
            <a:r>
              <a:rPr lang="fr" b="0" u="none">
                <a:solidFill>
                  <a:schemeClr val="dk1"/>
                </a:solidFill>
              </a:rPr>
              <a:t> demande ou d’un renouvellement ce n’est pas nécessairement le même lieu. https://www.prefecturedepolice.interieur.gouv.fr/Demarches/Particulier/Ressortissants-etrangers/Ressortissants-etrangers/Titres-de-sejour-Nous-contacter#ancre-1</a:t>
            </a:r>
            <a:endParaRPr u="none">
              <a:solidFill>
                <a:schemeClr val="dk1"/>
              </a:solidFill>
            </a:endParaRPr>
          </a:p>
          <a:p>
            <a:pPr marL="0" lvl="0" indent="0" algn="l" rtl="0">
              <a:lnSpc>
                <a:spcPct val="100000"/>
              </a:lnSpc>
              <a:spcBef>
                <a:spcPts val="0"/>
              </a:spcBef>
              <a:spcAft>
                <a:spcPts val="0"/>
              </a:spcAft>
              <a:buClr>
                <a:schemeClr val="dk1"/>
              </a:buClr>
              <a:buSzPts val="1100"/>
              <a:buFont typeface="Calibri"/>
              <a:buNone/>
            </a:pPr>
            <a:endParaRPr/>
          </a:p>
        </p:txBody>
      </p:sp>
      <p:sp>
        <p:nvSpPr>
          <p:cNvPr id="539" name="Google Shape;539;g32c67571e93_0_16:notes"/>
          <p:cNvSpPr txBox="1"/>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800"/>
              <a:buFont typeface="Arial"/>
              <a:buNone/>
            </a:pPr>
            <a:fld id="{00000000-1234-1234-1234-123412341234}" type="slidenum">
              <a:rPr lang="fr" sz="1800" b="0" i="0" u="none" strike="noStrike" cap="none">
                <a:solidFill>
                  <a:srgbClr val="000000"/>
                </a:solidFill>
                <a:latin typeface="Calibri"/>
                <a:ea typeface="Calibri"/>
                <a:cs typeface="Calibri"/>
                <a:sym typeface="Calibri"/>
              </a:rPr>
              <a:t>2</a:t>
            </a:fld>
            <a:endParaRPr sz="1200" b="0" i="0" u="none" strike="noStrike" cap="none">
              <a:solidFill>
                <a:srgbClr val="000000"/>
              </a:solidFill>
              <a:latin typeface="Calibri"/>
              <a:ea typeface="Calibri"/>
              <a:cs typeface="Calibri"/>
              <a:sym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5"/>
        <p:cNvGrpSpPr/>
        <p:nvPr/>
      </p:nvGrpSpPr>
      <p:grpSpPr>
        <a:xfrm>
          <a:off x="0" y="0"/>
          <a:ext cx="0" cy="0"/>
          <a:chOff x="0" y="0"/>
          <a:chExt cx="0" cy="0"/>
        </a:xfrm>
      </p:grpSpPr>
      <p:sp>
        <p:nvSpPr>
          <p:cNvPr id="546" name="Google Shape;546;g32c67571e93_0_2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547" name="Google Shape;547;g32c67571e93_0_24: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100"/>
              <a:buFont typeface="Calibri"/>
              <a:buNone/>
            </a:pPr>
            <a:r>
              <a:rPr lang="fr"/>
              <a:t>Article L313-11 2° bis CESEDA : </a:t>
            </a:r>
            <a:endParaRPr/>
          </a:p>
          <a:p>
            <a:pPr marL="0" lvl="0" indent="0" algn="l" rtl="0">
              <a:lnSpc>
                <a:spcPct val="100000"/>
              </a:lnSpc>
              <a:spcBef>
                <a:spcPts val="0"/>
              </a:spcBef>
              <a:spcAft>
                <a:spcPts val="0"/>
              </a:spcAft>
              <a:buClr>
                <a:schemeClr val="dk1"/>
              </a:buClr>
              <a:buSzPts val="1100"/>
              <a:buFont typeface="Calibri"/>
              <a:buNone/>
            </a:pPr>
            <a:endParaRPr/>
          </a:p>
          <a:p>
            <a:pPr marL="0" lvl="0" indent="0" algn="l" rtl="0">
              <a:lnSpc>
                <a:spcPct val="100000"/>
              </a:lnSpc>
              <a:spcBef>
                <a:spcPts val="0"/>
              </a:spcBef>
              <a:spcAft>
                <a:spcPts val="0"/>
              </a:spcAft>
              <a:buClr>
                <a:schemeClr val="dk1"/>
              </a:buClr>
              <a:buSzPts val="1100"/>
              <a:buFont typeface="Calibri"/>
              <a:buNone/>
            </a:pPr>
            <a:r>
              <a:rPr lang="fr"/>
              <a:t>Sauf si sa présence constitue une menace pour l'ordre public, la carte de séjour temporaire portant la mention " vie privée et familiale " est délivrée de plein droit :</a:t>
            </a:r>
            <a:endParaRPr/>
          </a:p>
          <a:p>
            <a:pPr marL="0" lvl="0" indent="0" algn="l" rtl="0">
              <a:lnSpc>
                <a:spcPct val="100000"/>
              </a:lnSpc>
              <a:spcBef>
                <a:spcPts val="0"/>
              </a:spcBef>
              <a:spcAft>
                <a:spcPts val="0"/>
              </a:spcAft>
              <a:buClr>
                <a:schemeClr val="dk1"/>
              </a:buClr>
              <a:buSzPts val="1100"/>
              <a:buFont typeface="Calibri"/>
              <a:buNone/>
            </a:pPr>
            <a:endParaRPr/>
          </a:p>
          <a:p>
            <a:pPr marL="0" lvl="0" indent="0" algn="l" rtl="0">
              <a:lnSpc>
                <a:spcPct val="100000"/>
              </a:lnSpc>
              <a:spcBef>
                <a:spcPts val="0"/>
              </a:spcBef>
              <a:spcAft>
                <a:spcPts val="0"/>
              </a:spcAft>
              <a:buClr>
                <a:schemeClr val="dk1"/>
              </a:buClr>
              <a:buSzPts val="1100"/>
              <a:buFont typeface="Calibri"/>
              <a:buNone/>
            </a:pPr>
            <a:r>
              <a:rPr lang="fr"/>
              <a:t>A l'étranger dans l'année qui suit son dix-huitième anniversaire ou entrant dans les prévisions de l'article L. 311-3, qui a été confié, depuis qu'il a atteint au plus l'âge de seize ans, au service de l'aide sociale à l'enfance et sous réserve du </a:t>
            </a:r>
            <a:r>
              <a:rPr lang="fr" b="1"/>
              <a:t>caractère réel et sérieux du suivi de la formation</a:t>
            </a:r>
            <a:r>
              <a:rPr lang="fr"/>
              <a:t>, de la </a:t>
            </a:r>
            <a:r>
              <a:rPr lang="fr" b="1"/>
              <a:t>nature de ses liens avec la famille restée dans le pays d'origine</a:t>
            </a:r>
            <a:r>
              <a:rPr lang="fr"/>
              <a:t> et de </a:t>
            </a:r>
            <a:r>
              <a:rPr lang="fr" b="1"/>
              <a:t>l'avis de la structure d'accueil </a:t>
            </a:r>
            <a:r>
              <a:rPr lang="fr"/>
              <a:t>sur l'insertion de cet étranger dans la société française. La condition prévue à l'article L. 313-2 n'est pas exigée ;</a:t>
            </a:r>
            <a:endParaRPr/>
          </a:p>
          <a:p>
            <a:pPr marL="0" lvl="0" indent="0" algn="l" rtl="0">
              <a:lnSpc>
                <a:spcPct val="100000"/>
              </a:lnSpc>
              <a:spcBef>
                <a:spcPts val="0"/>
              </a:spcBef>
              <a:spcAft>
                <a:spcPts val="0"/>
              </a:spcAft>
              <a:buClr>
                <a:schemeClr val="dk1"/>
              </a:buClr>
              <a:buSzPts val="1100"/>
              <a:buFont typeface="Calibri"/>
              <a:buNone/>
            </a:pPr>
            <a:endParaRPr/>
          </a:p>
          <a:p>
            <a:pPr marL="0" lvl="0" indent="0" algn="l" rtl="0">
              <a:lnSpc>
                <a:spcPct val="100000"/>
              </a:lnSpc>
              <a:spcBef>
                <a:spcPts val="0"/>
              </a:spcBef>
              <a:spcAft>
                <a:spcPts val="0"/>
              </a:spcAft>
              <a:buClr>
                <a:schemeClr val="dk1"/>
              </a:buClr>
              <a:buSzPts val="1100"/>
              <a:buFont typeface="Calibri"/>
              <a:buNone/>
            </a:pPr>
            <a:r>
              <a:rPr lang="fr"/>
              <a:t>Article 313-11 al 7 : CST délivrée « à l’étranger ne vivant pas en état de polygamie, qui n’entre pas dans les catégories précédentes ou dans celles qui ouvrent droit au regroupement familial, dont les </a:t>
            </a:r>
            <a:r>
              <a:rPr lang="fr" b="1"/>
              <a:t>liens personnels et familiaux en France</a:t>
            </a:r>
            <a:r>
              <a:rPr lang="fr"/>
              <a:t>, appréciés notamment au regard de leur intensité, de leur ancienneté, et de leur stabilité, des </a:t>
            </a:r>
            <a:r>
              <a:rPr lang="fr" b="1"/>
              <a:t>conditions d’existence</a:t>
            </a:r>
            <a:r>
              <a:rPr lang="fr"/>
              <a:t> de l’intéressé, de son </a:t>
            </a:r>
            <a:r>
              <a:rPr lang="fr" b="1"/>
              <a:t>insertion</a:t>
            </a:r>
            <a:r>
              <a:rPr lang="fr"/>
              <a:t> dans la société française ainsi que de la nature de ses liens avec la famille restée dans le pays d’origine, ont tels que </a:t>
            </a:r>
            <a:r>
              <a:rPr lang="fr" b="1"/>
              <a:t>le refus d’autoriser son séjour porterait à son droit au respect de sa vie privée et familiale une atteinte disproportionnée </a:t>
            </a:r>
            <a:r>
              <a:rPr lang="fr"/>
              <a:t>au regard des motifs du refus. L’insertion de l’étranger dans la société française est évaluée en tenant compte notamment de sa connaissance des valeurs de la République »</a:t>
            </a:r>
            <a:endParaRPr/>
          </a:p>
          <a:p>
            <a:pPr marL="0" lvl="0" indent="0" algn="l" rtl="0">
              <a:lnSpc>
                <a:spcPct val="100000"/>
              </a:lnSpc>
              <a:spcBef>
                <a:spcPts val="0"/>
              </a:spcBef>
              <a:spcAft>
                <a:spcPts val="0"/>
              </a:spcAft>
              <a:buClr>
                <a:schemeClr val="dk1"/>
              </a:buClr>
              <a:buSzPts val="1100"/>
              <a:buFont typeface="Calibri"/>
              <a:buNone/>
            </a:pPr>
            <a:endParaRPr/>
          </a:p>
          <a:p>
            <a:pPr marL="0" lvl="0" indent="0" algn="l" rtl="0">
              <a:lnSpc>
                <a:spcPct val="100000"/>
              </a:lnSpc>
              <a:spcBef>
                <a:spcPts val="0"/>
              </a:spcBef>
              <a:spcAft>
                <a:spcPts val="0"/>
              </a:spcAft>
              <a:buClr>
                <a:schemeClr val="dk1"/>
              </a:buClr>
              <a:buSzPts val="1100"/>
              <a:buFont typeface="Calibri"/>
              <a:buNone/>
            </a:pPr>
            <a:r>
              <a:rPr lang="fr"/>
              <a:t>Cartes valables 1 an, renouvelables en principe en carte pluriannuelle 2 ou 4 ans. </a:t>
            </a:r>
            <a:endParaRPr/>
          </a:p>
          <a:p>
            <a:pPr marL="0" lvl="0" indent="0" algn="l" rtl="0">
              <a:lnSpc>
                <a:spcPct val="100000"/>
              </a:lnSpc>
              <a:spcBef>
                <a:spcPts val="0"/>
              </a:spcBef>
              <a:spcAft>
                <a:spcPts val="0"/>
              </a:spcAft>
              <a:buClr>
                <a:schemeClr val="dk1"/>
              </a:buClr>
              <a:buSzPts val="1100"/>
              <a:buFont typeface="Calibri"/>
              <a:buNone/>
            </a:pPr>
            <a:endParaRPr/>
          </a:p>
          <a:p>
            <a:pPr marL="0" lvl="0" indent="0" algn="l" rtl="0">
              <a:lnSpc>
                <a:spcPct val="100000"/>
              </a:lnSpc>
              <a:spcBef>
                <a:spcPts val="0"/>
              </a:spcBef>
              <a:spcAft>
                <a:spcPts val="0"/>
              </a:spcAft>
              <a:buClr>
                <a:schemeClr val="dk1"/>
              </a:buClr>
              <a:buSzPts val="1100"/>
              <a:buFont typeface="Calibri"/>
              <a:buNone/>
            </a:pPr>
            <a:r>
              <a:rPr lang="fr" sz="1200">
                <a:solidFill>
                  <a:schemeClr val="dk1"/>
                </a:solidFill>
                <a:latin typeface="Calibri"/>
                <a:ea typeface="Calibri"/>
                <a:cs typeface="Calibri"/>
                <a:sym typeface="Calibri"/>
              </a:rPr>
              <a:t>La Circulaire du 28 novembre 2012 indique aux préfets qu’ils ne doivent pas systématiquement opposer « le critère tiré de la nature des liens avec le pays d’origine [...] si ces liens sont inexistants, ténus ou profondément dégradés », ce que confirme également la jurisprudence. </a:t>
            </a:r>
            <a:endParaRPr/>
          </a:p>
          <a:p>
            <a:pPr marL="0" lvl="0" indent="0" algn="l" rtl="0">
              <a:lnSpc>
                <a:spcPct val="100000"/>
              </a:lnSpc>
              <a:spcBef>
                <a:spcPts val="0"/>
              </a:spcBef>
              <a:spcAft>
                <a:spcPts val="0"/>
              </a:spcAft>
              <a:buClr>
                <a:schemeClr val="dk1"/>
              </a:buClr>
              <a:buSzPts val="1100"/>
              <a:buFont typeface="Calibri"/>
              <a:buNone/>
            </a:pPr>
            <a:endParaRPr/>
          </a:p>
          <a:p>
            <a:pPr marL="0" lvl="0" indent="0" algn="l" rtl="0">
              <a:lnSpc>
                <a:spcPct val="100000"/>
              </a:lnSpc>
              <a:spcBef>
                <a:spcPts val="0"/>
              </a:spcBef>
              <a:spcAft>
                <a:spcPts val="0"/>
              </a:spcAft>
              <a:buClr>
                <a:schemeClr val="dk1"/>
              </a:buClr>
              <a:buSzPts val="1100"/>
              <a:buFont typeface="Calibri"/>
              <a:buNone/>
            </a:pPr>
            <a:endParaRPr/>
          </a:p>
          <a:p>
            <a:pPr marL="0" lvl="0" indent="0" algn="l" rtl="0">
              <a:lnSpc>
                <a:spcPct val="100000"/>
              </a:lnSpc>
              <a:spcBef>
                <a:spcPts val="0"/>
              </a:spcBef>
              <a:spcAft>
                <a:spcPts val="0"/>
              </a:spcAft>
              <a:buClr>
                <a:schemeClr val="dk1"/>
              </a:buClr>
              <a:buSzPts val="1100"/>
              <a:buFont typeface="Calibri"/>
              <a:buNone/>
            </a:pPr>
            <a:endParaRPr/>
          </a:p>
        </p:txBody>
      </p:sp>
      <p:sp>
        <p:nvSpPr>
          <p:cNvPr id="548" name="Google Shape;548;g32c67571e93_0_24:notes"/>
          <p:cNvSpPr txBox="1"/>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800"/>
              <a:buFont typeface="Arial"/>
              <a:buNone/>
            </a:pPr>
            <a:fld id="{00000000-1234-1234-1234-123412341234}" type="slidenum">
              <a:rPr lang="fr" sz="1800" b="0" i="0" u="none" strike="noStrike" cap="none">
                <a:solidFill>
                  <a:srgbClr val="000000"/>
                </a:solidFill>
                <a:latin typeface="Calibri"/>
                <a:ea typeface="Calibri"/>
                <a:cs typeface="Calibri"/>
                <a:sym typeface="Calibri"/>
              </a:rPr>
              <a:t>3</a:t>
            </a:fld>
            <a:endParaRPr sz="1200" b="0" i="0" u="none" strike="noStrike" cap="none">
              <a:solidFill>
                <a:srgbClr val="000000"/>
              </a:solidFill>
              <a:latin typeface="Calibri"/>
              <a:ea typeface="Calibri"/>
              <a:cs typeface="Calibri"/>
              <a:sym typeface="Calibri"/>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4"/>
        <p:cNvGrpSpPr/>
        <p:nvPr/>
      </p:nvGrpSpPr>
      <p:grpSpPr>
        <a:xfrm>
          <a:off x="0" y="0"/>
          <a:ext cx="0" cy="0"/>
          <a:chOff x="0" y="0"/>
          <a:chExt cx="0" cy="0"/>
        </a:xfrm>
      </p:grpSpPr>
      <p:sp>
        <p:nvSpPr>
          <p:cNvPr id="555" name="Google Shape;555;g32c67571e93_0_3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556" name="Google Shape;556;g32c67571e93_0_3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100"/>
              <a:buFont typeface="Calibri"/>
              <a:buNone/>
            </a:pPr>
            <a:r>
              <a:rPr lang="fr" b="1"/>
              <a:t>Article L313-14</a:t>
            </a:r>
            <a:endParaRPr/>
          </a:p>
          <a:p>
            <a:pPr marL="0" lvl="0" indent="0" algn="l" rtl="0">
              <a:lnSpc>
                <a:spcPct val="100000"/>
              </a:lnSpc>
              <a:spcBef>
                <a:spcPts val="0"/>
              </a:spcBef>
              <a:spcAft>
                <a:spcPts val="0"/>
              </a:spcAft>
              <a:buClr>
                <a:schemeClr val="dk1"/>
              </a:buClr>
              <a:buSzPts val="1100"/>
              <a:buFont typeface="Calibri"/>
              <a:buNone/>
            </a:pPr>
            <a:endParaRPr b="1"/>
          </a:p>
          <a:p>
            <a:pPr marL="0" lvl="0" indent="0" algn="l" rtl="0">
              <a:lnSpc>
                <a:spcPct val="100000"/>
              </a:lnSpc>
              <a:spcBef>
                <a:spcPts val="0"/>
              </a:spcBef>
              <a:spcAft>
                <a:spcPts val="0"/>
              </a:spcAft>
              <a:buClr>
                <a:schemeClr val="dk1"/>
              </a:buClr>
              <a:buSzPts val="1100"/>
              <a:buFont typeface="Calibri"/>
              <a:buNone/>
            </a:pPr>
            <a:r>
              <a:rPr lang="fr"/>
              <a:t>La carte de séjour temporaire mentionnée à l'article </a:t>
            </a:r>
            <a:r>
              <a:rPr lang="fr" u="sng">
                <a:solidFill>
                  <a:schemeClr val="hlink"/>
                </a:solidFill>
                <a:hlinkClick r:id="rId3"/>
              </a:rPr>
              <a:t>L. 313-11 </a:t>
            </a:r>
            <a:r>
              <a:rPr lang="fr"/>
              <a:t>ou la carte de séjour temporaire mentionnée aux 1° et 2° de l'article </a:t>
            </a:r>
            <a:r>
              <a:rPr lang="fr" u="sng">
                <a:solidFill>
                  <a:schemeClr val="hlink"/>
                </a:solidFill>
                <a:hlinkClick r:id="rId4"/>
              </a:rPr>
              <a:t>L. 313-10 </a:t>
            </a:r>
            <a:r>
              <a:rPr lang="fr"/>
              <a:t>peut être délivrée, sauf si sa présence constitue une menace pour l'ordre public, à l'étranger ne vivant pas en état de polygamie dont l'admission au séjour répond à des </a:t>
            </a:r>
            <a:r>
              <a:rPr lang="fr" b="1"/>
              <a:t>considérations humanitaires ou se justifie au regard des motifs exceptionnels </a:t>
            </a:r>
            <a:r>
              <a:rPr lang="fr"/>
              <a:t>qu'il fait valoir, sans que soit opposable la condition prévue à l'article </a:t>
            </a:r>
            <a:r>
              <a:rPr lang="fr" u="sng">
                <a:solidFill>
                  <a:schemeClr val="hlink"/>
                </a:solidFill>
                <a:hlinkClick r:id="rId5"/>
              </a:rPr>
              <a:t>L. 313-2</a:t>
            </a:r>
            <a:r>
              <a:rPr lang="fr"/>
              <a:t>. </a:t>
            </a:r>
            <a:endParaRPr/>
          </a:p>
          <a:p>
            <a:pPr marL="0" lvl="0" indent="0" algn="l" rtl="0">
              <a:lnSpc>
                <a:spcPct val="100000"/>
              </a:lnSpc>
              <a:spcBef>
                <a:spcPts val="0"/>
              </a:spcBef>
              <a:spcAft>
                <a:spcPts val="0"/>
              </a:spcAft>
              <a:buClr>
                <a:schemeClr val="dk1"/>
              </a:buClr>
              <a:buSzPts val="1100"/>
              <a:buFont typeface="Calibri"/>
              <a:buNone/>
            </a:pPr>
            <a:r>
              <a:rPr lang="fr"/>
              <a:t>L'autorité administrative est tenue de soumettre pour avis à la commission mentionnée à l'article </a:t>
            </a:r>
            <a:r>
              <a:rPr lang="fr" u="sng">
                <a:solidFill>
                  <a:schemeClr val="hlink"/>
                </a:solidFill>
                <a:hlinkClick r:id="rId6"/>
              </a:rPr>
              <a:t>L. 312-1 </a:t>
            </a:r>
            <a:r>
              <a:rPr lang="fr"/>
              <a:t>la demande d'admission exceptionnelle au séjour formée par l'étranger qui justifie par tout moyen résider en France habituellement depuis plus de dix ans. Un décret en Conseil d'Etat définit les modalités d'application du présent article</a:t>
            </a:r>
            <a:endParaRPr/>
          </a:p>
          <a:p>
            <a:pPr marL="0" lvl="0" indent="0" algn="l" rtl="0">
              <a:lnSpc>
                <a:spcPct val="100000"/>
              </a:lnSpc>
              <a:spcBef>
                <a:spcPts val="0"/>
              </a:spcBef>
              <a:spcAft>
                <a:spcPts val="0"/>
              </a:spcAft>
              <a:buClr>
                <a:schemeClr val="dk1"/>
              </a:buClr>
              <a:buSzPts val="1100"/>
              <a:buFont typeface="Calibri"/>
              <a:buNone/>
            </a:pPr>
            <a:endParaRPr/>
          </a:p>
          <a:p>
            <a:pPr marL="0" lvl="0" indent="0" algn="l" rtl="0">
              <a:lnSpc>
                <a:spcPct val="100000"/>
              </a:lnSpc>
              <a:spcBef>
                <a:spcPts val="0"/>
              </a:spcBef>
              <a:spcAft>
                <a:spcPts val="0"/>
              </a:spcAft>
              <a:buClr>
                <a:schemeClr val="dk1"/>
              </a:buClr>
              <a:buSzPts val="1100"/>
              <a:buFont typeface="Calibri"/>
              <a:buNone/>
            </a:pPr>
            <a:endParaRPr/>
          </a:p>
          <a:p>
            <a:pPr marL="0" lvl="0" indent="0" algn="l" rtl="0">
              <a:lnSpc>
                <a:spcPct val="100000"/>
              </a:lnSpc>
              <a:spcBef>
                <a:spcPts val="0"/>
              </a:spcBef>
              <a:spcAft>
                <a:spcPts val="0"/>
              </a:spcAft>
              <a:buClr>
                <a:schemeClr val="dk1"/>
              </a:buClr>
              <a:buSzPts val="1100"/>
              <a:buFont typeface="Calibri"/>
              <a:buNone/>
            </a:pPr>
            <a:endParaRPr/>
          </a:p>
          <a:p>
            <a:pPr marL="0" lvl="0" indent="0" algn="l" rtl="0">
              <a:lnSpc>
                <a:spcPct val="100000"/>
              </a:lnSpc>
              <a:spcBef>
                <a:spcPts val="0"/>
              </a:spcBef>
              <a:spcAft>
                <a:spcPts val="0"/>
              </a:spcAft>
              <a:buClr>
                <a:schemeClr val="dk1"/>
              </a:buClr>
              <a:buSzPts val="1100"/>
              <a:buFont typeface="Calibri"/>
              <a:buNone/>
            </a:pPr>
            <a:r>
              <a:rPr lang="fr"/>
              <a:t>Article L313-15 CESEDA : </a:t>
            </a:r>
            <a:endParaRPr/>
          </a:p>
          <a:p>
            <a:pPr marL="0" lvl="0" indent="0" algn="l" rtl="0">
              <a:lnSpc>
                <a:spcPct val="100000"/>
              </a:lnSpc>
              <a:spcBef>
                <a:spcPts val="0"/>
              </a:spcBef>
              <a:spcAft>
                <a:spcPts val="0"/>
              </a:spcAft>
              <a:buClr>
                <a:schemeClr val="dk1"/>
              </a:buClr>
              <a:buSzPts val="1100"/>
              <a:buFont typeface="Calibri"/>
              <a:buNone/>
            </a:pPr>
            <a:endParaRPr/>
          </a:p>
          <a:p>
            <a:pPr marL="0" lvl="0" indent="0" algn="l" rtl="0">
              <a:lnSpc>
                <a:spcPct val="100000"/>
              </a:lnSpc>
              <a:spcBef>
                <a:spcPts val="0"/>
              </a:spcBef>
              <a:spcAft>
                <a:spcPts val="0"/>
              </a:spcAft>
              <a:buClr>
                <a:schemeClr val="dk1"/>
              </a:buClr>
              <a:buSzPts val="1100"/>
              <a:buFont typeface="Calibri"/>
              <a:buNone/>
            </a:pPr>
            <a:r>
              <a:rPr lang="fr"/>
              <a:t>A titre exceptionnel et sauf si sa présence constitue une menace pour l'ordre public, la carte de séjour temporaire prévue aux 1° et 2° de l’article L. 313-10 portant la mention " salarié " ou la mention " travailleur temporaire " peut être délivrée, dans l'année qui suit son dix-huitième anniversaire, à l'étranger qui a été confié à l'aide sociale à l'enfance entre l'âge de seize ans et l'âge de dix-huit ans et qui justifie </a:t>
            </a:r>
            <a:r>
              <a:rPr lang="fr" b="1"/>
              <a:t>suivre depuis au moins six mois une formation destinée à lui apporter une qualification professionnelle</a:t>
            </a:r>
            <a:r>
              <a:rPr lang="fr"/>
              <a:t>, sous réserve du </a:t>
            </a:r>
            <a:r>
              <a:rPr lang="fr" b="1"/>
              <a:t>caractère réel et sérieux du suivi </a:t>
            </a:r>
            <a:r>
              <a:rPr lang="fr"/>
              <a:t>de cette formation, de </a:t>
            </a:r>
            <a:r>
              <a:rPr lang="fr" b="1"/>
              <a:t>la nature de ses liens avec sa famille </a:t>
            </a:r>
            <a:r>
              <a:rPr lang="fr"/>
              <a:t>restée dans le pays d'origine et de </a:t>
            </a:r>
            <a:r>
              <a:rPr lang="fr" b="1"/>
              <a:t>l'avis de la structure d'accueil sur l'insertion </a:t>
            </a:r>
            <a:r>
              <a:rPr lang="fr"/>
              <a:t>de cet étranger dans la société française. Le respect de la condition prévue à l'article L. 313-2 n'est pas exigé.</a:t>
            </a:r>
            <a:endParaRPr/>
          </a:p>
          <a:p>
            <a:pPr marL="0" lvl="0" indent="0" algn="l" rtl="0">
              <a:lnSpc>
                <a:spcPct val="100000"/>
              </a:lnSpc>
              <a:spcBef>
                <a:spcPts val="0"/>
              </a:spcBef>
              <a:spcAft>
                <a:spcPts val="0"/>
              </a:spcAft>
              <a:buClr>
                <a:schemeClr val="dk1"/>
              </a:buClr>
              <a:buSzPts val="1100"/>
              <a:buFont typeface="Calibri"/>
              <a:buNone/>
            </a:pPr>
            <a:endParaRPr/>
          </a:p>
          <a:p>
            <a:pPr marL="0" lvl="0" indent="0" algn="l" rtl="0">
              <a:lnSpc>
                <a:spcPct val="100000"/>
              </a:lnSpc>
              <a:spcBef>
                <a:spcPts val="0"/>
              </a:spcBef>
              <a:spcAft>
                <a:spcPts val="0"/>
              </a:spcAft>
              <a:buClr>
                <a:schemeClr val="dk1"/>
              </a:buClr>
              <a:buSzPts val="1100"/>
              <a:buFont typeface="Calibri"/>
              <a:buNone/>
            </a:pPr>
            <a:r>
              <a:rPr lang="fr"/>
              <a:t>On pense notamment ici aux jeunes en apprentissage</a:t>
            </a:r>
            <a:endParaRPr/>
          </a:p>
          <a:p>
            <a:pPr marL="0" lvl="0" indent="0" algn="l" rtl="0">
              <a:lnSpc>
                <a:spcPct val="100000"/>
              </a:lnSpc>
              <a:spcBef>
                <a:spcPts val="0"/>
              </a:spcBef>
              <a:spcAft>
                <a:spcPts val="0"/>
              </a:spcAft>
              <a:buClr>
                <a:schemeClr val="dk1"/>
              </a:buClr>
              <a:buSzPts val="1100"/>
              <a:buFont typeface="Calibri"/>
              <a:buNone/>
            </a:pPr>
            <a:endParaRPr/>
          </a:p>
          <a:p>
            <a:pPr marL="0" lvl="0" indent="0" algn="l" rtl="0">
              <a:lnSpc>
                <a:spcPct val="100000"/>
              </a:lnSpc>
              <a:spcBef>
                <a:spcPts val="0"/>
              </a:spcBef>
              <a:spcAft>
                <a:spcPts val="0"/>
              </a:spcAft>
              <a:buClr>
                <a:schemeClr val="dk1"/>
              </a:buClr>
              <a:buSzPts val="1100"/>
              <a:buFont typeface="Calibri"/>
              <a:buNone/>
            </a:pPr>
            <a:r>
              <a:rPr lang="fr"/>
              <a:t>Cartes valables 1 an, renouvelables en principe en carte pluriannuelle 2 ou 4 ans. </a:t>
            </a:r>
            <a:endParaRPr/>
          </a:p>
          <a:p>
            <a:pPr marL="0" lvl="0" indent="0" algn="l" rtl="0">
              <a:lnSpc>
                <a:spcPct val="100000"/>
              </a:lnSpc>
              <a:spcBef>
                <a:spcPts val="0"/>
              </a:spcBef>
              <a:spcAft>
                <a:spcPts val="0"/>
              </a:spcAft>
              <a:buClr>
                <a:schemeClr val="dk1"/>
              </a:buClr>
              <a:buSzPts val="1100"/>
              <a:buFont typeface="Calibri"/>
              <a:buNone/>
            </a:pPr>
            <a:endParaRPr/>
          </a:p>
          <a:p>
            <a:pPr marL="0" lvl="0" indent="0" algn="l" rtl="0">
              <a:lnSpc>
                <a:spcPct val="100000"/>
              </a:lnSpc>
              <a:spcBef>
                <a:spcPts val="0"/>
              </a:spcBef>
              <a:spcAft>
                <a:spcPts val="0"/>
              </a:spcAft>
              <a:buClr>
                <a:schemeClr val="dk1"/>
              </a:buClr>
              <a:buSzPts val="1100"/>
              <a:buFont typeface="Calibri"/>
              <a:buNone/>
            </a:pPr>
            <a:r>
              <a:rPr lang="fr" sz="1200">
                <a:solidFill>
                  <a:schemeClr val="dk1"/>
                </a:solidFill>
                <a:latin typeface="Calibri"/>
                <a:ea typeface="Calibri"/>
                <a:cs typeface="Calibri"/>
                <a:sym typeface="Calibri"/>
              </a:rPr>
              <a:t>La Circulaire du 28 novembre 2012 (dite Valls) indique aux préfets qu’ils ne doivent pas systématiquement opposer « le critère tiré de la nature des liens avec le pays d’origine [...] si ces liens sont inexistants, ténus ou profondément dégradés », ce que confirme également la jurisprudence. </a:t>
            </a:r>
            <a:endParaRPr/>
          </a:p>
          <a:p>
            <a:pPr marL="0" lvl="0" indent="0" algn="l" rtl="0">
              <a:lnSpc>
                <a:spcPct val="100000"/>
              </a:lnSpc>
              <a:spcBef>
                <a:spcPts val="0"/>
              </a:spcBef>
              <a:spcAft>
                <a:spcPts val="0"/>
              </a:spcAft>
              <a:buClr>
                <a:schemeClr val="dk1"/>
              </a:buClr>
              <a:buSzPts val="1100"/>
              <a:buFont typeface="Calibri"/>
              <a:buNone/>
            </a:pPr>
            <a:endParaRPr/>
          </a:p>
        </p:txBody>
      </p:sp>
      <p:sp>
        <p:nvSpPr>
          <p:cNvPr id="557" name="Google Shape;557;g32c67571e93_0_32:notes"/>
          <p:cNvSpPr txBox="1"/>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800"/>
              <a:buFont typeface="Arial"/>
              <a:buNone/>
            </a:pPr>
            <a:fld id="{00000000-1234-1234-1234-123412341234}" type="slidenum">
              <a:rPr lang="fr" sz="1800" b="0" i="0" u="none" strike="noStrike" cap="none">
                <a:solidFill>
                  <a:srgbClr val="000000"/>
                </a:solidFill>
                <a:latin typeface="Calibri"/>
                <a:ea typeface="Calibri"/>
                <a:cs typeface="Calibri"/>
                <a:sym typeface="Calibri"/>
              </a:rPr>
              <a:t>4</a:t>
            </a:fld>
            <a:endParaRPr sz="1200" b="0" i="0" u="none" strike="noStrike" cap="none">
              <a:solidFill>
                <a:srgbClr val="000000"/>
              </a:solidFill>
              <a:latin typeface="Calibri"/>
              <a:ea typeface="Calibri"/>
              <a:cs typeface="Calibri"/>
              <a:sym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2"/>
        <p:cNvGrpSpPr/>
        <p:nvPr/>
      </p:nvGrpSpPr>
      <p:grpSpPr>
        <a:xfrm>
          <a:off x="0" y="0"/>
          <a:ext cx="0" cy="0"/>
          <a:chOff x="0" y="0"/>
          <a:chExt cx="0" cy="0"/>
        </a:xfrm>
      </p:grpSpPr>
      <p:sp>
        <p:nvSpPr>
          <p:cNvPr id="563" name="Google Shape;563;g32c67571e93_0_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64" name="Google Shape;564;g32c67571e93_0_3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8"/>
        <p:cNvGrpSpPr/>
        <p:nvPr/>
      </p:nvGrpSpPr>
      <p:grpSpPr>
        <a:xfrm>
          <a:off x="0" y="0"/>
          <a:ext cx="0" cy="0"/>
          <a:chOff x="0" y="0"/>
          <a:chExt cx="0" cy="0"/>
        </a:xfrm>
      </p:grpSpPr>
      <p:sp>
        <p:nvSpPr>
          <p:cNvPr id="569" name="Google Shape;569;g32c67571e93_0_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70" name="Google Shape;570;g32c67571e93_0_4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4"/>
        <p:cNvGrpSpPr/>
        <p:nvPr/>
      </p:nvGrpSpPr>
      <p:grpSpPr>
        <a:xfrm>
          <a:off x="0" y="0"/>
          <a:ext cx="0" cy="0"/>
          <a:chOff x="0" y="0"/>
          <a:chExt cx="0" cy="0"/>
        </a:xfrm>
      </p:grpSpPr>
      <p:sp>
        <p:nvSpPr>
          <p:cNvPr id="575" name="Google Shape;575;g32c67571e93_0_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76" name="Google Shape;576;g32c67571e93_0_4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Calibri"/>
              <a:buNone/>
            </a:pPr>
            <a:r>
              <a:rPr lang="fr"/>
              <a:t>Mentionner différence entre justificatif d’identité et justificatif de nationalité. </a:t>
            </a:r>
            <a:endParaRPr/>
          </a:p>
          <a:p>
            <a:pPr marL="0" lvl="0" indent="0" algn="l" rtl="0">
              <a:lnSpc>
                <a:spcPct val="100000"/>
              </a:lnSpc>
              <a:spcBef>
                <a:spcPts val="0"/>
              </a:spcBef>
              <a:spcAft>
                <a:spcPts val="0"/>
              </a:spcAft>
              <a:buClr>
                <a:schemeClr val="dk1"/>
              </a:buClr>
              <a:buSzPts val="1100"/>
              <a:buFont typeface="Calibri"/>
              <a:buNone/>
            </a:pPr>
            <a:r>
              <a:rPr lang="fr"/>
              <a:t>Passeport fait juste milieu, ou copie intégrale d’ADN + carte consulaire.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1"/>
        <p:cNvGrpSpPr/>
        <p:nvPr/>
      </p:nvGrpSpPr>
      <p:grpSpPr>
        <a:xfrm>
          <a:off x="0" y="0"/>
          <a:ext cx="0" cy="0"/>
          <a:chOff x="0" y="0"/>
          <a:chExt cx="0" cy="0"/>
        </a:xfrm>
      </p:grpSpPr>
      <p:sp>
        <p:nvSpPr>
          <p:cNvPr id="582" name="Google Shape;582;g34941e7d7f0_0_35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83" name="Google Shape;583;g34941e7d7f0_0_35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100"/>
              <a:buNone/>
            </a:pPr>
            <a:endParaRPr/>
          </a:p>
        </p:txBody>
      </p:sp>
      <p:sp>
        <p:nvSpPr>
          <p:cNvPr id="584" name="Google Shape;584;g34941e7d7f0_0_353: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400"/>
              <a:buFont typeface="Arial"/>
              <a:buNone/>
            </a:pPr>
            <a:fld id="{00000000-1234-1234-1234-123412341234}" type="slidenum">
              <a:rPr lang="fr" sz="1400" b="0" i="0" u="none" strike="noStrike" cap="none">
                <a:solidFill>
                  <a:srgbClr val="000000"/>
                </a:solidFill>
                <a:latin typeface="Arial"/>
                <a:ea typeface="Arial"/>
                <a:cs typeface="Arial"/>
                <a:sym typeface="Arial"/>
              </a:rPr>
              <a:t>8</a:t>
            </a:fld>
            <a:endParaRPr sz="1400" b="0" i="0" u="none" strike="noStrike" cap="none">
              <a:solidFill>
                <a:srgbClr val="000000"/>
              </a:solidFill>
              <a:latin typeface="Arial"/>
              <a:ea typeface="Arial"/>
              <a:cs typeface="Arial"/>
              <a:sym typeface="Aria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7"/>
        <p:cNvGrpSpPr/>
        <p:nvPr/>
      </p:nvGrpSpPr>
      <p:grpSpPr>
        <a:xfrm>
          <a:off x="0" y="0"/>
          <a:ext cx="0" cy="0"/>
          <a:chOff x="0" y="0"/>
          <a:chExt cx="0" cy="0"/>
        </a:xfrm>
      </p:grpSpPr>
      <p:sp>
        <p:nvSpPr>
          <p:cNvPr id="588" name="Google Shape;588;g34941e7d7f0_0_2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89" name="Google Shape;589;g34941e7d7f0_0_23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457200" marR="0" lvl="0" indent="-228600" algn="l" rtl="0">
              <a:lnSpc>
                <a:spcPct val="100000"/>
              </a:lnSpc>
              <a:spcBef>
                <a:spcPts val="0"/>
              </a:spcBef>
              <a:spcAft>
                <a:spcPts val="0"/>
              </a:spcAft>
              <a:buClr>
                <a:srgbClr val="000000"/>
              </a:buClr>
              <a:buSzPts val="1100"/>
              <a:buFont typeface="Arial"/>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7"/>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7"/>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0"/>
        <p:cNvGrpSpPr/>
        <p:nvPr/>
      </p:nvGrpSpPr>
      <p:grpSpPr>
        <a:xfrm>
          <a:off x="0" y="0"/>
          <a:ext cx="0" cy="0"/>
          <a:chOff x="0" y="0"/>
          <a:chExt cx="0" cy="0"/>
        </a:xfrm>
      </p:grpSpPr>
      <p:sp>
        <p:nvSpPr>
          <p:cNvPr id="51" name="Google Shape;51;p37"/>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2" name="Google Shape;52;p37"/>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53" name="Google Shape;53;p37"/>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4" name="Google Shape;54;p37"/>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55" name="Google Shape;55;p3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6"/>
        <p:cNvGrpSpPr/>
        <p:nvPr/>
      </p:nvGrpSpPr>
      <p:grpSpPr>
        <a:xfrm>
          <a:off x="0" y="0"/>
          <a:ext cx="0" cy="0"/>
          <a:chOff x="0" y="0"/>
          <a:chExt cx="0" cy="0"/>
        </a:xfrm>
      </p:grpSpPr>
      <p:sp>
        <p:nvSpPr>
          <p:cNvPr id="57" name="Google Shape;57;p38"/>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58" name="Google Shape;58;p3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59"/>
        <p:cNvGrpSpPr/>
        <p:nvPr/>
      </p:nvGrpSpPr>
      <p:grpSpPr>
        <a:xfrm>
          <a:off x="0" y="0"/>
          <a:ext cx="0" cy="0"/>
          <a:chOff x="0" y="0"/>
          <a:chExt cx="0" cy="0"/>
        </a:xfrm>
      </p:grpSpPr>
      <p:sp>
        <p:nvSpPr>
          <p:cNvPr id="60" name="Google Shape;60;p39"/>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61" name="Google Shape;61;p39"/>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62" name="Google Shape;62;p3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28"/>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2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re et contenu" type="obj">
  <p:cSld name="OBJECT">
    <p:spTree>
      <p:nvGrpSpPr>
        <p:cNvPr id="1" name="Shape 18"/>
        <p:cNvGrpSpPr/>
        <p:nvPr/>
      </p:nvGrpSpPr>
      <p:grpSpPr>
        <a:xfrm>
          <a:off x="0" y="0"/>
          <a:ext cx="0" cy="0"/>
          <a:chOff x="0" y="0"/>
          <a:chExt cx="0" cy="0"/>
        </a:xfrm>
      </p:grpSpPr>
      <p:sp>
        <p:nvSpPr>
          <p:cNvPr id="19" name="Google Shape;19;p30"/>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Autofit/>
          </a:bodyPr>
          <a:lstStyle>
            <a:lvl1pPr lvl="0" algn="l">
              <a:lnSpc>
                <a:spcPct val="90000"/>
              </a:lnSpc>
              <a:spcBef>
                <a:spcPts val="0"/>
              </a:spcBef>
              <a:spcAft>
                <a:spcPts val="0"/>
              </a:spcAft>
              <a:buClr>
                <a:schemeClr val="lt1"/>
              </a:buClr>
              <a:buSzPts val="14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0" name="Google Shape;20;p30"/>
          <p:cNvSpPr txBox="1">
            <a:spLocks noGrp="1"/>
          </p:cNvSpPr>
          <p:nvPr>
            <p:ph type="body" idx="1"/>
          </p:nvPr>
        </p:nvSpPr>
        <p:spPr>
          <a:xfrm>
            <a:off x="628650" y="1369219"/>
            <a:ext cx="7886700" cy="3263400"/>
          </a:xfrm>
          <a:prstGeom prst="rect">
            <a:avLst/>
          </a:prstGeom>
          <a:noFill/>
          <a:ln>
            <a:noFill/>
          </a:ln>
        </p:spPr>
        <p:txBody>
          <a:bodyPr spcFirstLastPara="1" wrap="square" lIns="68575" tIns="34275" rIns="68575" bIns="34275" anchor="t" anchorCtr="0">
            <a:noAutofit/>
          </a:bodyPr>
          <a:lstStyle>
            <a:lvl1pPr marL="457200" lvl="0" indent="-317500" algn="l">
              <a:lnSpc>
                <a:spcPct val="90000"/>
              </a:lnSpc>
              <a:spcBef>
                <a:spcPts val="800"/>
              </a:spcBef>
              <a:spcAft>
                <a:spcPts val="0"/>
              </a:spcAft>
              <a:buClr>
                <a:schemeClr val="lt1"/>
              </a:buClr>
              <a:buSzPts val="1400"/>
              <a:buChar char="●"/>
              <a:defRPr/>
            </a:lvl1pPr>
            <a:lvl2pPr marL="914400" lvl="1" indent="-317500" algn="l">
              <a:lnSpc>
                <a:spcPct val="90000"/>
              </a:lnSpc>
              <a:spcBef>
                <a:spcPts val="1600"/>
              </a:spcBef>
              <a:spcAft>
                <a:spcPts val="0"/>
              </a:spcAft>
              <a:buClr>
                <a:schemeClr val="lt1"/>
              </a:buClr>
              <a:buSzPts val="1400"/>
              <a:buChar char="○"/>
              <a:defRPr/>
            </a:lvl2pPr>
            <a:lvl3pPr marL="1371600" lvl="2" indent="-317500" algn="l">
              <a:lnSpc>
                <a:spcPct val="90000"/>
              </a:lnSpc>
              <a:spcBef>
                <a:spcPts val="1600"/>
              </a:spcBef>
              <a:spcAft>
                <a:spcPts val="0"/>
              </a:spcAft>
              <a:buClr>
                <a:schemeClr val="lt1"/>
              </a:buClr>
              <a:buSzPts val="1400"/>
              <a:buChar char="■"/>
              <a:defRPr/>
            </a:lvl3pPr>
            <a:lvl4pPr marL="1828800" lvl="3" indent="-317500" algn="l">
              <a:lnSpc>
                <a:spcPct val="90000"/>
              </a:lnSpc>
              <a:spcBef>
                <a:spcPts val="1600"/>
              </a:spcBef>
              <a:spcAft>
                <a:spcPts val="0"/>
              </a:spcAft>
              <a:buClr>
                <a:schemeClr val="lt1"/>
              </a:buClr>
              <a:buSzPts val="1400"/>
              <a:buChar char="●"/>
              <a:defRPr/>
            </a:lvl4pPr>
            <a:lvl5pPr marL="2286000" lvl="4" indent="-317500" algn="l">
              <a:lnSpc>
                <a:spcPct val="90000"/>
              </a:lnSpc>
              <a:spcBef>
                <a:spcPts val="1600"/>
              </a:spcBef>
              <a:spcAft>
                <a:spcPts val="0"/>
              </a:spcAft>
              <a:buClr>
                <a:schemeClr val="lt1"/>
              </a:buClr>
              <a:buSzPts val="1400"/>
              <a:buChar char="○"/>
              <a:defRPr/>
            </a:lvl5pPr>
            <a:lvl6pPr marL="2743200" lvl="5" indent="-317500" algn="l">
              <a:lnSpc>
                <a:spcPct val="90000"/>
              </a:lnSpc>
              <a:spcBef>
                <a:spcPts val="1600"/>
              </a:spcBef>
              <a:spcAft>
                <a:spcPts val="0"/>
              </a:spcAft>
              <a:buClr>
                <a:schemeClr val="lt1"/>
              </a:buClr>
              <a:buSzPts val="1400"/>
              <a:buChar char="■"/>
              <a:defRPr/>
            </a:lvl6pPr>
            <a:lvl7pPr marL="3200400" lvl="6" indent="-317500" algn="l">
              <a:lnSpc>
                <a:spcPct val="90000"/>
              </a:lnSpc>
              <a:spcBef>
                <a:spcPts val="1600"/>
              </a:spcBef>
              <a:spcAft>
                <a:spcPts val="0"/>
              </a:spcAft>
              <a:buClr>
                <a:schemeClr val="lt1"/>
              </a:buClr>
              <a:buSzPts val="1400"/>
              <a:buChar char="●"/>
              <a:defRPr/>
            </a:lvl7pPr>
            <a:lvl8pPr marL="3657600" lvl="7" indent="-317500" algn="l">
              <a:lnSpc>
                <a:spcPct val="90000"/>
              </a:lnSpc>
              <a:spcBef>
                <a:spcPts val="1600"/>
              </a:spcBef>
              <a:spcAft>
                <a:spcPts val="0"/>
              </a:spcAft>
              <a:buClr>
                <a:schemeClr val="lt1"/>
              </a:buClr>
              <a:buSzPts val="1400"/>
              <a:buChar char="○"/>
              <a:defRPr/>
            </a:lvl8pPr>
            <a:lvl9pPr marL="4114800" lvl="8" indent="-317500" algn="l">
              <a:lnSpc>
                <a:spcPct val="90000"/>
              </a:lnSpc>
              <a:spcBef>
                <a:spcPts val="1600"/>
              </a:spcBef>
              <a:spcAft>
                <a:spcPts val="1600"/>
              </a:spcAft>
              <a:buClr>
                <a:schemeClr val="lt1"/>
              </a:buClr>
              <a:buSzPts val="1400"/>
              <a:buChar char="■"/>
              <a:defRPr/>
            </a:lvl9pPr>
          </a:lstStyle>
          <a:p>
            <a:endParaRPr/>
          </a:p>
        </p:txBody>
      </p:sp>
      <p:sp>
        <p:nvSpPr>
          <p:cNvPr id="21" name="Google Shape;21;p30"/>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marR="0" lvl="0"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9pPr>
          </a:lstStyle>
          <a:p>
            <a:endParaRPr/>
          </a:p>
        </p:txBody>
      </p:sp>
      <p:sp>
        <p:nvSpPr>
          <p:cNvPr id="22" name="Google Shape;22;p30"/>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marR="0" lvl="0" algn="ctr"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9pPr>
          </a:lstStyle>
          <a:p>
            <a:endParaRPr/>
          </a:p>
        </p:txBody>
      </p:sp>
      <p:sp>
        <p:nvSpPr>
          <p:cNvPr id="23" name="Google Shape;23;p30"/>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eux contenus" type="twoObj">
  <p:cSld name="TWO_OBJECTS">
    <p:spTree>
      <p:nvGrpSpPr>
        <p:cNvPr id="1" name="Shape 24"/>
        <p:cNvGrpSpPr/>
        <p:nvPr/>
      </p:nvGrpSpPr>
      <p:grpSpPr>
        <a:xfrm>
          <a:off x="0" y="0"/>
          <a:ext cx="0" cy="0"/>
          <a:chOff x="0" y="0"/>
          <a:chExt cx="0" cy="0"/>
        </a:xfrm>
      </p:grpSpPr>
      <p:sp>
        <p:nvSpPr>
          <p:cNvPr id="25" name="Google Shape;25;p31"/>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Autofit/>
          </a:bodyPr>
          <a:lstStyle>
            <a:lvl1pPr lvl="0" algn="l">
              <a:lnSpc>
                <a:spcPct val="90000"/>
              </a:lnSpc>
              <a:spcBef>
                <a:spcPts val="0"/>
              </a:spcBef>
              <a:spcAft>
                <a:spcPts val="0"/>
              </a:spcAft>
              <a:buSzPts val="2800"/>
              <a:buNone/>
              <a:defRPr/>
            </a:lvl1pPr>
            <a:lvl2pPr lvl="1" algn="l">
              <a:lnSpc>
                <a:spcPct val="90000"/>
              </a:lnSpc>
              <a:spcBef>
                <a:spcPts val="0"/>
              </a:spcBef>
              <a:spcAft>
                <a:spcPts val="0"/>
              </a:spcAft>
              <a:buSzPts val="2800"/>
              <a:buNone/>
              <a:defRPr/>
            </a:lvl2pPr>
            <a:lvl3pPr lvl="2" algn="l">
              <a:lnSpc>
                <a:spcPct val="90000"/>
              </a:lnSpc>
              <a:spcBef>
                <a:spcPts val="0"/>
              </a:spcBef>
              <a:spcAft>
                <a:spcPts val="0"/>
              </a:spcAft>
              <a:buSzPts val="2800"/>
              <a:buNone/>
              <a:defRPr/>
            </a:lvl3pPr>
            <a:lvl4pPr lvl="3" algn="l">
              <a:lnSpc>
                <a:spcPct val="90000"/>
              </a:lnSpc>
              <a:spcBef>
                <a:spcPts val="0"/>
              </a:spcBef>
              <a:spcAft>
                <a:spcPts val="0"/>
              </a:spcAft>
              <a:buSzPts val="2800"/>
              <a:buNone/>
              <a:defRPr/>
            </a:lvl4pPr>
            <a:lvl5pPr lvl="4" algn="l">
              <a:lnSpc>
                <a:spcPct val="90000"/>
              </a:lnSpc>
              <a:spcBef>
                <a:spcPts val="0"/>
              </a:spcBef>
              <a:spcAft>
                <a:spcPts val="0"/>
              </a:spcAft>
              <a:buSzPts val="2800"/>
              <a:buNone/>
              <a:defRPr/>
            </a:lvl5pPr>
            <a:lvl6pPr lvl="5" algn="l">
              <a:lnSpc>
                <a:spcPct val="90000"/>
              </a:lnSpc>
              <a:spcBef>
                <a:spcPts val="0"/>
              </a:spcBef>
              <a:spcAft>
                <a:spcPts val="0"/>
              </a:spcAft>
              <a:buSzPts val="2800"/>
              <a:buNone/>
              <a:defRPr/>
            </a:lvl6pPr>
            <a:lvl7pPr lvl="6" algn="l">
              <a:lnSpc>
                <a:spcPct val="90000"/>
              </a:lnSpc>
              <a:spcBef>
                <a:spcPts val="0"/>
              </a:spcBef>
              <a:spcAft>
                <a:spcPts val="0"/>
              </a:spcAft>
              <a:buSzPts val="2800"/>
              <a:buNone/>
              <a:defRPr/>
            </a:lvl7pPr>
            <a:lvl8pPr lvl="7" algn="l">
              <a:lnSpc>
                <a:spcPct val="90000"/>
              </a:lnSpc>
              <a:spcBef>
                <a:spcPts val="0"/>
              </a:spcBef>
              <a:spcAft>
                <a:spcPts val="0"/>
              </a:spcAft>
              <a:buSzPts val="2800"/>
              <a:buNone/>
              <a:defRPr/>
            </a:lvl8pPr>
            <a:lvl9pPr lvl="8" algn="l">
              <a:lnSpc>
                <a:spcPct val="90000"/>
              </a:lnSpc>
              <a:spcBef>
                <a:spcPts val="0"/>
              </a:spcBef>
              <a:spcAft>
                <a:spcPts val="0"/>
              </a:spcAft>
              <a:buSzPts val="2800"/>
              <a:buNone/>
              <a:defRPr/>
            </a:lvl9pPr>
          </a:lstStyle>
          <a:p>
            <a:endParaRPr/>
          </a:p>
        </p:txBody>
      </p:sp>
      <p:sp>
        <p:nvSpPr>
          <p:cNvPr id="26" name="Google Shape;26;p31"/>
          <p:cNvSpPr txBox="1">
            <a:spLocks noGrp="1"/>
          </p:cNvSpPr>
          <p:nvPr>
            <p:ph type="body" idx="1"/>
          </p:nvPr>
        </p:nvSpPr>
        <p:spPr>
          <a:xfrm>
            <a:off x="628650" y="1369219"/>
            <a:ext cx="3886200" cy="3263400"/>
          </a:xfrm>
          <a:prstGeom prst="rect">
            <a:avLst/>
          </a:prstGeom>
          <a:noFill/>
          <a:ln>
            <a:noFill/>
          </a:ln>
        </p:spPr>
        <p:txBody>
          <a:bodyPr spcFirstLastPara="1" wrap="square" lIns="68575" tIns="34275" rIns="68575" bIns="34275" anchor="t" anchorCtr="0">
            <a:no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1600"/>
              </a:spcBef>
              <a:spcAft>
                <a:spcPts val="0"/>
              </a:spcAft>
              <a:buClr>
                <a:schemeClr val="dk1"/>
              </a:buClr>
              <a:buSzPts val="1400"/>
              <a:buChar char="●"/>
              <a:defRPr/>
            </a:lvl7pPr>
            <a:lvl8pPr marL="3657600" lvl="7" indent="-317500" algn="l">
              <a:lnSpc>
                <a:spcPct val="90000"/>
              </a:lnSpc>
              <a:spcBef>
                <a:spcPts val="1600"/>
              </a:spcBef>
              <a:spcAft>
                <a:spcPts val="0"/>
              </a:spcAft>
              <a:buClr>
                <a:schemeClr val="dk1"/>
              </a:buClr>
              <a:buSzPts val="1400"/>
              <a:buChar char="○"/>
              <a:defRPr/>
            </a:lvl8pPr>
            <a:lvl9pPr marL="4114800" lvl="8" indent="-317500" algn="l">
              <a:lnSpc>
                <a:spcPct val="90000"/>
              </a:lnSpc>
              <a:spcBef>
                <a:spcPts val="1600"/>
              </a:spcBef>
              <a:spcAft>
                <a:spcPts val="1600"/>
              </a:spcAft>
              <a:buClr>
                <a:schemeClr val="dk1"/>
              </a:buClr>
              <a:buSzPts val="1400"/>
              <a:buChar char="■"/>
              <a:defRPr/>
            </a:lvl9pPr>
          </a:lstStyle>
          <a:p>
            <a:endParaRPr/>
          </a:p>
        </p:txBody>
      </p:sp>
      <p:sp>
        <p:nvSpPr>
          <p:cNvPr id="27" name="Google Shape;27;p31"/>
          <p:cNvSpPr txBox="1">
            <a:spLocks noGrp="1"/>
          </p:cNvSpPr>
          <p:nvPr>
            <p:ph type="body" idx="2"/>
          </p:nvPr>
        </p:nvSpPr>
        <p:spPr>
          <a:xfrm>
            <a:off x="4629150" y="1369219"/>
            <a:ext cx="3886200" cy="3263400"/>
          </a:xfrm>
          <a:prstGeom prst="rect">
            <a:avLst/>
          </a:prstGeom>
          <a:noFill/>
          <a:ln>
            <a:noFill/>
          </a:ln>
        </p:spPr>
        <p:txBody>
          <a:bodyPr spcFirstLastPara="1" wrap="square" lIns="68575" tIns="34275" rIns="68575" bIns="34275" anchor="t" anchorCtr="0">
            <a:no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1600"/>
              </a:spcBef>
              <a:spcAft>
                <a:spcPts val="0"/>
              </a:spcAft>
              <a:buClr>
                <a:schemeClr val="dk1"/>
              </a:buClr>
              <a:buSzPts val="1400"/>
              <a:buChar char="●"/>
              <a:defRPr/>
            </a:lvl7pPr>
            <a:lvl8pPr marL="3657600" lvl="7" indent="-317500" algn="l">
              <a:lnSpc>
                <a:spcPct val="90000"/>
              </a:lnSpc>
              <a:spcBef>
                <a:spcPts val="1600"/>
              </a:spcBef>
              <a:spcAft>
                <a:spcPts val="0"/>
              </a:spcAft>
              <a:buClr>
                <a:schemeClr val="dk1"/>
              </a:buClr>
              <a:buSzPts val="1400"/>
              <a:buChar char="○"/>
              <a:defRPr/>
            </a:lvl8pPr>
            <a:lvl9pPr marL="4114800" lvl="8" indent="-317500" algn="l">
              <a:lnSpc>
                <a:spcPct val="90000"/>
              </a:lnSpc>
              <a:spcBef>
                <a:spcPts val="1600"/>
              </a:spcBef>
              <a:spcAft>
                <a:spcPts val="1600"/>
              </a:spcAft>
              <a:buClr>
                <a:schemeClr val="dk1"/>
              </a:buClr>
              <a:buSzPts val="1400"/>
              <a:buChar char="■"/>
              <a:defRPr/>
            </a:lvl9pPr>
          </a:lstStyle>
          <a:p>
            <a:endParaRPr/>
          </a:p>
        </p:txBody>
      </p:sp>
      <p:sp>
        <p:nvSpPr>
          <p:cNvPr id="28" name="Google Shape;28;p31"/>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marR="0" lvl="0"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9pPr>
          </a:lstStyle>
          <a:p>
            <a:endParaRPr/>
          </a:p>
        </p:txBody>
      </p:sp>
      <p:sp>
        <p:nvSpPr>
          <p:cNvPr id="29" name="Google Shape;29;p31"/>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marR="0" lvl="0" algn="ctr"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9pPr>
          </a:lstStyle>
          <a:p>
            <a:endParaRPr/>
          </a:p>
        </p:txBody>
      </p:sp>
      <p:sp>
        <p:nvSpPr>
          <p:cNvPr id="30" name="Google Shape;30;p31"/>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31"/>
        <p:cNvGrpSpPr/>
        <p:nvPr/>
      </p:nvGrpSpPr>
      <p:grpSpPr>
        <a:xfrm>
          <a:off x="0" y="0"/>
          <a:ext cx="0" cy="0"/>
          <a:chOff x="0" y="0"/>
          <a:chExt cx="0" cy="0"/>
        </a:xfrm>
      </p:grpSpPr>
      <p:sp>
        <p:nvSpPr>
          <p:cNvPr id="32" name="Google Shape;32;p32"/>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33" name="Google Shape;33;p32"/>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34" name="Google Shape;34;p3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5"/>
        <p:cNvGrpSpPr/>
        <p:nvPr/>
      </p:nvGrpSpPr>
      <p:grpSpPr>
        <a:xfrm>
          <a:off x="0" y="0"/>
          <a:ext cx="0" cy="0"/>
          <a:chOff x="0" y="0"/>
          <a:chExt cx="0" cy="0"/>
        </a:xfrm>
      </p:grpSpPr>
      <p:sp>
        <p:nvSpPr>
          <p:cNvPr id="36" name="Google Shape;36;p3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37" name="Google Shape;37;p33"/>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8" name="Google Shape;38;p33"/>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9" name="Google Shape;39;p3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0"/>
        <p:cNvGrpSpPr/>
        <p:nvPr/>
      </p:nvGrpSpPr>
      <p:grpSpPr>
        <a:xfrm>
          <a:off x="0" y="0"/>
          <a:ext cx="0" cy="0"/>
          <a:chOff x="0" y="0"/>
          <a:chExt cx="0" cy="0"/>
        </a:xfrm>
      </p:grpSpPr>
      <p:sp>
        <p:nvSpPr>
          <p:cNvPr id="41" name="Google Shape;41;p3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42" name="Google Shape;42;p3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3"/>
        <p:cNvGrpSpPr/>
        <p:nvPr/>
      </p:nvGrpSpPr>
      <p:grpSpPr>
        <a:xfrm>
          <a:off x="0" y="0"/>
          <a:ext cx="0" cy="0"/>
          <a:chOff x="0" y="0"/>
          <a:chExt cx="0" cy="0"/>
        </a:xfrm>
      </p:grpSpPr>
      <p:sp>
        <p:nvSpPr>
          <p:cNvPr id="44" name="Google Shape;44;p35"/>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45" name="Google Shape;45;p35"/>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46" name="Google Shape;46;p3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7"/>
        <p:cNvGrpSpPr/>
        <p:nvPr/>
      </p:nvGrpSpPr>
      <p:grpSpPr>
        <a:xfrm>
          <a:off x="0" y="0"/>
          <a:ext cx="0" cy="0"/>
          <a:chOff x="0" y="0"/>
          <a:chExt cx="0" cy="0"/>
        </a:xfrm>
      </p:grpSpPr>
      <p:sp>
        <p:nvSpPr>
          <p:cNvPr id="48" name="Google Shape;48;p36"/>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49" name="Google Shape;49;p3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2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26"/>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2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
              <a:t>‹N°›</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3.xml"/><Relationship Id="rId5" Type="http://schemas.openxmlformats.org/officeDocument/2006/relationships/image" Target="../media/image6.pn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1.jp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s://www.legifrance.gouv.fr/codes/section_lc/LEGITEXT000006070158/LEGISCTA000042906403/?anchor=LEGIARTI000045950957#LEGIARTI000045950957"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image" Target="../media/image1.jp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6"/>
        <p:cNvGrpSpPr/>
        <p:nvPr/>
      </p:nvGrpSpPr>
      <p:grpSpPr>
        <a:xfrm>
          <a:off x="0" y="0"/>
          <a:ext cx="0" cy="0"/>
          <a:chOff x="0" y="0"/>
          <a:chExt cx="0" cy="0"/>
        </a:xfrm>
      </p:grpSpPr>
      <p:sp>
        <p:nvSpPr>
          <p:cNvPr id="67" name="Google Shape;67;p1"/>
          <p:cNvSpPr/>
          <p:nvPr/>
        </p:nvSpPr>
        <p:spPr>
          <a:xfrm>
            <a:off x="0" y="0"/>
            <a:ext cx="9144000" cy="5143500"/>
          </a:xfrm>
          <a:prstGeom prst="rect">
            <a:avLst/>
          </a:prstGeom>
          <a:solidFill>
            <a:srgbClr val="2F5496"/>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sp>
        <p:nvSpPr>
          <p:cNvPr id="68" name="Google Shape;68;p1"/>
          <p:cNvSpPr txBox="1">
            <a:spLocks noGrp="1"/>
          </p:cNvSpPr>
          <p:nvPr>
            <p:ph type="ctrTitle"/>
          </p:nvPr>
        </p:nvSpPr>
        <p:spPr>
          <a:xfrm>
            <a:off x="4267799" y="1590850"/>
            <a:ext cx="4876200" cy="2397000"/>
          </a:xfrm>
          <a:prstGeom prst="rect">
            <a:avLst/>
          </a:prstGeom>
          <a:noFill/>
          <a:ln>
            <a:noFill/>
          </a:ln>
        </p:spPr>
        <p:txBody>
          <a:bodyPr spcFirstLastPara="1" wrap="square" lIns="68575" tIns="34275" rIns="68575" bIns="34275" anchor="b" anchorCtr="0">
            <a:noAutofit/>
          </a:bodyPr>
          <a:lstStyle/>
          <a:p>
            <a:pPr marL="0" lvl="0" indent="0" algn="ctr" rtl="0">
              <a:lnSpc>
                <a:spcPct val="90000"/>
              </a:lnSpc>
              <a:spcBef>
                <a:spcPts val="0"/>
              </a:spcBef>
              <a:spcAft>
                <a:spcPts val="0"/>
              </a:spcAft>
              <a:buClr>
                <a:schemeClr val="lt1"/>
              </a:buClr>
              <a:buSzPts val="4100"/>
              <a:buFont typeface="Calibri"/>
              <a:buNone/>
            </a:pPr>
            <a:r>
              <a:rPr lang="fr" sz="3200" b="1" dirty="0">
                <a:solidFill>
                  <a:schemeClr val="lt1"/>
                </a:solidFill>
                <a:latin typeface="Calibri"/>
                <a:ea typeface="Calibri"/>
                <a:cs typeface="Calibri"/>
                <a:sym typeface="Calibri"/>
              </a:rPr>
              <a:t>L’accompagnement juridique des mineurs non-accompagnés (MNA)</a:t>
            </a:r>
            <a:endParaRPr sz="3200" b="1" dirty="0">
              <a:solidFill>
                <a:schemeClr val="lt1"/>
              </a:solidFill>
              <a:latin typeface="Calibri"/>
              <a:ea typeface="Calibri"/>
              <a:cs typeface="Calibri"/>
              <a:sym typeface="Calibri"/>
            </a:endParaRPr>
          </a:p>
          <a:p>
            <a:pPr marL="0" lvl="0" indent="0" algn="ctr" rtl="0">
              <a:lnSpc>
                <a:spcPct val="90000"/>
              </a:lnSpc>
              <a:spcBef>
                <a:spcPts val="0"/>
              </a:spcBef>
              <a:spcAft>
                <a:spcPts val="0"/>
              </a:spcAft>
              <a:buClr>
                <a:schemeClr val="lt1"/>
              </a:buClr>
              <a:buSzPts val="4100"/>
              <a:buFont typeface="Calibri"/>
              <a:buNone/>
            </a:pPr>
            <a:endParaRPr sz="3900" dirty="0">
              <a:solidFill>
                <a:schemeClr val="lt1"/>
              </a:solidFill>
              <a:latin typeface="Cambria"/>
              <a:ea typeface="Cambria"/>
              <a:cs typeface="Cambria"/>
              <a:sym typeface="Cambria"/>
            </a:endParaRPr>
          </a:p>
        </p:txBody>
      </p:sp>
      <p:sp>
        <p:nvSpPr>
          <p:cNvPr id="69" name="Google Shape;69;p1"/>
          <p:cNvSpPr/>
          <p:nvPr/>
        </p:nvSpPr>
        <p:spPr>
          <a:xfrm flipH="1">
            <a:off x="1" y="0"/>
            <a:ext cx="4629587" cy="5143500"/>
          </a:xfrm>
          <a:custGeom>
            <a:avLst/>
            <a:gdLst/>
            <a:ahLst/>
            <a:cxnLst/>
            <a:rect l="l" t="t" r="r" b="b"/>
            <a:pathLst>
              <a:path w="6172782" h="6858000" extrusionOk="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lt1">
              <a:alpha val="80000"/>
            </a:schemeClr>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chemeClr val="lt1"/>
              </a:buClr>
              <a:buSzPts val="1400"/>
              <a:buFont typeface="Calibri"/>
              <a:buNone/>
            </a:pPr>
            <a:endParaRPr sz="1400" b="0" i="0" u="none" strike="noStrike" cap="none">
              <a:solidFill>
                <a:srgbClr val="FFFFFF"/>
              </a:solidFill>
              <a:latin typeface="Calibri"/>
              <a:ea typeface="Calibri"/>
              <a:cs typeface="Calibri"/>
              <a:sym typeface="Calibri"/>
            </a:endParaRPr>
          </a:p>
        </p:txBody>
      </p:sp>
      <p:sp>
        <p:nvSpPr>
          <p:cNvPr id="70" name="Google Shape;70;p1"/>
          <p:cNvSpPr/>
          <p:nvPr/>
        </p:nvSpPr>
        <p:spPr>
          <a:xfrm>
            <a:off x="0" y="0"/>
            <a:ext cx="4518116" cy="5143500"/>
          </a:xfrm>
          <a:custGeom>
            <a:avLst/>
            <a:gdLst/>
            <a:ahLst/>
            <a:cxnLst/>
            <a:rect l="l" t="t" r="r" b="b"/>
            <a:pathLst>
              <a:path w="6024154" h="6858000" extrusionOk="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lt1"/>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chemeClr val="lt1"/>
              </a:buClr>
              <a:buSzPts val="1400"/>
              <a:buFont typeface="Calibri"/>
              <a:buNone/>
            </a:pPr>
            <a:endParaRPr sz="1400" b="0" i="0" u="none" strike="noStrike" cap="none">
              <a:solidFill>
                <a:srgbClr val="FFFFFF"/>
              </a:solidFill>
              <a:latin typeface="Calibri"/>
              <a:ea typeface="Calibri"/>
              <a:cs typeface="Calibri"/>
              <a:sym typeface="Calibri"/>
            </a:endParaRPr>
          </a:p>
        </p:txBody>
      </p:sp>
      <p:pic>
        <p:nvPicPr>
          <p:cNvPr id="71" name="Google Shape;71;p1" descr="Une image contenant dessin&#10;&#10;Description générée automatiquement"/>
          <p:cNvPicPr preferRelativeResize="0"/>
          <p:nvPr/>
        </p:nvPicPr>
        <p:blipFill rotWithShape="1">
          <a:blip r:embed="rId3">
            <a:alphaModFix/>
          </a:blip>
          <a:srcRect/>
          <a:stretch/>
        </p:blipFill>
        <p:spPr>
          <a:xfrm>
            <a:off x="314536" y="1512227"/>
            <a:ext cx="3035882" cy="1092917"/>
          </a:xfrm>
          <a:prstGeom prst="rect">
            <a:avLst/>
          </a:prstGeom>
          <a:noFill/>
          <a:ln>
            <a:noFill/>
          </a:ln>
        </p:spPr>
      </p:pic>
      <p:pic>
        <p:nvPicPr>
          <p:cNvPr id="2" name="Image 1">
            <a:extLst>
              <a:ext uri="{FF2B5EF4-FFF2-40B4-BE49-F238E27FC236}">
                <a16:creationId xmlns:a16="http://schemas.microsoft.com/office/drawing/2014/main" id="{684490FA-D08E-832B-7E84-4B8E023A1A24}"/>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2669" y="88640"/>
            <a:ext cx="1063625" cy="10287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00"/>
        <p:cNvGrpSpPr/>
        <p:nvPr/>
      </p:nvGrpSpPr>
      <p:grpSpPr>
        <a:xfrm>
          <a:off x="0" y="0"/>
          <a:ext cx="0" cy="0"/>
          <a:chOff x="0" y="0"/>
          <a:chExt cx="0" cy="0"/>
        </a:xfrm>
      </p:grpSpPr>
      <p:sp>
        <p:nvSpPr>
          <p:cNvPr id="601" name="Google Shape;601;g34941e7d7f0_0_245"/>
          <p:cNvSpPr txBox="1"/>
          <p:nvPr/>
        </p:nvSpPr>
        <p:spPr>
          <a:xfrm>
            <a:off x="531292" y="651700"/>
            <a:ext cx="6664800" cy="438600"/>
          </a:xfrm>
          <a:prstGeom prst="rect">
            <a:avLst/>
          </a:prstGeom>
          <a:noFill/>
          <a:ln>
            <a:noFill/>
          </a:ln>
        </p:spPr>
        <p:txBody>
          <a:bodyPr spcFirstLastPara="1" wrap="square" lIns="68550" tIns="34275" rIns="68550" bIns="34275" anchor="t" anchorCtr="0">
            <a:spAutoFit/>
          </a:bodyPr>
          <a:lstStyle/>
          <a:p>
            <a:pPr marL="0" lvl="0" indent="0" algn="l" rtl="0">
              <a:lnSpc>
                <a:spcPct val="115000"/>
              </a:lnSpc>
              <a:spcBef>
                <a:spcPts val="0"/>
              </a:spcBef>
              <a:spcAft>
                <a:spcPts val="0"/>
              </a:spcAft>
              <a:buClr>
                <a:schemeClr val="dk1"/>
              </a:buClr>
              <a:buSzPts val="1100"/>
              <a:buFont typeface="Arial"/>
              <a:buNone/>
            </a:pPr>
            <a:r>
              <a:rPr lang="fr" sz="2400" b="1">
                <a:solidFill>
                  <a:srgbClr val="0070C0"/>
                </a:solidFill>
                <a:latin typeface="Calibri"/>
                <a:ea typeface="Calibri"/>
                <a:cs typeface="Calibri"/>
                <a:sym typeface="Calibri"/>
              </a:rPr>
              <a:t>Quelles méthodes pour reconstituer l’état civil ?</a:t>
            </a:r>
            <a:endParaRPr sz="3600" b="1" strike="noStrike" cap="none">
              <a:solidFill>
                <a:srgbClr val="0070C0"/>
              </a:solidFill>
              <a:latin typeface="Calibri"/>
              <a:ea typeface="Calibri"/>
              <a:cs typeface="Calibri"/>
              <a:sym typeface="Calibri"/>
            </a:endParaRPr>
          </a:p>
        </p:txBody>
      </p:sp>
      <p:sp>
        <p:nvSpPr>
          <p:cNvPr id="602" name="Google Shape;602;g34941e7d7f0_0_245"/>
          <p:cNvSpPr txBox="1"/>
          <p:nvPr/>
        </p:nvSpPr>
        <p:spPr>
          <a:xfrm>
            <a:off x="531300" y="3614175"/>
            <a:ext cx="8165700" cy="1380900"/>
          </a:xfrm>
          <a:prstGeom prst="rect">
            <a:avLst/>
          </a:prstGeom>
          <a:noFill/>
          <a:ln w="9525" cap="flat" cmpd="sng">
            <a:solidFill>
              <a:srgbClr val="000000"/>
            </a:solidFill>
            <a:prstDash val="solid"/>
            <a:round/>
            <a:headEnd type="none" w="sm" len="sm"/>
            <a:tailEnd type="none" w="sm" len="sm"/>
          </a:ln>
        </p:spPr>
        <p:txBody>
          <a:bodyPr spcFirstLastPara="1" wrap="square" lIns="91425" tIns="45700" rIns="91425" bIns="45700" anchor="t" anchorCtr="0">
            <a:spAutoFit/>
          </a:bodyPr>
          <a:lstStyle/>
          <a:p>
            <a:pPr marL="457200" lvl="0" indent="-317500" algn="just" rtl="0">
              <a:lnSpc>
                <a:spcPct val="97916"/>
              </a:lnSpc>
              <a:spcBef>
                <a:spcPts val="0"/>
              </a:spcBef>
              <a:spcAft>
                <a:spcPts val="0"/>
              </a:spcAft>
              <a:buClr>
                <a:schemeClr val="dk1"/>
              </a:buClr>
              <a:buSzPts val="1400"/>
              <a:buFont typeface="Calibri"/>
              <a:buChar char="➔"/>
            </a:pPr>
            <a:r>
              <a:rPr lang="fr" b="1">
                <a:solidFill>
                  <a:schemeClr val="dk1"/>
                </a:solidFill>
                <a:latin typeface="Calibri"/>
                <a:ea typeface="Calibri"/>
                <a:cs typeface="Calibri"/>
                <a:sym typeface="Calibri"/>
              </a:rPr>
              <a:t>Principales difficultés rencontrées:</a:t>
            </a:r>
            <a:endParaRPr b="1">
              <a:solidFill>
                <a:schemeClr val="dk1"/>
              </a:solidFill>
              <a:latin typeface="Calibri"/>
              <a:ea typeface="Calibri"/>
              <a:cs typeface="Calibri"/>
              <a:sym typeface="Calibri"/>
            </a:endParaRPr>
          </a:p>
          <a:p>
            <a:pPr marL="914400" lvl="1" indent="-317500" algn="just" rtl="0">
              <a:spcBef>
                <a:spcPts val="0"/>
              </a:spcBef>
              <a:spcAft>
                <a:spcPts val="0"/>
              </a:spcAft>
              <a:buClr>
                <a:schemeClr val="dk1"/>
              </a:buClr>
              <a:buSzPts val="1400"/>
              <a:buFont typeface="Calibri"/>
              <a:buChar char="◆"/>
            </a:pPr>
            <a:r>
              <a:rPr lang="fr">
                <a:solidFill>
                  <a:schemeClr val="dk1"/>
                </a:solidFill>
                <a:latin typeface="Calibri"/>
                <a:ea typeface="Calibri"/>
                <a:cs typeface="Calibri"/>
                <a:sym typeface="Calibri"/>
              </a:rPr>
              <a:t>Expliquer aux interlocuteurs l’importance de ces documents pour le jeune, et insister sur le fait qu’ils ne serviront que dans le cadre des démarches du jeune </a:t>
            </a:r>
            <a:endParaRPr>
              <a:solidFill>
                <a:schemeClr val="dk1"/>
              </a:solidFill>
              <a:latin typeface="Calibri"/>
              <a:ea typeface="Calibri"/>
              <a:cs typeface="Calibri"/>
              <a:sym typeface="Calibri"/>
            </a:endParaRPr>
          </a:p>
          <a:p>
            <a:pPr marL="457200" lvl="0" indent="0" algn="just" rtl="0">
              <a:spcBef>
                <a:spcPts val="0"/>
              </a:spcBef>
              <a:spcAft>
                <a:spcPts val="0"/>
              </a:spcAft>
              <a:buNone/>
            </a:pPr>
            <a:endParaRPr>
              <a:solidFill>
                <a:schemeClr val="dk1"/>
              </a:solidFill>
              <a:latin typeface="Calibri"/>
              <a:ea typeface="Calibri"/>
              <a:cs typeface="Calibri"/>
              <a:sym typeface="Calibri"/>
            </a:endParaRPr>
          </a:p>
          <a:p>
            <a:pPr marL="914400" lvl="1" indent="-317500" algn="just" rtl="0">
              <a:spcBef>
                <a:spcPts val="0"/>
              </a:spcBef>
              <a:spcAft>
                <a:spcPts val="0"/>
              </a:spcAft>
              <a:buClr>
                <a:schemeClr val="dk1"/>
              </a:buClr>
              <a:buSzPts val="1400"/>
              <a:buFont typeface="Calibri"/>
              <a:buChar char="◆"/>
            </a:pPr>
            <a:r>
              <a:rPr lang="fr">
                <a:solidFill>
                  <a:schemeClr val="dk1"/>
                </a:solidFill>
                <a:latin typeface="Calibri"/>
                <a:ea typeface="Calibri"/>
                <a:cs typeface="Calibri"/>
                <a:sym typeface="Calibri"/>
              </a:rPr>
              <a:t>En cas de refus définitif :  rédiger une attestation sur l’honneur, stipulant que les démarches auprès des autorités consulaires ont été effectuées, sans résultat.</a:t>
            </a:r>
            <a:endParaRPr>
              <a:solidFill>
                <a:schemeClr val="dk1"/>
              </a:solidFill>
              <a:latin typeface="Calibri"/>
              <a:ea typeface="Calibri"/>
              <a:cs typeface="Calibri"/>
              <a:sym typeface="Calibri"/>
            </a:endParaRPr>
          </a:p>
        </p:txBody>
      </p:sp>
      <p:pic>
        <p:nvPicPr>
          <p:cNvPr id="603" name="Google Shape;603;g34941e7d7f0_0_245" descr="Une image contenant dessin&#10;&#10;Description générée automatiquement"/>
          <p:cNvPicPr preferRelativeResize="0"/>
          <p:nvPr/>
        </p:nvPicPr>
        <p:blipFill rotWithShape="1">
          <a:blip r:embed="rId3">
            <a:alphaModFix/>
          </a:blip>
          <a:srcRect/>
          <a:stretch/>
        </p:blipFill>
        <p:spPr>
          <a:xfrm>
            <a:off x="7797096" y="45626"/>
            <a:ext cx="1300868" cy="483920"/>
          </a:xfrm>
          <a:prstGeom prst="rect">
            <a:avLst/>
          </a:prstGeom>
          <a:noFill/>
          <a:ln>
            <a:noFill/>
          </a:ln>
        </p:spPr>
      </p:pic>
      <p:sp>
        <p:nvSpPr>
          <p:cNvPr id="604" name="Google Shape;604;g34941e7d7f0_0_245"/>
          <p:cNvSpPr txBox="1"/>
          <p:nvPr/>
        </p:nvSpPr>
        <p:spPr>
          <a:xfrm>
            <a:off x="531300" y="1338175"/>
            <a:ext cx="4361100" cy="2097300"/>
          </a:xfrm>
          <a:prstGeom prst="rect">
            <a:avLst/>
          </a:prstGeom>
          <a:noFill/>
          <a:ln>
            <a:noFill/>
          </a:ln>
        </p:spPr>
        <p:txBody>
          <a:bodyPr spcFirstLastPara="1" wrap="square" lIns="91425" tIns="91425" rIns="91425" bIns="91425" anchor="t" anchorCtr="0">
            <a:spAutoFit/>
          </a:bodyPr>
          <a:lstStyle/>
          <a:p>
            <a:pPr marL="457200" lvl="0" indent="-317500" algn="l" rtl="0">
              <a:spcBef>
                <a:spcPts val="0"/>
              </a:spcBef>
              <a:spcAft>
                <a:spcPts val="0"/>
              </a:spcAft>
              <a:buSzPts val="1400"/>
              <a:buFont typeface="Calibri"/>
              <a:buChar char="➔"/>
            </a:pPr>
            <a:r>
              <a:rPr lang="fr">
                <a:solidFill>
                  <a:schemeClr val="dk1"/>
                </a:solidFill>
                <a:latin typeface="Calibri"/>
                <a:ea typeface="Calibri"/>
                <a:cs typeface="Calibri"/>
                <a:sym typeface="Calibri"/>
              </a:rPr>
              <a:t>Pour les MNA arrivant en France il y a </a:t>
            </a:r>
            <a:r>
              <a:rPr lang="fr" b="1">
                <a:solidFill>
                  <a:schemeClr val="dk1"/>
                </a:solidFill>
                <a:latin typeface="Calibri"/>
                <a:ea typeface="Calibri"/>
                <a:cs typeface="Calibri"/>
                <a:sym typeface="Calibri"/>
              </a:rPr>
              <a:t>plusieurs interlocuteurs</a:t>
            </a:r>
            <a:r>
              <a:rPr lang="fr">
                <a:solidFill>
                  <a:schemeClr val="dk1"/>
                </a:solidFill>
                <a:latin typeface="Calibri"/>
                <a:ea typeface="Calibri"/>
                <a:cs typeface="Calibri"/>
                <a:sym typeface="Calibri"/>
              </a:rPr>
              <a:t> possibles :</a:t>
            </a:r>
            <a:endParaRPr>
              <a:solidFill>
                <a:schemeClr val="dk1"/>
              </a:solidFill>
              <a:latin typeface="Calibri"/>
              <a:ea typeface="Calibri"/>
              <a:cs typeface="Calibri"/>
              <a:sym typeface="Calibri"/>
            </a:endParaRPr>
          </a:p>
          <a:p>
            <a:pPr marL="457200" lvl="0" indent="0" algn="l" rtl="0">
              <a:spcBef>
                <a:spcPts val="0"/>
              </a:spcBef>
              <a:spcAft>
                <a:spcPts val="0"/>
              </a:spcAft>
              <a:buNone/>
            </a:pPr>
            <a:endParaRPr>
              <a:solidFill>
                <a:schemeClr val="dk1"/>
              </a:solidFill>
              <a:latin typeface="Calibri"/>
              <a:ea typeface="Calibri"/>
              <a:cs typeface="Calibri"/>
              <a:sym typeface="Calibri"/>
            </a:endParaRPr>
          </a:p>
          <a:p>
            <a:pPr marL="914400" lvl="1" indent="-317500" algn="just" rtl="0">
              <a:lnSpc>
                <a:spcPct val="97916"/>
              </a:lnSpc>
              <a:spcBef>
                <a:spcPts val="0"/>
              </a:spcBef>
              <a:spcAft>
                <a:spcPts val="0"/>
              </a:spcAft>
              <a:buClr>
                <a:schemeClr val="dk1"/>
              </a:buClr>
              <a:buSzPts val="1400"/>
              <a:buFont typeface="Calibri"/>
              <a:buChar char="◆"/>
            </a:pPr>
            <a:r>
              <a:rPr lang="fr" b="1">
                <a:solidFill>
                  <a:schemeClr val="dk1"/>
                </a:solidFill>
                <a:latin typeface="Calibri"/>
                <a:ea typeface="Calibri"/>
                <a:cs typeface="Calibri"/>
                <a:sym typeface="Calibri"/>
              </a:rPr>
              <a:t>Les autorités du pays d’origine </a:t>
            </a:r>
            <a:r>
              <a:rPr lang="fr">
                <a:solidFill>
                  <a:schemeClr val="dk1"/>
                </a:solidFill>
                <a:latin typeface="Calibri"/>
                <a:ea typeface="Calibri"/>
                <a:cs typeface="Calibri"/>
                <a:sym typeface="Calibri"/>
              </a:rPr>
              <a:t>(</a:t>
            </a:r>
            <a:r>
              <a:rPr lang="fr">
                <a:solidFill>
                  <a:srgbClr val="0070C0"/>
                </a:solidFill>
                <a:latin typeface="Calibri"/>
                <a:ea typeface="Calibri"/>
                <a:cs typeface="Calibri"/>
                <a:sym typeface="Calibri"/>
              </a:rPr>
              <a:t>sauf en cas de demande d’Asile</a:t>
            </a:r>
            <a:r>
              <a:rPr lang="fr">
                <a:solidFill>
                  <a:schemeClr val="dk1"/>
                </a:solidFill>
                <a:latin typeface="Calibri"/>
                <a:ea typeface="Calibri"/>
                <a:cs typeface="Calibri"/>
                <a:sym typeface="Calibri"/>
              </a:rPr>
              <a:t>, dans de cas: s’adresser à l’OFPRA, qui reconstituera l’état civil si une forme de protection est accordée)</a:t>
            </a:r>
            <a:endParaRPr>
              <a:solidFill>
                <a:schemeClr val="dk1"/>
              </a:solidFill>
              <a:latin typeface="Calibri"/>
              <a:ea typeface="Calibri"/>
              <a:cs typeface="Calibri"/>
              <a:sym typeface="Calibri"/>
            </a:endParaRPr>
          </a:p>
          <a:p>
            <a:pPr marL="914400" lvl="0" indent="0" algn="just" rtl="0">
              <a:lnSpc>
                <a:spcPct val="97916"/>
              </a:lnSpc>
              <a:spcBef>
                <a:spcPts val="0"/>
              </a:spcBef>
              <a:spcAft>
                <a:spcPts val="0"/>
              </a:spcAft>
              <a:buNone/>
            </a:pPr>
            <a:endParaRPr>
              <a:solidFill>
                <a:schemeClr val="dk1"/>
              </a:solidFill>
              <a:latin typeface="Calibri"/>
              <a:ea typeface="Calibri"/>
              <a:cs typeface="Calibri"/>
              <a:sym typeface="Calibri"/>
            </a:endParaRPr>
          </a:p>
          <a:p>
            <a:pPr marL="914400" lvl="1" indent="-317500" algn="just" rtl="0">
              <a:lnSpc>
                <a:spcPct val="97916"/>
              </a:lnSpc>
              <a:spcBef>
                <a:spcPts val="0"/>
              </a:spcBef>
              <a:spcAft>
                <a:spcPts val="0"/>
              </a:spcAft>
              <a:buClr>
                <a:schemeClr val="dk1"/>
              </a:buClr>
              <a:buSzPts val="1400"/>
              <a:buFont typeface="Calibri"/>
              <a:buChar char="◆"/>
            </a:pPr>
            <a:r>
              <a:rPr lang="fr" b="1">
                <a:solidFill>
                  <a:schemeClr val="dk1"/>
                </a:solidFill>
                <a:latin typeface="Calibri"/>
                <a:ea typeface="Calibri"/>
                <a:cs typeface="Calibri"/>
                <a:sym typeface="Calibri"/>
              </a:rPr>
              <a:t>Les autorités consulaires du pays en France </a:t>
            </a:r>
            <a:endParaRPr>
              <a:solidFill>
                <a:schemeClr val="dk1"/>
              </a:solidFill>
              <a:latin typeface="Calibri"/>
              <a:ea typeface="Calibri"/>
              <a:cs typeface="Calibri"/>
              <a:sym typeface="Calibri"/>
            </a:endParaRPr>
          </a:p>
        </p:txBody>
      </p:sp>
      <p:sp>
        <p:nvSpPr>
          <p:cNvPr id="605" name="Google Shape;605;g34941e7d7f0_0_245"/>
          <p:cNvSpPr txBox="1"/>
          <p:nvPr/>
        </p:nvSpPr>
        <p:spPr>
          <a:xfrm>
            <a:off x="5145375" y="1338175"/>
            <a:ext cx="3551700" cy="817800"/>
          </a:xfrm>
          <a:prstGeom prst="rect">
            <a:avLst/>
          </a:prstGeom>
          <a:noFill/>
          <a:ln>
            <a:noFill/>
          </a:ln>
        </p:spPr>
        <p:txBody>
          <a:bodyPr spcFirstLastPara="1" wrap="square" lIns="91425" tIns="91425" rIns="91425" bIns="91425" anchor="t" anchorCtr="0">
            <a:spAutoFit/>
          </a:bodyPr>
          <a:lstStyle/>
          <a:p>
            <a:pPr marL="457200" lvl="0" indent="-317500" algn="just" rtl="0">
              <a:lnSpc>
                <a:spcPct val="97916"/>
              </a:lnSpc>
              <a:spcBef>
                <a:spcPts val="0"/>
              </a:spcBef>
              <a:spcAft>
                <a:spcPts val="0"/>
              </a:spcAft>
              <a:buClr>
                <a:schemeClr val="dk1"/>
              </a:buClr>
              <a:buSzPts val="1400"/>
              <a:buFont typeface="Calibri"/>
              <a:buChar char="➔"/>
            </a:pPr>
            <a:r>
              <a:rPr lang="fr" b="1">
                <a:solidFill>
                  <a:schemeClr val="dk1"/>
                </a:solidFill>
                <a:latin typeface="Calibri"/>
                <a:ea typeface="Calibri"/>
                <a:cs typeface="Calibri"/>
                <a:sym typeface="Calibri"/>
              </a:rPr>
              <a:t>Quels documents demander ? </a:t>
            </a:r>
            <a:endParaRPr>
              <a:solidFill>
                <a:schemeClr val="dk1"/>
              </a:solidFill>
              <a:latin typeface="Calibri"/>
              <a:ea typeface="Calibri"/>
              <a:cs typeface="Calibri"/>
              <a:sym typeface="Calibri"/>
            </a:endParaRPr>
          </a:p>
          <a:p>
            <a:pPr marL="914400" lvl="1" indent="-317500" algn="just" rtl="0">
              <a:lnSpc>
                <a:spcPct val="97916"/>
              </a:lnSpc>
              <a:spcBef>
                <a:spcPts val="0"/>
              </a:spcBef>
              <a:spcAft>
                <a:spcPts val="0"/>
              </a:spcAft>
              <a:buClr>
                <a:schemeClr val="dk1"/>
              </a:buClr>
              <a:buSzPts val="1400"/>
              <a:buFont typeface="Calibri"/>
              <a:buChar char="◆"/>
            </a:pPr>
            <a:r>
              <a:rPr lang="fr">
                <a:solidFill>
                  <a:schemeClr val="dk1"/>
                </a:solidFill>
                <a:latin typeface="Calibri"/>
                <a:ea typeface="Calibri"/>
                <a:cs typeface="Calibri"/>
                <a:sym typeface="Calibri"/>
              </a:rPr>
              <a:t>Passeport</a:t>
            </a:r>
            <a:endParaRPr>
              <a:solidFill>
                <a:schemeClr val="dk1"/>
              </a:solidFill>
              <a:latin typeface="Calibri"/>
              <a:ea typeface="Calibri"/>
              <a:cs typeface="Calibri"/>
              <a:sym typeface="Calibri"/>
            </a:endParaRPr>
          </a:p>
          <a:p>
            <a:pPr marL="914400" lvl="1" indent="-317500" algn="just" rtl="0">
              <a:lnSpc>
                <a:spcPct val="97916"/>
              </a:lnSpc>
              <a:spcBef>
                <a:spcPts val="0"/>
              </a:spcBef>
              <a:spcAft>
                <a:spcPts val="0"/>
              </a:spcAft>
              <a:buClr>
                <a:schemeClr val="dk1"/>
              </a:buClr>
              <a:buSzPts val="1400"/>
              <a:buFont typeface="Calibri"/>
              <a:buChar char="◆"/>
            </a:pPr>
            <a:r>
              <a:rPr lang="fr">
                <a:solidFill>
                  <a:schemeClr val="dk1"/>
                </a:solidFill>
                <a:latin typeface="Calibri"/>
                <a:ea typeface="Calibri"/>
                <a:cs typeface="Calibri"/>
                <a:sym typeface="Calibri"/>
              </a:rPr>
              <a:t>Carte d’identité consulaire</a:t>
            </a:r>
            <a:endParaRPr>
              <a:solidFill>
                <a:schemeClr val="dk1"/>
              </a:solidFill>
              <a:latin typeface="Calibri"/>
              <a:ea typeface="Calibri"/>
              <a:cs typeface="Calibri"/>
              <a:sym typeface="Calibri"/>
            </a:endParaRPr>
          </a:p>
        </p:txBody>
      </p:sp>
      <p:pic>
        <p:nvPicPr>
          <p:cNvPr id="606" name="Google Shape;606;g34941e7d7f0_0_245"/>
          <p:cNvPicPr preferRelativeResize="0"/>
          <p:nvPr/>
        </p:nvPicPr>
        <p:blipFill rotWithShape="1">
          <a:blip r:embed="rId4">
            <a:alphaModFix amt="70000"/>
          </a:blip>
          <a:srcRect l="14567" r="15861"/>
          <a:stretch/>
        </p:blipFill>
        <p:spPr>
          <a:xfrm>
            <a:off x="7361275" y="2372038"/>
            <a:ext cx="685050" cy="1026076"/>
          </a:xfrm>
          <a:prstGeom prst="rect">
            <a:avLst/>
          </a:prstGeom>
          <a:noFill/>
          <a:ln>
            <a:noFill/>
          </a:ln>
        </p:spPr>
      </p:pic>
      <p:pic>
        <p:nvPicPr>
          <p:cNvPr id="607" name="Google Shape;607;g34941e7d7f0_0_245"/>
          <p:cNvPicPr preferRelativeResize="0"/>
          <p:nvPr/>
        </p:nvPicPr>
        <p:blipFill>
          <a:blip r:embed="rId5">
            <a:alphaModFix amt="70000"/>
          </a:blip>
          <a:stretch>
            <a:fillRect/>
          </a:stretch>
        </p:blipFill>
        <p:spPr>
          <a:xfrm>
            <a:off x="5711275" y="2526900"/>
            <a:ext cx="1203475" cy="71635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11"/>
        <p:cNvGrpSpPr/>
        <p:nvPr/>
      </p:nvGrpSpPr>
      <p:grpSpPr>
        <a:xfrm>
          <a:off x="0" y="0"/>
          <a:ext cx="0" cy="0"/>
          <a:chOff x="0" y="0"/>
          <a:chExt cx="0" cy="0"/>
        </a:xfrm>
      </p:grpSpPr>
      <p:sp>
        <p:nvSpPr>
          <p:cNvPr id="612" name="Google Shape;612;g34941e7d7f0_0_255"/>
          <p:cNvSpPr txBox="1"/>
          <p:nvPr/>
        </p:nvSpPr>
        <p:spPr>
          <a:xfrm>
            <a:off x="531300" y="651700"/>
            <a:ext cx="7890300" cy="438600"/>
          </a:xfrm>
          <a:prstGeom prst="rect">
            <a:avLst/>
          </a:prstGeom>
          <a:noFill/>
          <a:ln>
            <a:noFill/>
          </a:ln>
        </p:spPr>
        <p:txBody>
          <a:bodyPr spcFirstLastPara="1" wrap="square" lIns="68550" tIns="34275" rIns="68550" bIns="34275" anchor="t" anchorCtr="0">
            <a:spAutoFit/>
          </a:bodyPr>
          <a:lstStyle/>
          <a:p>
            <a:pPr marL="0" lvl="0" indent="0" algn="l" rtl="0">
              <a:lnSpc>
                <a:spcPct val="115000"/>
              </a:lnSpc>
              <a:spcBef>
                <a:spcPts val="0"/>
              </a:spcBef>
              <a:spcAft>
                <a:spcPts val="0"/>
              </a:spcAft>
              <a:buClr>
                <a:schemeClr val="dk1"/>
              </a:buClr>
              <a:buSzPts val="1100"/>
              <a:buFont typeface="Arial"/>
              <a:buNone/>
            </a:pPr>
            <a:r>
              <a:rPr lang="fr" sz="2400" b="1">
                <a:solidFill>
                  <a:srgbClr val="0070C0"/>
                </a:solidFill>
                <a:latin typeface="Calibri"/>
                <a:ea typeface="Calibri"/>
                <a:cs typeface="Calibri"/>
                <a:sym typeface="Calibri"/>
              </a:rPr>
              <a:t>Les solutions alternatives à la reconstitution de l’état civil</a:t>
            </a:r>
            <a:endParaRPr sz="3600" b="1" strike="noStrike" cap="none">
              <a:solidFill>
                <a:srgbClr val="0070C0"/>
              </a:solidFill>
              <a:latin typeface="Calibri"/>
              <a:ea typeface="Calibri"/>
              <a:cs typeface="Calibri"/>
              <a:sym typeface="Calibri"/>
            </a:endParaRPr>
          </a:p>
        </p:txBody>
      </p:sp>
      <p:pic>
        <p:nvPicPr>
          <p:cNvPr id="613" name="Google Shape;613;g34941e7d7f0_0_255" descr="Une image contenant dessin&#10;&#10;Description générée automatiquement"/>
          <p:cNvPicPr preferRelativeResize="0"/>
          <p:nvPr/>
        </p:nvPicPr>
        <p:blipFill rotWithShape="1">
          <a:blip r:embed="rId3">
            <a:alphaModFix/>
          </a:blip>
          <a:srcRect/>
          <a:stretch/>
        </p:blipFill>
        <p:spPr>
          <a:xfrm>
            <a:off x="7797096" y="45626"/>
            <a:ext cx="1300868" cy="483920"/>
          </a:xfrm>
          <a:prstGeom prst="rect">
            <a:avLst/>
          </a:prstGeom>
          <a:noFill/>
          <a:ln>
            <a:noFill/>
          </a:ln>
        </p:spPr>
      </p:pic>
      <p:sp>
        <p:nvSpPr>
          <p:cNvPr id="614" name="Google Shape;614;g34941e7d7f0_0_255"/>
          <p:cNvSpPr txBox="1"/>
          <p:nvPr/>
        </p:nvSpPr>
        <p:spPr>
          <a:xfrm>
            <a:off x="531300" y="1338175"/>
            <a:ext cx="8128800" cy="400200"/>
          </a:xfrm>
          <a:prstGeom prst="rect">
            <a:avLst/>
          </a:prstGeom>
          <a:noFill/>
          <a:ln>
            <a:noFill/>
          </a:ln>
        </p:spPr>
        <p:txBody>
          <a:bodyPr spcFirstLastPara="1" wrap="square" lIns="91425" tIns="91425" rIns="91425" bIns="91425" anchor="t" anchorCtr="0">
            <a:spAutoFit/>
          </a:bodyPr>
          <a:lstStyle/>
          <a:p>
            <a:pPr marL="0" lvl="0" indent="0" algn="just" rtl="0">
              <a:spcBef>
                <a:spcPts val="0"/>
              </a:spcBef>
              <a:spcAft>
                <a:spcPts val="0"/>
              </a:spcAft>
              <a:buNone/>
            </a:pPr>
            <a:r>
              <a:rPr lang="fr">
                <a:solidFill>
                  <a:schemeClr val="dk1"/>
                </a:solidFill>
                <a:latin typeface="Calibri"/>
                <a:ea typeface="Calibri"/>
                <a:cs typeface="Calibri"/>
                <a:sym typeface="Calibri"/>
              </a:rPr>
              <a:t>Si les démarches sont restées vaines, </a:t>
            </a:r>
            <a:r>
              <a:rPr lang="fr" b="1">
                <a:solidFill>
                  <a:srgbClr val="2859B6"/>
                </a:solidFill>
                <a:latin typeface="Calibri"/>
                <a:ea typeface="Calibri"/>
                <a:cs typeface="Calibri"/>
                <a:sym typeface="Calibri"/>
              </a:rPr>
              <a:t>une requête peut être présentée aux autorités judiciaires françaises :</a:t>
            </a:r>
            <a:endParaRPr>
              <a:solidFill>
                <a:schemeClr val="dk1"/>
              </a:solidFill>
              <a:latin typeface="Calibri"/>
              <a:ea typeface="Calibri"/>
              <a:cs typeface="Calibri"/>
              <a:sym typeface="Calibri"/>
            </a:endParaRPr>
          </a:p>
        </p:txBody>
      </p:sp>
      <p:sp>
        <p:nvSpPr>
          <p:cNvPr id="615" name="Google Shape;615;g34941e7d7f0_0_255"/>
          <p:cNvSpPr txBox="1"/>
          <p:nvPr/>
        </p:nvSpPr>
        <p:spPr>
          <a:xfrm>
            <a:off x="308100" y="1789200"/>
            <a:ext cx="8165700" cy="2766000"/>
          </a:xfrm>
          <a:prstGeom prst="rect">
            <a:avLst/>
          </a:prstGeom>
          <a:noFill/>
          <a:ln>
            <a:noFill/>
          </a:ln>
        </p:spPr>
        <p:txBody>
          <a:bodyPr spcFirstLastPara="1" wrap="square" lIns="91425" tIns="91425" rIns="91425" bIns="91425" anchor="t" anchorCtr="0">
            <a:spAutoFit/>
          </a:bodyPr>
          <a:lstStyle/>
          <a:p>
            <a:pPr marL="457200" lvl="0" indent="-304800" algn="just" rtl="0">
              <a:spcBef>
                <a:spcPts val="0"/>
              </a:spcBef>
              <a:spcAft>
                <a:spcPts val="0"/>
              </a:spcAft>
              <a:buClr>
                <a:schemeClr val="dk1"/>
              </a:buClr>
              <a:buSzPts val="1200"/>
              <a:buFont typeface="Calibri"/>
              <a:buChar char="➔"/>
            </a:pPr>
            <a:r>
              <a:rPr lang="fr" b="1" u="sng">
                <a:solidFill>
                  <a:schemeClr val="dk1"/>
                </a:solidFill>
                <a:latin typeface="Calibri"/>
                <a:ea typeface="Calibri"/>
                <a:cs typeface="Calibri"/>
                <a:sym typeface="Calibri"/>
              </a:rPr>
              <a:t>Jugements déclaratifs d’acte de naissance</a:t>
            </a:r>
            <a:r>
              <a:rPr lang="fr">
                <a:solidFill>
                  <a:schemeClr val="dk1"/>
                </a:solidFill>
                <a:latin typeface="Calibri"/>
                <a:ea typeface="Calibri"/>
                <a:cs typeface="Calibri"/>
                <a:sym typeface="Calibri"/>
              </a:rPr>
              <a:t> (art. 46 et 55 al. 2 du Code civil) : Faire établir un acte de naissance dans le cas où </a:t>
            </a:r>
            <a:r>
              <a:rPr lang="fr" b="1">
                <a:solidFill>
                  <a:srgbClr val="2859B6"/>
                </a:solidFill>
                <a:latin typeface="Calibri"/>
                <a:ea typeface="Calibri"/>
                <a:cs typeface="Calibri"/>
                <a:sym typeface="Calibri"/>
              </a:rPr>
              <a:t>aucune déclaration de naissance n’a été effectuée dans le pays d’origine</a:t>
            </a:r>
            <a:r>
              <a:rPr lang="fr">
                <a:solidFill>
                  <a:schemeClr val="dk1"/>
                </a:solidFill>
                <a:latin typeface="Calibri"/>
                <a:ea typeface="Calibri"/>
                <a:cs typeface="Calibri"/>
                <a:sym typeface="Calibri"/>
              </a:rPr>
              <a:t>, ou </a:t>
            </a:r>
            <a:r>
              <a:rPr lang="fr" b="1">
                <a:solidFill>
                  <a:srgbClr val="2859B6"/>
                </a:solidFill>
                <a:latin typeface="Calibri"/>
                <a:ea typeface="Calibri"/>
                <a:cs typeface="Calibri"/>
                <a:sym typeface="Calibri"/>
              </a:rPr>
              <a:t>lorsque la personne n’a aucun état civil connu à procédure qui pallie donc l’impossibilité de faire établir un acte d’état civil</a:t>
            </a:r>
            <a:r>
              <a:rPr lang="fr">
                <a:solidFill>
                  <a:srgbClr val="2859B6"/>
                </a:solidFill>
                <a:latin typeface="Calibri"/>
                <a:ea typeface="Calibri"/>
                <a:cs typeface="Calibri"/>
                <a:sym typeface="Calibri"/>
              </a:rPr>
              <a:t>.</a:t>
            </a:r>
            <a:endParaRPr>
              <a:solidFill>
                <a:srgbClr val="2859B6"/>
              </a:solidFill>
              <a:latin typeface="Calibri"/>
              <a:ea typeface="Calibri"/>
              <a:cs typeface="Calibri"/>
              <a:sym typeface="Calibri"/>
            </a:endParaRPr>
          </a:p>
          <a:p>
            <a:pPr marL="0" lvl="0" indent="0" algn="just" rtl="0">
              <a:spcBef>
                <a:spcPts val="0"/>
              </a:spcBef>
              <a:spcAft>
                <a:spcPts val="0"/>
              </a:spcAft>
              <a:buNone/>
            </a:pPr>
            <a:endParaRPr>
              <a:solidFill>
                <a:schemeClr val="dk1"/>
              </a:solidFill>
              <a:latin typeface="Calibri"/>
              <a:ea typeface="Calibri"/>
              <a:cs typeface="Calibri"/>
              <a:sym typeface="Calibri"/>
            </a:endParaRPr>
          </a:p>
          <a:p>
            <a:pPr marL="457200" lvl="0" indent="-317500" algn="just" rtl="0">
              <a:spcBef>
                <a:spcPts val="0"/>
              </a:spcBef>
              <a:spcAft>
                <a:spcPts val="0"/>
              </a:spcAft>
              <a:buClr>
                <a:schemeClr val="dk1"/>
              </a:buClr>
              <a:buSzPts val="1400"/>
              <a:buFont typeface="Calibri"/>
              <a:buChar char="➔"/>
            </a:pPr>
            <a:r>
              <a:rPr lang="fr" b="1" u="sng">
                <a:solidFill>
                  <a:schemeClr val="dk1"/>
                </a:solidFill>
                <a:latin typeface="Calibri"/>
                <a:ea typeface="Calibri"/>
                <a:cs typeface="Calibri"/>
                <a:sym typeface="Calibri"/>
              </a:rPr>
              <a:t>Jugements supplétifs d’acte de naissance </a:t>
            </a:r>
            <a:r>
              <a:rPr lang="fr">
                <a:solidFill>
                  <a:schemeClr val="dk1"/>
                </a:solidFill>
                <a:latin typeface="Calibri"/>
                <a:ea typeface="Calibri"/>
                <a:cs typeface="Calibri"/>
                <a:sym typeface="Calibri"/>
              </a:rPr>
              <a:t>(art. 46 du Code civil) : Procédure à engager </a:t>
            </a:r>
            <a:r>
              <a:rPr lang="fr" b="1">
                <a:solidFill>
                  <a:schemeClr val="dk1"/>
                </a:solidFill>
                <a:latin typeface="Calibri"/>
                <a:ea typeface="Calibri"/>
                <a:cs typeface="Calibri"/>
                <a:sym typeface="Calibri"/>
              </a:rPr>
              <a:t>en cas de perte de l’acte d’état civil, ou s’il est devenu impossible d’y accéder</a:t>
            </a:r>
            <a:r>
              <a:rPr lang="fr">
                <a:solidFill>
                  <a:schemeClr val="dk1"/>
                </a:solidFill>
                <a:latin typeface="Calibri"/>
                <a:ea typeface="Calibri"/>
                <a:cs typeface="Calibri"/>
                <a:sym typeface="Calibri"/>
              </a:rPr>
              <a:t> (état de guerre, catastrophe naturelle, etc.).</a:t>
            </a:r>
            <a:br>
              <a:rPr lang="fr">
                <a:solidFill>
                  <a:schemeClr val="dk1"/>
                </a:solidFill>
                <a:latin typeface="Calibri"/>
                <a:ea typeface="Calibri"/>
                <a:cs typeface="Calibri"/>
                <a:sym typeface="Calibri"/>
              </a:rPr>
            </a:br>
            <a:br>
              <a:rPr lang="fr">
                <a:solidFill>
                  <a:schemeClr val="dk1"/>
                </a:solidFill>
                <a:latin typeface="Calibri"/>
                <a:ea typeface="Calibri"/>
                <a:cs typeface="Calibri"/>
                <a:sym typeface="Calibri"/>
              </a:rPr>
            </a:br>
            <a:r>
              <a:rPr lang="fr">
                <a:solidFill>
                  <a:schemeClr val="dk1"/>
                </a:solidFill>
                <a:latin typeface="Calibri"/>
                <a:ea typeface="Calibri"/>
                <a:cs typeface="Calibri"/>
                <a:sym typeface="Calibri"/>
              </a:rPr>
              <a:t>Avant de demander un jugement supplétif : → Apporter nécessairement</a:t>
            </a:r>
            <a:r>
              <a:rPr lang="fr">
                <a:solidFill>
                  <a:srgbClr val="2859B6"/>
                </a:solidFill>
                <a:latin typeface="Calibri"/>
                <a:ea typeface="Calibri"/>
                <a:cs typeface="Calibri"/>
                <a:sym typeface="Calibri"/>
              </a:rPr>
              <a:t> </a:t>
            </a:r>
            <a:r>
              <a:rPr lang="fr" b="1">
                <a:solidFill>
                  <a:srgbClr val="2859B6"/>
                </a:solidFill>
                <a:latin typeface="Calibri"/>
                <a:ea typeface="Calibri"/>
                <a:cs typeface="Calibri"/>
                <a:sym typeface="Calibri"/>
              </a:rPr>
              <a:t>la preuve que toutes les démarches entreprises pour retrouver l’état civil du jeune sont restées vaines</a:t>
            </a:r>
            <a:r>
              <a:rPr lang="fr">
                <a:solidFill>
                  <a:srgbClr val="2859B6"/>
                </a:solidFill>
                <a:latin typeface="Calibri"/>
                <a:ea typeface="Calibri"/>
                <a:cs typeface="Calibri"/>
                <a:sym typeface="Calibri"/>
              </a:rPr>
              <a:t>.</a:t>
            </a:r>
            <a:r>
              <a:rPr lang="fr">
                <a:solidFill>
                  <a:schemeClr val="dk1"/>
                </a:solidFill>
                <a:latin typeface="Calibri"/>
                <a:ea typeface="Calibri"/>
                <a:cs typeface="Calibri"/>
                <a:sym typeface="Calibri"/>
              </a:rPr>
              <a:t> </a:t>
            </a:r>
            <a:endParaRPr>
              <a:solidFill>
                <a:schemeClr val="dk1"/>
              </a:solidFill>
              <a:latin typeface="Calibri"/>
              <a:ea typeface="Calibri"/>
              <a:cs typeface="Calibri"/>
              <a:sym typeface="Calibri"/>
            </a:endParaRPr>
          </a:p>
          <a:p>
            <a:pPr marL="457200" lvl="0" indent="0" algn="just" rtl="0">
              <a:lnSpc>
                <a:spcPct val="97916"/>
              </a:lnSpc>
              <a:spcBef>
                <a:spcPts val="0"/>
              </a:spcBef>
              <a:spcAft>
                <a:spcPts val="0"/>
              </a:spcAft>
              <a:buNone/>
            </a:pPr>
            <a:endParaRPr b="1">
              <a:solidFill>
                <a:schemeClr val="dk1"/>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19"/>
        <p:cNvGrpSpPr/>
        <p:nvPr/>
      </p:nvGrpSpPr>
      <p:grpSpPr>
        <a:xfrm>
          <a:off x="0" y="0"/>
          <a:ext cx="0" cy="0"/>
          <a:chOff x="0" y="0"/>
          <a:chExt cx="0" cy="0"/>
        </a:xfrm>
      </p:grpSpPr>
      <p:sp>
        <p:nvSpPr>
          <p:cNvPr id="620" name="Google Shape;620;g34941e7d7f0_0_262"/>
          <p:cNvSpPr txBox="1"/>
          <p:nvPr/>
        </p:nvSpPr>
        <p:spPr>
          <a:xfrm>
            <a:off x="531300" y="651700"/>
            <a:ext cx="7890300" cy="438600"/>
          </a:xfrm>
          <a:prstGeom prst="rect">
            <a:avLst/>
          </a:prstGeom>
          <a:noFill/>
          <a:ln>
            <a:noFill/>
          </a:ln>
        </p:spPr>
        <p:txBody>
          <a:bodyPr spcFirstLastPara="1" wrap="square" lIns="68550" tIns="34275" rIns="68550" bIns="34275" anchor="t" anchorCtr="0">
            <a:spAutoFit/>
          </a:bodyPr>
          <a:lstStyle/>
          <a:p>
            <a:pPr marL="0" lvl="0" indent="0" algn="l" rtl="0">
              <a:lnSpc>
                <a:spcPct val="115000"/>
              </a:lnSpc>
              <a:spcBef>
                <a:spcPts val="0"/>
              </a:spcBef>
              <a:spcAft>
                <a:spcPts val="0"/>
              </a:spcAft>
              <a:buClr>
                <a:schemeClr val="dk1"/>
              </a:buClr>
              <a:buSzPts val="1100"/>
              <a:buFont typeface="Arial"/>
              <a:buNone/>
            </a:pPr>
            <a:r>
              <a:rPr lang="fr" sz="2400" b="1">
                <a:solidFill>
                  <a:srgbClr val="0070C0"/>
                </a:solidFill>
                <a:latin typeface="Calibri"/>
                <a:ea typeface="Calibri"/>
                <a:cs typeface="Calibri"/>
                <a:sym typeface="Calibri"/>
              </a:rPr>
              <a:t>Les solutions alternatives à la reconstitution de l’état civil</a:t>
            </a:r>
            <a:endParaRPr sz="3600" b="1" strike="noStrike" cap="none">
              <a:solidFill>
                <a:srgbClr val="0070C0"/>
              </a:solidFill>
              <a:latin typeface="Calibri"/>
              <a:ea typeface="Calibri"/>
              <a:cs typeface="Calibri"/>
              <a:sym typeface="Calibri"/>
            </a:endParaRPr>
          </a:p>
        </p:txBody>
      </p:sp>
      <p:pic>
        <p:nvPicPr>
          <p:cNvPr id="621" name="Google Shape;621;g34941e7d7f0_0_262" descr="Une image contenant dessin&#10;&#10;Description générée automatiquement"/>
          <p:cNvPicPr preferRelativeResize="0"/>
          <p:nvPr/>
        </p:nvPicPr>
        <p:blipFill rotWithShape="1">
          <a:blip r:embed="rId3">
            <a:alphaModFix/>
          </a:blip>
          <a:srcRect/>
          <a:stretch/>
        </p:blipFill>
        <p:spPr>
          <a:xfrm>
            <a:off x="7797096" y="45626"/>
            <a:ext cx="1300868" cy="483920"/>
          </a:xfrm>
          <a:prstGeom prst="rect">
            <a:avLst/>
          </a:prstGeom>
          <a:noFill/>
          <a:ln>
            <a:noFill/>
          </a:ln>
        </p:spPr>
      </p:pic>
      <p:sp>
        <p:nvSpPr>
          <p:cNvPr id="622" name="Google Shape;622;g34941e7d7f0_0_262"/>
          <p:cNvSpPr txBox="1"/>
          <p:nvPr/>
        </p:nvSpPr>
        <p:spPr>
          <a:xfrm>
            <a:off x="531300" y="1338175"/>
            <a:ext cx="8128800" cy="400200"/>
          </a:xfrm>
          <a:prstGeom prst="rect">
            <a:avLst/>
          </a:prstGeom>
          <a:noFill/>
          <a:ln>
            <a:noFill/>
          </a:ln>
        </p:spPr>
        <p:txBody>
          <a:bodyPr spcFirstLastPara="1" wrap="square" lIns="91425" tIns="91425" rIns="91425" bIns="91425" anchor="t" anchorCtr="0">
            <a:spAutoFit/>
          </a:bodyPr>
          <a:lstStyle/>
          <a:p>
            <a:pPr marL="457200" lvl="0" indent="-317500" algn="l" rtl="0">
              <a:spcBef>
                <a:spcPts val="0"/>
              </a:spcBef>
              <a:spcAft>
                <a:spcPts val="0"/>
              </a:spcAft>
              <a:buClr>
                <a:schemeClr val="dk1"/>
              </a:buClr>
              <a:buSzPts val="1400"/>
              <a:buFont typeface="Calibri"/>
              <a:buChar char="➔"/>
            </a:pPr>
            <a:r>
              <a:rPr lang="fr" b="1">
                <a:solidFill>
                  <a:schemeClr val="dk1"/>
                </a:solidFill>
                <a:latin typeface="Calibri"/>
                <a:ea typeface="Calibri"/>
                <a:cs typeface="Calibri"/>
                <a:sym typeface="Calibri"/>
              </a:rPr>
              <a:t>Procédure commune à ces deux jugements</a:t>
            </a:r>
            <a:r>
              <a:rPr lang="fr">
                <a:solidFill>
                  <a:schemeClr val="dk1"/>
                </a:solidFill>
                <a:latin typeface="Calibri"/>
                <a:ea typeface="Calibri"/>
                <a:cs typeface="Calibri"/>
                <a:sym typeface="Calibri"/>
              </a:rPr>
              <a:t> :​</a:t>
            </a:r>
            <a:endParaRPr sz="1600">
              <a:solidFill>
                <a:schemeClr val="dk1"/>
              </a:solidFill>
              <a:latin typeface="Calibri"/>
              <a:ea typeface="Calibri"/>
              <a:cs typeface="Calibri"/>
              <a:sym typeface="Calibri"/>
            </a:endParaRPr>
          </a:p>
        </p:txBody>
      </p:sp>
      <p:sp>
        <p:nvSpPr>
          <p:cNvPr id="623" name="Google Shape;623;g34941e7d7f0_0_262"/>
          <p:cNvSpPr txBox="1"/>
          <p:nvPr/>
        </p:nvSpPr>
        <p:spPr>
          <a:xfrm>
            <a:off x="293225" y="1781750"/>
            <a:ext cx="8165700" cy="3201600"/>
          </a:xfrm>
          <a:prstGeom prst="rect">
            <a:avLst/>
          </a:prstGeom>
          <a:noFill/>
          <a:ln>
            <a:noFill/>
          </a:ln>
        </p:spPr>
        <p:txBody>
          <a:bodyPr spcFirstLastPara="1" wrap="square" lIns="91425" tIns="91425" rIns="91425" bIns="91425" anchor="t" anchorCtr="0">
            <a:spAutoFit/>
          </a:bodyPr>
          <a:lstStyle/>
          <a:p>
            <a:pPr marL="0" lvl="0" indent="0" algn="just" rtl="0">
              <a:spcBef>
                <a:spcPts val="0"/>
              </a:spcBef>
              <a:spcAft>
                <a:spcPts val="0"/>
              </a:spcAft>
              <a:buNone/>
            </a:pPr>
            <a:r>
              <a:rPr lang="fr">
                <a:solidFill>
                  <a:schemeClr val="dk1"/>
                </a:solidFill>
                <a:latin typeface="Calibri"/>
                <a:ea typeface="Calibri"/>
                <a:cs typeface="Calibri"/>
                <a:sym typeface="Calibri"/>
              </a:rPr>
              <a:t>La procédure est introduite devant le Tribunal Judiciaire (</a:t>
            </a:r>
            <a:r>
              <a:rPr lang="fr">
                <a:solidFill>
                  <a:srgbClr val="36A9D2"/>
                </a:solidFill>
                <a:latin typeface="Calibri"/>
                <a:ea typeface="Calibri"/>
                <a:cs typeface="Calibri"/>
                <a:sym typeface="Calibri"/>
              </a:rPr>
              <a:t>art. 1430 et 1431 du Code de procédure civile</a:t>
            </a:r>
            <a:r>
              <a:rPr lang="fr">
                <a:solidFill>
                  <a:schemeClr val="dk1"/>
                </a:solidFill>
                <a:latin typeface="Calibri"/>
                <a:ea typeface="Calibri"/>
                <a:cs typeface="Calibri"/>
                <a:sym typeface="Calibri"/>
              </a:rPr>
              <a:t>) par un demandeur pourvu d’une capacité juridique représentant le jeune :</a:t>
            </a:r>
            <a:endParaRPr>
              <a:solidFill>
                <a:schemeClr val="dk1"/>
              </a:solidFill>
              <a:latin typeface="Calibri"/>
              <a:ea typeface="Calibri"/>
              <a:cs typeface="Calibri"/>
              <a:sym typeface="Calibri"/>
            </a:endParaRPr>
          </a:p>
          <a:p>
            <a:pPr marL="0" lvl="0" indent="0" algn="just" rtl="0">
              <a:spcBef>
                <a:spcPts val="0"/>
              </a:spcBef>
              <a:spcAft>
                <a:spcPts val="0"/>
              </a:spcAft>
              <a:buNone/>
            </a:pPr>
            <a:endParaRPr>
              <a:solidFill>
                <a:schemeClr val="dk1"/>
              </a:solidFill>
              <a:latin typeface="Calibri"/>
              <a:ea typeface="Calibri"/>
              <a:cs typeface="Calibri"/>
              <a:sym typeface="Calibri"/>
            </a:endParaRPr>
          </a:p>
          <a:p>
            <a:pPr marL="914400" lvl="0" indent="0" algn="just" rtl="0">
              <a:spcBef>
                <a:spcPts val="0"/>
              </a:spcBef>
              <a:spcAft>
                <a:spcPts val="0"/>
              </a:spcAft>
              <a:buNone/>
            </a:pPr>
            <a:endParaRPr>
              <a:solidFill>
                <a:schemeClr val="dk1"/>
              </a:solidFill>
              <a:latin typeface="Calibri"/>
              <a:ea typeface="Calibri"/>
              <a:cs typeface="Calibri"/>
              <a:sym typeface="Calibri"/>
            </a:endParaRPr>
          </a:p>
          <a:p>
            <a:pPr marL="457200" lvl="0" indent="-317500" algn="just" rtl="0">
              <a:spcBef>
                <a:spcPts val="0"/>
              </a:spcBef>
              <a:spcAft>
                <a:spcPts val="0"/>
              </a:spcAft>
              <a:buSzPts val="1400"/>
              <a:buFont typeface="Calibri"/>
              <a:buChar char="●"/>
            </a:pPr>
            <a:r>
              <a:rPr lang="fr">
                <a:solidFill>
                  <a:schemeClr val="dk1"/>
                </a:solidFill>
                <a:latin typeface="Calibri"/>
                <a:ea typeface="Calibri"/>
                <a:cs typeface="Calibri"/>
                <a:sym typeface="Calibri"/>
              </a:rPr>
              <a:t>si le mineur a fait l’objet d’une mesure de placement auprès d’une structure, </a:t>
            </a:r>
            <a:r>
              <a:rPr lang="fr" b="1">
                <a:solidFill>
                  <a:srgbClr val="2859B6"/>
                </a:solidFill>
                <a:latin typeface="Calibri"/>
                <a:ea typeface="Calibri"/>
                <a:cs typeface="Calibri"/>
                <a:sym typeface="Calibri"/>
              </a:rPr>
              <a:t>désignée par le Juge aux affaires familiales comme tutrice du mineur</a:t>
            </a:r>
            <a:r>
              <a:rPr lang="fr">
                <a:solidFill>
                  <a:schemeClr val="dk1"/>
                </a:solidFill>
                <a:latin typeface="Calibri"/>
                <a:ea typeface="Calibri"/>
                <a:cs typeface="Calibri"/>
                <a:sym typeface="Calibri"/>
              </a:rPr>
              <a:t>, c’est à cette structure d’introduire la procédure ;</a:t>
            </a:r>
            <a:endParaRPr>
              <a:solidFill>
                <a:schemeClr val="dk1"/>
              </a:solidFill>
              <a:latin typeface="Calibri"/>
              <a:ea typeface="Calibri"/>
              <a:cs typeface="Calibri"/>
              <a:sym typeface="Calibri"/>
            </a:endParaRPr>
          </a:p>
          <a:p>
            <a:pPr marL="457200" lvl="0" indent="0" algn="just" rtl="0">
              <a:spcBef>
                <a:spcPts val="0"/>
              </a:spcBef>
              <a:spcAft>
                <a:spcPts val="0"/>
              </a:spcAft>
              <a:buNone/>
            </a:pPr>
            <a:endParaRPr>
              <a:solidFill>
                <a:schemeClr val="dk1"/>
              </a:solidFill>
              <a:latin typeface="Calibri"/>
              <a:ea typeface="Calibri"/>
              <a:cs typeface="Calibri"/>
              <a:sym typeface="Calibri"/>
            </a:endParaRPr>
          </a:p>
          <a:p>
            <a:pPr marL="457200" lvl="0" indent="-317500" algn="just" rtl="0">
              <a:spcBef>
                <a:spcPts val="0"/>
              </a:spcBef>
              <a:spcAft>
                <a:spcPts val="0"/>
              </a:spcAft>
              <a:buSzPts val="1400"/>
              <a:buFont typeface="Calibri"/>
              <a:buChar char="●"/>
            </a:pPr>
            <a:r>
              <a:rPr lang="fr">
                <a:solidFill>
                  <a:schemeClr val="dk1"/>
                </a:solidFill>
                <a:latin typeface="Calibri"/>
                <a:ea typeface="Calibri"/>
                <a:cs typeface="Calibri"/>
                <a:sym typeface="Calibri"/>
              </a:rPr>
              <a:t>si le mineur est placé auprès d’une structure mais que cette dernière </a:t>
            </a:r>
            <a:r>
              <a:rPr lang="fr" b="1">
                <a:solidFill>
                  <a:srgbClr val="2859B6"/>
                </a:solidFill>
                <a:latin typeface="Calibri"/>
                <a:ea typeface="Calibri"/>
                <a:cs typeface="Calibri"/>
                <a:sym typeface="Calibri"/>
              </a:rPr>
              <a:t>ne dispose pas de tutelle ou de délégation de l’autorité familiale, le juge des tutelles peut désigner un administrateur ad hoc </a:t>
            </a:r>
            <a:r>
              <a:rPr lang="fr">
                <a:solidFill>
                  <a:schemeClr val="dk1"/>
                </a:solidFill>
                <a:latin typeface="Calibri"/>
                <a:ea typeface="Calibri"/>
                <a:cs typeface="Calibri"/>
                <a:sym typeface="Calibri"/>
              </a:rPr>
              <a:t>pour représenter le jeune dans le cadre de la procédure</a:t>
            </a:r>
            <a:endParaRPr>
              <a:solidFill>
                <a:schemeClr val="dk1"/>
              </a:solidFill>
              <a:latin typeface="Calibri"/>
              <a:ea typeface="Calibri"/>
              <a:cs typeface="Calibri"/>
              <a:sym typeface="Calibri"/>
            </a:endParaRPr>
          </a:p>
          <a:p>
            <a:pPr marL="457200" lvl="0" indent="0" algn="just" rtl="0">
              <a:spcBef>
                <a:spcPts val="0"/>
              </a:spcBef>
              <a:spcAft>
                <a:spcPts val="0"/>
              </a:spcAft>
              <a:buNone/>
            </a:pPr>
            <a:endParaRPr>
              <a:solidFill>
                <a:schemeClr val="dk1"/>
              </a:solidFill>
              <a:latin typeface="Calibri"/>
              <a:ea typeface="Calibri"/>
              <a:cs typeface="Calibri"/>
              <a:sym typeface="Calibri"/>
            </a:endParaRPr>
          </a:p>
          <a:p>
            <a:pPr marL="457200" lvl="0" indent="-317500" algn="just" rtl="0">
              <a:spcBef>
                <a:spcPts val="0"/>
              </a:spcBef>
              <a:spcAft>
                <a:spcPts val="0"/>
              </a:spcAft>
              <a:buSzPts val="1400"/>
              <a:buFont typeface="Calibri"/>
              <a:buChar char="●"/>
            </a:pPr>
            <a:r>
              <a:rPr lang="fr">
                <a:solidFill>
                  <a:schemeClr val="dk1"/>
                </a:solidFill>
                <a:latin typeface="Calibri"/>
                <a:ea typeface="Calibri"/>
                <a:cs typeface="Calibri"/>
                <a:sym typeface="Calibri"/>
              </a:rPr>
              <a:t>si le mineur ne bénéficie d’aucune prise en charge pérenne au titre de la protection de l’enfance, le ministère public peut solliciter la désignation d’un administrateur ad hoc aux fins d’une procédure en demande de jugement déclaratif ou supplétif d’acte de naissance.</a:t>
            </a:r>
            <a:endParaRPr b="1" u="sng">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40"/>
        <p:cNvGrpSpPr/>
        <p:nvPr/>
      </p:nvGrpSpPr>
      <p:grpSpPr>
        <a:xfrm>
          <a:off x="0" y="0"/>
          <a:ext cx="0" cy="0"/>
          <a:chOff x="0" y="0"/>
          <a:chExt cx="0" cy="0"/>
        </a:xfrm>
      </p:grpSpPr>
      <p:sp>
        <p:nvSpPr>
          <p:cNvPr id="541" name="Google Shape;541;g32c67571e93_0_16"/>
          <p:cNvSpPr txBox="1"/>
          <p:nvPr/>
        </p:nvSpPr>
        <p:spPr>
          <a:xfrm>
            <a:off x="360092" y="1491310"/>
            <a:ext cx="6315000" cy="2690400"/>
          </a:xfrm>
          <a:prstGeom prst="rect">
            <a:avLst/>
          </a:prstGeom>
          <a:noFill/>
          <a:ln>
            <a:noFill/>
          </a:ln>
        </p:spPr>
        <p:txBody>
          <a:bodyPr spcFirstLastPara="1" wrap="square" lIns="68550" tIns="34275" rIns="68550" bIns="34275" anchor="t" anchorCtr="0">
            <a:noAutofit/>
          </a:bodyPr>
          <a:lstStyle/>
          <a:p>
            <a:pPr marL="0" marR="0" lvl="0" indent="0" algn="just" rtl="0">
              <a:lnSpc>
                <a:spcPct val="100000"/>
              </a:lnSpc>
              <a:spcBef>
                <a:spcPts val="0"/>
              </a:spcBef>
              <a:spcAft>
                <a:spcPts val="0"/>
              </a:spcAft>
              <a:buClr>
                <a:srgbClr val="000000"/>
              </a:buClr>
              <a:buSzPts val="1400"/>
              <a:buFont typeface="Arial"/>
              <a:buNone/>
            </a:pPr>
            <a:r>
              <a:rPr lang="fr" sz="1400" b="0" i="0" u="none" strike="noStrike" cap="none">
                <a:solidFill>
                  <a:srgbClr val="000000"/>
                </a:solidFill>
                <a:latin typeface="Calibri"/>
                <a:ea typeface="Calibri"/>
                <a:cs typeface="Calibri"/>
                <a:sym typeface="Calibri"/>
              </a:rPr>
              <a:t>En vertu de </a:t>
            </a:r>
            <a:r>
              <a:rPr lang="fr" sz="1400" b="1" i="0" u="none" strike="noStrike" cap="none">
                <a:solidFill>
                  <a:srgbClr val="2F5496"/>
                </a:solidFill>
                <a:latin typeface="Calibri"/>
                <a:ea typeface="Calibri"/>
                <a:cs typeface="Calibri"/>
                <a:sym typeface="Calibri"/>
              </a:rPr>
              <a:t>l’article L. 423-22 du CESEDA</a:t>
            </a:r>
            <a:r>
              <a:rPr lang="fr" sz="1400" b="0" i="0" u="none" strike="noStrike" cap="none">
                <a:solidFill>
                  <a:srgbClr val="2F5496"/>
                </a:solidFill>
                <a:latin typeface="Calibri"/>
                <a:ea typeface="Calibri"/>
                <a:cs typeface="Calibri"/>
                <a:sym typeface="Calibri"/>
              </a:rPr>
              <a:t>,</a:t>
            </a:r>
            <a:r>
              <a:rPr lang="fr" sz="1400" b="0" i="0" u="none" strike="noStrike" cap="none">
                <a:solidFill>
                  <a:srgbClr val="000000"/>
                </a:solidFill>
                <a:latin typeface="Calibri"/>
                <a:ea typeface="Calibri"/>
                <a:cs typeface="Calibri"/>
                <a:sym typeface="Calibri"/>
              </a:rPr>
              <a:t> les </a:t>
            </a:r>
            <a:r>
              <a:rPr lang="fr" sz="1400" b="1" i="0" u="none" strike="noStrike" cap="none">
                <a:solidFill>
                  <a:srgbClr val="000000"/>
                </a:solidFill>
                <a:latin typeface="Calibri"/>
                <a:ea typeface="Calibri"/>
                <a:cs typeface="Calibri"/>
                <a:sym typeface="Calibri"/>
              </a:rPr>
              <a:t>mineurs n’ont pas besoin d’être titulaires d’un titre de séjour </a:t>
            </a:r>
            <a:r>
              <a:rPr lang="fr" sz="1400" b="0" i="0" u="none" strike="noStrike" cap="none">
                <a:solidFill>
                  <a:srgbClr val="000000"/>
                </a:solidFill>
                <a:latin typeface="Calibri"/>
                <a:ea typeface="Calibri"/>
                <a:cs typeface="Calibri"/>
                <a:sym typeface="Calibri"/>
              </a:rPr>
              <a:t>pour séjourner en France. </a:t>
            </a:r>
            <a:endParaRPr sz="1100" b="0" i="0" u="none" strike="noStrike" cap="none">
              <a:solidFill>
                <a:srgbClr val="000000"/>
              </a:solidFill>
              <a:latin typeface="Arial"/>
              <a:ea typeface="Arial"/>
              <a:cs typeface="Arial"/>
              <a:sym typeface="Arial"/>
            </a:endParaRPr>
          </a:p>
          <a:p>
            <a:pPr marL="0" marR="0" lvl="0" indent="0" algn="just"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1400"/>
              <a:buFont typeface="Arial"/>
              <a:buNone/>
            </a:pPr>
            <a:r>
              <a:rPr lang="fr" sz="1400" b="0" i="0" u="none" strike="noStrike" cap="none">
                <a:solidFill>
                  <a:srgbClr val="000000"/>
                </a:solidFill>
                <a:latin typeface="Calibri"/>
                <a:ea typeface="Calibri"/>
                <a:cs typeface="Calibri"/>
                <a:sym typeface="Calibri"/>
              </a:rPr>
              <a:t>La question se pose donc au </a:t>
            </a:r>
            <a:r>
              <a:rPr lang="fr" sz="1400" b="1" i="0" u="none" strike="noStrike" cap="none">
                <a:solidFill>
                  <a:srgbClr val="000000"/>
                </a:solidFill>
                <a:latin typeface="Calibri"/>
                <a:ea typeface="Calibri"/>
                <a:cs typeface="Calibri"/>
                <a:sym typeface="Calibri"/>
              </a:rPr>
              <a:t>passage à la majorité</a:t>
            </a:r>
            <a:r>
              <a:rPr lang="fr" sz="1400" b="0" i="0" u="none" strike="noStrike" cap="none">
                <a:solidFill>
                  <a:srgbClr val="000000"/>
                </a:solidFill>
                <a:latin typeface="Calibri"/>
                <a:ea typeface="Calibri"/>
                <a:cs typeface="Calibri"/>
                <a:sym typeface="Calibri"/>
              </a:rPr>
              <a:t>, on distingue deux cas principaux:</a:t>
            </a:r>
            <a:endParaRPr sz="1100" b="0" i="0" u="none" strike="noStrike" cap="none">
              <a:solidFill>
                <a:srgbClr val="000000"/>
              </a:solidFill>
              <a:latin typeface="Arial"/>
              <a:ea typeface="Arial"/>
              <a:cs typeface="Arial"/>
              <a:sym typeface="Arial"/>
            </a:endParaRPr>
          </a:p>
          <a:p>
            <a:pPr marL="215893" marR="0" lvl="0" indent="-126996" algn="just"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a:p>
            <a:pPr marL="901678" marR="0" lvl="2" indent="-215894" algn="just" rtl="0">
              <a:lnSpc>
                <a:spcPct val="100000"/>
              </a:lnSpc>
              <a:spcBef>
                <a:spcPts val="0"/>
              </a:spcBef>
              <a:spcAft>
                <a:spcPts val="0"/>
              </a:spcAft>
              <a:buClr>
                <a:srgbClr val="000000"/>
              </a:buClr>
              <a:buSzPts val="1400"/>
              <a:buFont typeface="Arial"/>
              <a:buChar char="•"/>
            </a:pPr>
            <a:r>
              <a:rPr lang="fr" sz="1400" b="0" i="0" u="none" strike="noStrike" cap="none">
                <a:solidFill>
                  <a:srgbClr val="000000"/>
                </a:solidFill>
                <a:latin typeface="Calibri"/>
                <a:ea typeface="Calibri"/>
                <a:cs typeface="Calibri"/>
                <a:sym typeface="Calibri"/>
              </a:rPr>
              <a:t>Un mineur non accompagné confié à l'ASE au plus tard à l'âge de 16 ans. </a:t>
            </a:r>
            <a:endParaRPr sz="1100" b="0" i="0" u="none" strike="noStrike" cap="none">
              <a:solidFill>
                <a:srgbClr val="000000"/>
              </a:solidFill>
              <a:latin typeface="Arial"/>
              <a:ea typeface="Arial"/>
              <a:cs typeface="Arial"/>
              <a:sym typeface="Arial"/>
            </a:endParaRPr>
          </a:p>
          <a:p>
            <a:pPr marL="685783" marR="0" lvl="2" indent="0" algn="just"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a:p>
            <a:pPr marL="901678" marR="0" lvl="2" indent="-215894" algn="just" rtl="0">
              <a:lnSpc>
                <a:spcPct val="100000"/>
              </a:lnSpc>
              <a:spcBef>
                <a:spcPts val="0"/>
              </a:spcBef>
              <a:spcAft>
                <a:spcPts val="0"/>
              </a:spcAft>
              <a:buClr>
                <a:srgbClr val="000000"/>
              </a:buClr>
              <a:buSzPts val="1400"/>
              <a:buFont typeface="Arial"/>
              <a:buChar char="•"/>
            </a:pPr>
            <a:r>
              <a:rPr lang="fr" sz="1400" b="0" i="0" u="none" strike="noStrike" cap="none">
                <a:solidFill>
                  <a:srgbClr val="000000"/>
                </a:solidFill>
                <a:latin typeface="Calibri"/>
                <a:ea typeface="Calibri"/>
                <a:cs typeface="Calibri"/>
                <a:sym typeface="Calibri"/>
              </a:rPr>
              <a:t>Un mineur non accompagné confié à l’ASE après ses 16 ans. </a:t>
            </a:r>
            <a:endParaRPr sz="1100" b="0" i="0" u="none" strike="noStrike" cap="none">
              <a:solidFill>
                <a:srgbClr val="000000"/>
              </a:solidFill>
              <a:latin typeface="Arial"/>
              <a:ea typeface="Arial"/>
              <a:cs typeface="Arial"/>
              <a:sym typeface="Arial"/>
            </a:endParaRPr>
          </a:p>
          <a:p>
            <a:pPr marL="0" marR="0" lvl="0" indent="0" algn="just"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542" name="Google Shape;542;g32c67571e93_0_16"/>
          <p:cNvSpPr txBox="1"/>
          <p:nvPr/>
        </p:nvSpPr>
        <p:spPr>
          <a:xfrm>
            <a:off x="531293" y="517241"/>
            <a:ext cx="4978500" cy="8097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400"/>
              <a:buFont typeface="Arial"/>
              <a:buNone/>
            </a:pPr>
            <a:r>
              <a:rPr lang="fr" sz="2400" b="1" i="0" u="none" strike="noStrike" cap="none">
                <a:solidFill>
                  <a:srgbClr val="002060"/>
                </a:solidFill>
                <a:latin typeface="Calibri"/>
                <a:ea typeface="Calibri"/>
                <a:cs typeface="Calibri"/>
                <a:sym typeface="Calibri"/>
              </a:rPr>
              <a:t>Cadre légal et régularisation</a:t>
            </a:r>
            <a:endParaRPr sz="2400" b="1" i="0" u="none" strike="noStrike" cap="none">
              <a:solidFill>
                <a:srgbClr val="002060"/>
              </a:solidFill>
              <a:latin typeface="Calibri"/>
              <a:ea typeface="Calibri"/>
              <a:cs typeface="Calibri"/>
              <a:sym typeface="Calibri"/>
            </a:endParaRPr>
          </a:p>
        </p:txBody>
      </p:sp>
      <p:pic>
        <p:nvPicPr>
          <p:cNvPr id="543" name="Google Shape;543;g32c67571e93_0_16" descr="Une image contenant texte&#10;&#10;Description générée automatiquement"/>
          <p:cNvPicPr preferRelativeResize="0"/>
          <p:nvPr/>
        </p:nvPicPr>
        <p:blipFill rotWithShape="1">
          <a:blip r:embed="rId3">
            <a:alphaModFix/>
          </a:blip>
          <a:srcRect/>
          <a:stretch/>
        </p:blipFill>
        <p:spPr>
          <a:xfrm>
            <a:off x="7179834" y="1491322"/>
            <a:ext cx="1626236" cy="2478074"/>
          </a:xfrm>
          <a:prstGeom prst="rect">
            <a:avLst/>
          </a:prstGeom>
          <a:noFill/>
          <a:ln>
            <a:noFill/>
          </a:ln>
        </p:spPr>
      </p:pic>
      <p:pic>
        <p:nvPicPr>
          <p:cNvPr id="544" name="Google Shape;544;g32c67571e93_0_16" descr="Une image contenant dessin&#10;&#10;Description générée automatiquement"/>
          <p:cNvPicPr preferRelativeResize="0"/>
          <p:nvPr/>
        </p:nvPicPr>
        <p:blipFill rotWithShape="1">
          <a:blip r:embed="rId4">
            <a:alphaModFix/>
          </a:blip>
          <a:srcRect/>
          <a:stretch/>
        </p:blipFill>
        <p:spPr>
          <a:xfrm>
            <a:off x="7797096" y="45626"/>
            <a:ext cx="1300868" cy="48392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49"/>
        <p:cNvGrpSpPr/>
        <p:nvPr/>
      </p:nvGrpSpPr>
      <p:grpSpPr>
        <a:xfrm>
          <a:off x="0" y="0"/>
          <a:ext cx="0" cy="0"/>
          <a:chOff x="0" y="0"/>
          <a:chExt cx="0" cy="0"/>
        </a:xfrm>
      </p:grpSpPr>
      <p:sp>
        <p:nvSpPr>
          <p:cNvPr id="550" name="Google Shape;550;g32c67571e93_0_24"/>
          <p:cNvSpPr txBox="1"/>
          <p:nvPr/>
        </p:nvSpPr>
        <p:spPr>
          <a:xfrm>
            <a:off x="818850" y="1725038"/>
            <a:ext cx="7506300" cy="3154200"/>
          </a:xfrm>
          <a:prstGeom prst="rect">
            <a:avLst/>
          </a:prstGeom>
          <a:noFill/>
          <a:ln>
            <a:noFill/>
          </a:ln>
        </p:spPr>
        <p:txBody>
          <a:bodyPr spcFirstLastPara="1" wrap="square" lIns="68550" tIns="34275" rIns="68550" bIns="34275" anchor="t" anchorCtr="0">
            <a:noAutofit/>
          </a:bodyPr>
          <a:lstStyle/>
          <a:p>
            <a:pPr marL="0" marR="0" lvl="0" indent="0" algn="just" rtl="0">
              <a:lnSpc>
                <a:spcPct val="115000"/>
              </a:lnSpc>
              <a:spcBef>
                <a:spcPts val="0"/>
              </a:spcBef>
              <a:spcAft>
                <a:spcPts val="0"/>
              </a:spcAft>
              <a:buClr>
                <a:srgbClr val="000000"/>
              </a:buClr>
              <a:buSzPts val="1100"/>
              <a:buFont typeface="Arial"/>
              <a:buNone/>
            </a:pPr>
            <a:r>
              <a:rPr lang="fr" sz="1400" b="0" i="0" u="none" strike="noStrike" cap="none">
                <a:solidFill>
                  <a:schemeClr val="dk1"/>
                </a:solidFill>
                <a:latin typeface="Calibri"/>
                <a:ea typeface="Calibri"/>
                <a:cs typeface="Calibri"/>
                <a:sym typeface="Calibri"/>
              </a:rPr>
              <a:t>Dans l’année qui suit son 18e anniversaire, l’étranger se voit délivrer une </a:t>
            </a:r>
            <a:r>
              <a:rPr lang="fr" sz="1400" b="1" i="0" u="none" strike="noStrike" cap="none">
                <a:solidFill>
                  <a:schemeClr val="dk1"/>
                </a:solidFill>
                <a:latin typeface="Calibri"/>
                <a:ea typeface="Calibri"/>
                <a:cs typeface="Calibri"/>
                <a:sym typeface="Calibri"/>
              </a:rPr>
              <a:t>carte de séjour </a:t>
            </a:r>
            <a:r>
              <a:rPr lang="fr" b="1">
                <a:solidFill>
                  <a:schemeClr val="dk1"/>
                </a:solidFill>
                <a:latin typeface="Calibri"/>
                <a:ea typeface="Calibri"/>
                <a:cs typeface="Calibri"/>
                <a:sym typeface="Calibri"/>
              </a:rPr>
              <a:t>“vie privée et familiale”</a:t>
            </a:r>
            <a:r>
              <a:rPr lang="fr" sz="1400" b="0" i="0" u="none" strike="noStrike" cap="none">
                <a:solidFill>
                  <a:schemeClr val="dk1"/>
                </a:solidFill>
                <a:latin typeface="Calibri"/>
                <a:ea typeface="Calibri"/>
                <a:cs typeface="Calibri"/>
                <a:sym typeface="Calibri"/>
              </a:rPr>
              <a:t> de plein droit, s’il satisfait les </a:t>
            </a:r>
            <a:r>
              <a:rPr lang="fr" sz="1400" b="0" i="0" u="sng" strike="noStrike" cap="none">
                <a:solidFill>
                  <a:schemeClr val="dk1"/>
                </a:solidFill>
                <a:latin typeface="Calibri"/>
                <a:ea typeface="Calibri"/>
                <a:cs typeface="Calibri"/>
                <a:sym typeface="Calibri"/>
              </a:rPr>
              <a:t>conditions</a:t>
            </a:r>
            <a:r>
              <a:rPr lang="fr" sz="1400" b="0" i="0" u="none" strike="noStrike" cap="none">
                <a:solidFill>
                  <a:schemeClr val="dk1"/>
                </a:solidFill>
                <a:latin typeface="Calibri"/>
                <a:ea typeface="Calibri"/>
                <a:cs typeface="Calibri"/>
                <a:sym typeface="Calibri"/>
              </a:rPr>
              <a:t> suivantes :</a:t>
            </a:r>
            <a:endParaRPr sz="1400" b="0" i="0" u="none" strike="noStrike" cap="none">
              <a:solidFill>
                <a:schemeClr val="dk1"/>
              </a:solidFill>
              <a:latin typeface="Calibri"/>
              <a:ea typeface="Calibri"/>
              <a:cs typeface="Calibri"/>
              <a:sym typeface="Calibri"/>
            </a:endParaRPr>
          </a:p>
          <a:p>
            <a:pPr marL="0" marR="0" lvl="0" indent="0" algn="just" rtl="0">
              <a:lnSpc>
                <a:spcPct val="115000"/>
              </a:lnSpc>
              <a:spcBef>
                <a:spcPts val="0"/>
              </a:spcBef>
              <a:spcAft>
                <a:spcPts val="0"/>
              </a:spcAft>
              <a:buClr>
                <a:schemeClr val="dk1"/>
              </a:buClr>
              <a:buSzPts val="1100"/>
              <a:buFont typeface="Arial"/>
              <a:buNone/>
            </a:pPr>
            <a:r>
              <a:rPr lang="fr" sz="1400" b="0" i="0" u="none" strike="noStrike" cap="none">
                <a:solidFill>
                  <a:schemeClr val="dk1"/>
                </a:solidFill>
                <a:latin typeface="Arial"/>
                <a:ea typeface="Arial"/>
                <a:cs typeface="Arial"/>
                <a:sym typeface="Arial"/>
              </a:rPr>
              <a:t> </a:t>
            </a:r>
            <a:endParaRPr sz="1400" b="0" i="0" u="none" strike="noStrike" cap="none">
              <a:solidFill>
                <a:schemeClr val="dk1"/>
              </a:solidFill>
              <a:latin typeface="Calibri"/>
              <a:ea typeface="Calibri"/>
              <a:cs typeface="Calibri"/>
              <a:sym typeface="Calibri"/>
            </a:endParaRPr>
          </a:p>
          <a:p>
            <a:pPr marL="457200" marR="0" lvl="0" indent="-317500" algn="just" rtl="0">
              <a:lnSpc>
                <a:spcPct val="115000"/>
              </a:lnSpc>
              <a:spcBef>
                <a:spcPts val="0"/>
              </a:spcBef>
              <a:spcAft>
                <a:spcPts val="0"/>
              </a:spcAft>
              <a:buClr>
                <a:schemeClr val="dk1"/>
              </a:buClr>
              <a:buSzPts val="1400"/>
              <a:buFont typeface="Calibri"/>
              <a:buChar char="-"/>
            </a:pPr>
            <a:r>
              <a:rPr lang="fr" sz="1400" b="0" i="0" u="none" strike="noStrike" cap="none">
                <a:solidFill>
                  <a:schemeClr val="dk1"/>
                </a:solidFill>
                <a:latin typeface="Calibri"/>
                <a:ea typeface="Calibri"/>
                <a:cs typeface="Calibri"/>
                <a:sym typeface="Calibri"/>
              </a:rPr>
              <a:t>La </a:t>
            </a:r>
            <a:r>
              <a:rPr lang="fr" sz="1400" b="0" i="0" u="none" strike="noStrike" cap="none">
                <a:solidFill>
                  <a:srgbClr val="36A9D2"/>
                </a:solidFill>
                <a:latin typeface="Calibri"/>
                <a:ea typeface="Calibri"/>
                <a:cs typeface="Calibri"/>
                <a:sym typeface="Calibri"/>
              </a:rPr>
              <a:t>formation suivie doit être </a:t>
            </a:r>
            <a:r>
              <a:rPr lang="fr" sz="1400" b="1" i="0" u="none" strike="noStrike" cap="none">
                <a:solidFill>
                  <a:srgbClr val="36A9D2"/>
                </a:solidFill>
                <a:latin typeface="Calibri"/>
                <a:ea typeface="Calibri"/>
                <a:cs typeface="Calibri"/>
                <a:sym typeface="Calibri"/>
              </a:rPr>
              <a:t>réelle</a:t>
            </a:r>
            <a:r>
              <a:rPr lang="fr" sz="1400" b="0" i="0" u="none" strike="noStrike" cap="none">
                <a:solidFill>
                  <a:srgbClr val="36A9D2"/>
                </a:solidFill>
                <a:latin typeface="Calibri"/>
                <a:ea typeface="Calibri"/>
                <a:cs typeface="Calibri"/>
                <a:sym typeface="Calibri"/>
              </a:rPr>
              <a:t> et </a:t>
            </a:r>
            <a:r>
              <a:rPr lang="fr" sz="1400" b="1" i="0" u="none" strike="noStrike" cap="none">
                <a:solidFill>
                  <a:srgbClr val="36A9D2"/>
                </a:solidFill>
                <a:latin typeface="Calibri"/>
                <a:ea typeface="Calibri"/>
                <a:cs typeface="Calibri"/>
                <a:sym typeface="Calibri"/>
              </a:rPr>
              <a:t>sérieuse</a:t>
            </a:r>
            <a:r>
              <a:rPr lang="fr" sz="1400" b="0" i="0" u="none" strike="noStrike" cap="none">
                <a:solidFill>
                  <a:schemeClr val="dk1"/>
                </a:solidFill>
                <a:latin typeface="Calibri"/>
                <a:ea typeface="Calibri"/>
                <a:cs typeface="Calibri"/>
                <a:sym typeface="Calibri"/>
              </a:rPr>
              <a:t> ;</a:t>
            </a:r>
            <a:endParaRPr sz="1400" b="0" i="0" u="none" strike="noStrike" cap="none">
              <a:solidFill>
                <a:schemeClr val="dk1"/>
              </a:solidFill>
              <a:latin typeface="Calibri"/>
              <a:ea typeface="Calibri"/>
              <a:cs typeface="Calibri"/>
              <a:sym typeface="Calibri"/>
            </a:endParaRPr>
          </a:p>
          <a:p>
            <a:pPr marL="457200" marR="0" lvl="0" indent="0" algn="just" rtl="0">
              <a:lnSpc>
                <a:spcPct val="115000"/>
              </a:lnSpc>
              <a:spcBef>
                <a:spcPts val="0"/>
              </a:spcBef>
              <a:spcAft>
                <a:spcPts val="0"/>
              </a:spcAft>
              <a:buClr>
                <a:srgbClr val="000000"/>
              </a:buClr>
              <a:buSzPts val="1400"/>
              <a:buFont typeface="Arial"/>
              <a:buNone/>
            </a:pPr>
            <a:endParaRPr sz="1400" b="0" i="0" u="none" strike="noStrike" cap="none">
              <a:solidFill>
                <a:schemeClr val="dk1"/>
              </a:solidFill>
              <a:latin typeface="Calibri"/>
              <a:ea typeface="Calibri"/>
              <a:cs typeface="Calibri"/>
              <a:sym typeface="Calibri"/>
            </a:endParaRPr>
          </a:p>
          <a:p>
            <a:pPr marL="457200" marR="0" lvl="0" indent="-317500" algn="just" rtl="0">
              <a:lnSpc>
                <a:spcPct val="115000"/>
              </a:lnSpc>
              <a:spcBef>
                <a:spcPts val="0"/>
              </a:spcBef>
              <a:spcAft>
                <a:spcPts val="0"/>
              </a:spcAft>
              <a:buClr>
                <a:schemeClr val="dk1"/>
              </a:buClr>
              <a:buSzPts val="1400"/>
              <a:buFont typeface="Calibri"/>
              <a:buChar char="-"/>
            </a:pPr>
            <a:r>
              <a:rPr lang="fr" sz="1400" b="0" i="0" u="none" strike="noStrike" cap="none">
                <a:solidFill>
                  <a:schemeClr val="dk1"/>
                </a:solidFill>
                <a:latin typeface="Calibri"/>
                <a:ea typeface="Calibri"/>
                <a:cs typeface="Calibri"/>
                <a:sym typeface="Calibri"/>
              </a:rPr>
              <a:t>L’étranger doit avoir développé des </a:t>
            </a:r>
            <a:r>
              <a:rPr lang="fr" sz="1400" b="0" i="0" u="none" strike="noStrike" cap="none">
                <a:solidFill>
                  <a:srgbClr val="36A9D2"/>
                </a:solidFill>
                <a:latin typeface="Calibri"/>
                <a:ea typeface="Calibri"/>
                <a:cs typeface="Calibri"/>
                <a:sym typeface="Calibri"/>
              </a:rPr>
              <a:t>liens familiaux </a:t>
            </a:r>
            <a:r>
              <a:rPr lang="fr" sz="1400" b="1" i="0" u="none" strike="noStrike" cap="none">
                <a:solidFill>
                  <a:srgbClr val="36A9D2"/>
                </a:solidFill>
                <a:latin typeface="Calibri"/>
                <a:ea typeface="Calibri"/>
                <a:cs typeface="Calibri"/>
                <a:sym typeface="Calibri"/>
              </a:rPr>
              <a:t>stables</a:t>
            </a:r>
            <a:r>
              <a:rPr lang="fr" sz="1400" b="0" i="0" u="none" strike="noStrike" cap="none">
                <a:solidFill>
                  <a:srgbClr val="36A9D2"/>
                </a:solidFill>
                <a:latin typeface="Calibri"/>
                <a:ea typeface="Calibri"/>
                <a:cs typeface="Calibri"/>
                <a:sym typeface="Calibri"/>
              </a:rPr>
              <a:t> en France</a:t>
            </a:r>
            <a:r>
              <a:rPr lang="fr" sz="1400" b="0" i="0" u="none" strike="noStrike" cap="none">
                <a:solidFill>
                  <a:schemeClr val="dk1"/>
                </a:solidFill>
                <a:latin typeface="Calibri"/>
                <a:ea typeface="Calibri"/>
                <a:cs typeface="Calibri"/>
                <a:sym typeface="Calibri"/>
              </a:rPr>
              <a:t> (la nature des liens avec la famille restée au pays d’origine seront également examinés) ;</a:t>
            </a:r>
            <a:endParaRPr sz="1400" b="0" i="0" u="none" strike="noStrike" cap="none">
              <a:solidFill>
                <a:schemeClr val="dk1"/>
              </a:solidFill>
              <a:latin typeface="Calibri"/>
              <a:ea typeface="Calibri"/>
              <a:cs typeface="Calibri"/>
              <a:sym typeface="Calibri"/>
            </a:endParaRPr>
          </a:p>
          <a:p>
            <a:pPr marL="457200" marR="0" lvl="0" indent="0" algn="just" rtl="0">
              <a:lnSpc>
                <a:spcPct val="115000"/>
              </a:lnSpc>
              <a:spcBef>
                <a:spcPts val="0"/>
              </a:spcBef>
              <a:spcAft>
                <a:spcPts val="0"/>
              </a:spcAft>
              <a:buClr>
                <a:srgbClr val="000000"/>
              </a:buClr>
              <a:buSzPts val="1400"/>
              <a:buFont typeface="Arial"/>
              <a:buNone/>
            </a:pPr>
            <a:endParaRPr sz="1400" b="0" i="0" u="none" strike="noStrike" cap="none">
              <a:solidFill>
                <a:schemeClr val="dk1"/>
              </a:solidFill>
              <a:latin typeface="Calibri"/>
              <a:ea typeface="Calibri"/>
              <a:cs typeface="Calibri"/>
              <a:sym typeface="Calibri"/>
            </a:endParaRPr>
          </a:p>
          <a:p>
            <a:pPr marL="457200" marR="0" lvl="0" indent="-317500" algn="just" rtl="0">
              <a:lnSpc>
                <a:spcPct val="115000"/>
              </a:lnSpc>
              <a:spcBef>
                <a:spcPts val="0"/>
              </a:spcBef>
              <a:spcAft>
                <a:spcPts val="0"/>
              </a:spcAft>
              <a:buClr>
                <a:schemeClr val="dk1"/>
              </a:buClr>
              <a:buSzPts val="1400"/>
              <a:buFont typeface="Calibri"/>
              <a:buChar char="-"/>
            </a:pPr>
            <a:r>
              <a:rPr lang="fr" sz="1400" b="0" i="0" u="none" strike="noStrike" cap="none">
                <a:solidFill>
                  <a:srgbClr val="36A9D2"/>
                </a:solidFill>
                <a:latin typeface="Calibri"/>
                <a:ea typeface="Calibri"/>
                <a:cs typeface="Calibri"/>
                <a:sym typeface="Calibri"/>
              </a:rPr>
              <a:t>L’</a:t>
            </a:r>
            <a:r>
              <a:rPr lang="fr" sz="1400" b="1" i="0" u="none" strike="noStrike" cap="none">
                <a:solidFill>
                  <a:srgbClr val="36A9D2"/>
                </a:solidFill>
                <a:latin typeface="Calibri"/>
                <a:ea typeface="Calibri"/>
                <a:cs typeface="Calibri"/>
                <a:sym typeface="Calibri"/>
              </a:rPr>
              <a:t>avis</a:t>
            </a:r>
            <a:r>
              <a:rPr lang="fr" sz="1400" b="0" i="0" u="none" strike="noStrike" cap="none">
                <a:solidFill>
                  <a:srgbClr val="36A9D2"/>
                </a:solidFill>
                <a:latin typeface="Calibri"/>
                <a:ea typeface="Calibri"/>
                <a:cs typeface="Calibri"/>
                <a:sym typeface="Calibri"/>
              </a:rPr>
              <a:t> de la structure d’accueil</a:t>
            </a:r>
            <a:r>
              <a:rPr lang="fr" sz="1400" b="0" i="0" u="none" strike="noStrike" cap="none">
                <a:solidFill>
                  <a:schemeClr val="dk1"/>
                </a:solidFill>
                <a:latin typeface="Calibri"/>
                <a:ea typeface="Calibri"/>
                <a:cs typeface="Calibri"/>
                <a:sym typeface="Calibri"/>
              </a:rPr>
              <a:t> doit faire état de garanties quant à l’insertion du jeune dans la société française.</a:t>
            </a:r>
            <a:endParaRPr sz="1400" b="0" i="0" u="none" strike="noStrike" cap="none">
              <a:solidFill>
                <a:schemeClr val="dk1"/>
              </a:solidFill>
              <a:latin typeface="Calibri"/>
              <a:ea typeface="Calibri"/>
              <a:cs typeface="Calibri"/>
              <a:sym typeface="Calibri"/>
            </a:endParaRPr>
          </a:p>
          <a:p>
            <a:pPr marL="0" marR="0" lvl="0" indent="0" algn="just" rtl="0">
              <a:lnSpc>
                <a:spcPct val="115000"/>
              </a:lnSpc>
              <a:spcBef>
                <a:spcPts val="0"/>
              </a:spcBef>
              <a:spcAft>
                <a:spcPts val="0"/>
              </a:spcAft>
              <a:buClr>
                <a:srgbClr val="000000"/>
              </a:buClr>
              <a:buSzPts val="1100"/>
              <a:buFont typeface="Arial"/>
              <a:buNone/>
            </a:pPr>
            <a:endParaRPr sz="1400" b="0" i="0" u="none" strike="noStrike" cap="none">
              <a:solidFill>
                <a:schemeClr val="dk1"/>
              </a:solidFill>
              <a:latin typeface="Calibri"/>
              <a:ea typeface="Calibri"/>
              <a:cs typeface="Calibri"/>
              <a:sym typeface="Calibri"/>
            </a:endParaRPr>
          </a:p>
          <a:p>
            <a:pPr marL="0" marR="0" lvl="0" indent="0" algn="just" rtl="0">
              <a:lnSpc>
                <a:spcPct val="115000"/>
              </a:lnSpc>
              <a:spcBef>
                <a:spcPts val="0"/>
              </a:spcBef>
              <a:spcAft>
                <a:spcPts val="0"/>
              </a:spcAft>
              <a:buClr>
                <a:schemeClr val="dk1"/>
              </a:buClr>
              <a:buSzPts val="1100"/>
              <a:buFont typeface="Arial"/>
              <a:buNone/>
            </a:pPr>
            <a:r>
              <a:rPr lang="fr" sz="1400" b="0" i="0" u="none" strike="noStrike" cap="none">
                <a:solidFill>
                  <a:schemeClr val="dk1"/>
                </a:solidFill>
                <a:latin typeface="Calibri"/>
                <a:ea typeface="Calibri"/>
                <a:cs typeface="Calibri"/>
                <a:sym typeface="Calibri"/>
              </a:rPr>
              <a:t>La carte permet de poursuivre des études ou d’exercer une activité professionnelle.</a:t>
            </a:r>
            <a:endParaRPr sz="1400" b="1" i="0" u="none" strike="noStrike" cap="none">
              <a:solidFill>
                <a:srgbClr val="3F3F3F"/>
              </a:solidFill>
              <a:latin typeface="Calibri"/>
              <a:ea typeface="Calibri"/>
              <a:cs typeface="Calibri"/>
              <a:sym typeface="Calibri"/>
            </a:endParaRPr>
          </a:p>
        </p:txBody>
      </p:sp>
      <p:sp>
        <p:nvSpPr>
          <p:cNvPr id="551" name="Google Shape;551;g32c67571e93_0_24"/>
          <p:cNvSpPr txBox="1"/>
          <p:nvPr/>
        </p:nvSpPr>
        <p:spPr>
          <a:xfrm>
            <a:off x="531299" y="400550"/>
            <a:ext cx="7114500" cy="8097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400"/>
              <a:buFont typeface="Arial"/>
              <a:buNone/>
            </a:pPr>
            <a:r>
              <a:rPr lang="fr" sz="2400" b="1" i="0" u="none" strike="noStrike" cap="none">
                <a:solidFill>
                  <a:srgbClr val="002060"/>
                </a:solidFill>
                <a:latin typeface="Calibri"/>
                <a:ea typeface="Calibri"/>
                <a:cs typeface="Calibri"/>
                <a:sym typeface="Calibri"/>
              </a:rPr>
              <a:t>Cadre légal et régularisation : </a:t>
            </a:r>
            <a:r>
              <a:rPr lang="fr" sz="2400" b="1" i="0" u="none" strike="noStrike" cap="none">
                <a:solidFill>
                  <a:srgbClr val="0070C0"/>
                </a:solidFill>
                <a:latin typeface="Calibri"/>
                <a:ea typeface="Calibri"/>
                <a:cs typeface="Calibri"/>
                <a:sym typeface="Calibri"/>
              </a:rPr>
              <a:t>Le mineur confié à l’ASE au plus tard à ses 16 ans</a:t>
            </a:r>
            <a:endParaRPr sz="2400" b="1" i="0" u="none" strike="noStrike" cap="none">
              <a:solidFill>
                <a:srgbClr val="0070C0"/>
              </a:solidFill>
              <a:latin typeface="Calibri"/>
              <a:ea typeface="Calibri"/>
              <a:cs typeface="Calibri"/>
              <a:sym typeface="Calibri"/>
            </a:endParaRPr>
          </a:p>
        </p:txBody>
      </p:sp>
      <p:pic>
        <p:nvPicPr>
          <p:cNvPr id="552" name="Google Shape;552;g32c67571e93_0_24" descr="Une image contenant dessin&#10;&#10;Description générée automatiquement"/>
          <p:cNvPicPr preferRelativeResize="0"/>
          <p:nvPr/>
        </p:nvPicPr>
        <p:blipFill rotWithShape="1">
          <a:blip r:embed="rId3">
            <a:alphaModFix/>
          </a:blip>
          <a:srcRect/>
          <a:stretch/>
        </p:blipFill>
        <p:spPr>
          <a:xfrm>
            <a:off x="7797096" y="45626"/>
            <a:ext cx="1300868" cy="483920"/>
          </a:xfrm>
          <a:prstGeom prst="rect">
            <a:avLst/>
          </a:prstGeom>
          <a:noFill/>
          <a:ln>
            <a:noFill/>
          </a:ln>
        </p:spPr>
      </p:pic>
      <p:sp>
        <p:nvSpPr>
          <p:cNvPr id="553" name="Google Shape;553;g32c67571e93_0_24"/>
          <p:cNvSpPr txBox="1"/>
          <p:nvPr/>
        </p:nvSpPr>
        <p:spPr>
          <a:xfrm>
            <a:off x="818850" y="1417261"/>
            <a:ext cx="5662500" cy="307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400"/>
              <a:buFont typeface="Arial"/>
              <a:buNone/>
            </a:pPr>
            <a:r>
              <a:rPr lang="fr" sz="1400" b="1" i="0" u="sng" strike="noStrike" cap="none">
                <a:solidFill>
                  <a:srgbClr val="000000"/>
                </a:solidFill>
                <a:latin typeface="Calibri"/>
                <a:ea typeface="Calibri"/>
                <a:cs typeface="Calibri"/>
                <a:sym typeface="Calibri"/>
              </a:rPr>
              <a:t>L’accès de plein droit au séjour </a:t>
            </a:r>
            <a:r>
              <a:rPr lang="fr" sz="1400" b="1" i="0" u="none" strike="noStrike" cap="none">
                <a:solidFill>
                  <a:srgbClr val="000000"/>
                </a:solidFill>
                <a:latin typeface="Calibri"/>
                <a:ea typeface="Calibri"/>
                <a:cs typeface="Calibri"/>
                <a:sym typeface="Calibri"/>
              </a:rPr>
              <a:t>(</a:t>
            </a:r>
            <a:r>
              <a:rPr lang="fr" sz="1400" b="1" i="0" u="none" strike="noStrike" cap="none">
                <a:solidFill>
                  <a:srgbClr val="36A9D2"/>
                </a:solidFill>
                <a:latin typeface="Calibri"/>
                <a:ea typeface="Calibri"/>
                <a:cs typeface="Calibri"/>
                <a:sym typeface="Calibri"/>
              </a:rPr>
              <a:t>L.423-22 et suivants CESEDA</a:t>
            </a:r>
            <a:r>
              <a:rPr lang="fr" sz="1400" b="1" i="0" u="none" strike="noStrike" cap="none">
                <a:solidFill>
                  <a:srgbClr val="000000"/>
                </a:solidFill>
                <a:latin typeface="Calibri"/>
                <a:ea typeface="Calibri"/>
                <a:cs typeface="Calibri"/>
                <a:sym typeface="Calibri"/>
              </a:rPr>
              <a:t>) </a:t>
            </a:r>
            <a:r>
              <a:rPr lang="fr" sz="1400" b="0" i="0" u="none" strike="noStrike" cap="none">
                <a:solidFill>
                  <a:srgbClr val="000000"/>
                </a:solidFill>
                <a:latin typeface="Calibri"/>
                <a:ea typeface="Calibri"/>
                <a:cs typeface="Calibri"/>
                <a:sym typeface="Calibri"/>
              </a:rPr>
              <a:t>: </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58"/>
        <p:cNvGrpSpPr/>
        <p:nvPr/>
      </p:nvGrpSpPr>
      <p:grpSpPr>
        <a:xfrm>
          <a:off x="0" y="0"/>
          <a:ext cx="0" cy="0"/>
          <a:chOff x="0" y="0"/>
          <a:chExt cx="0" cy="0"/>
        </a:xfrm>
      </p:grpSpPr>
      <p:sp>
        <p:nvSpPr>
          <p:cNvPr id="559" name="Google Shape;559;g32c67571e93_0_32"/>
          <p:cNvSpPr txBox="1"/>
          <p:nvPr/>
        </p:nvSpPr>
        <p:spPr>
          <a:xfrm>
            <a:off x="818850" y="1536751"/>
            <a:ext cx="7506300" cy="3185400"/>
          </a:xfrm>
          <a:prstGeom prst="rect">
            <a:avLst/>
          </a:prstGeom>
          <a:noFill/>
          <a:ln>
            <a:noFill/>
          </a:ln>
        </p:spPr>
        <p:txBody>
          <a:bodyPr spcFirstLastPara="1" wrap="square" lIns="68550" tIns="34275" rIns="68550" bIns="3427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fr" sz="1400" b="1" i="0" u="sng" strike="noStrike" cap="none">
                <a:solidFill>
                  <a:srgbClr val="000000"/>
                </a:solidFill>
                <a:latin typeface="Calibri"/>
                <a:ea typeface="Calibri"/>
                <a:cs typeface="Calibri"/>
                <a:sym typeface="Calibri"/>
              </a:rPr>
              <a:t>L’admission exceptionnelle au séjour  </a:t>
            </a:r>
            <a:r>
              <a:rPr lang="fr" sz="1400" b="1" i="0" u="none" strike="noStrike" cap="none">
                <a:solidFill>
                  <a:srgbClr val="000000"/>
                </a:solidFill>
                <a:latin typeface="Calibri"/>
                <a:ea typeface="Calibri"/>
                <a:cs typeface="Calibri"/>
                <a:sym typeface="Calibri"/>
              </a:rPr>
              <a:t>(</a:t>
            </a:r>
            <a:r>
              <a:rPr lang="fr" sz="1400" b="1" i="0" u="none" strike="noStrike" cap="none">
                <a:solidFill>
                  <a:srgbClr val="36A9D2"/>
                </a:solidFill>
                <a:latin typeface="Calibri"/>
                <a:ea typeface="Calibri"/>
                <a:cs typeface="Calibri"/>
                <a:sym typeface="Calibri"/>
              </a:rPr>
              <a:t>L.435-</a:t>
            </a:r>
            <a:r>
              <a:rPr lang="fr" b="1">
                <a:solidFill>
                  <a:srgbClr val="36A9D2"/>
                </a:solidFill>
                <a:latin typeface="Calibri"/>
                <a:ea typeface="Calibri"/>
                <a:cs typeface="Calibri"/>
                <a:sym typeface="Calibri"/>
              </a:rPr>
              <a:t>3</a:t>
            </a:r>
            <a:r>
              <a:rPr lang="fr" sz="1400" b="1" i="0" u="none" strike="noStrike" cap="none">
                <a:solidFill>
                  <a:srgbClr val="36A9D2"/>
                </a:solidFill>
                <a:latin typeface="Calibri"/>
                <a:ea typeface="Calibri"/>
                <a:cs typeface="Calibri"/>
                <a:sym typeface="Calibri"/>
              </a:rPr>
              <a:t> CESEDA</a:t>
            </a:r>
            <a:r>
              <a:rPr lang="fr" sz="1400" b="1" i="0" u="none" strike="noStrike" cap="none">
                <a:solidFill>
                  <a:srgbClr val="000000"/>
                </a:solidFill>
                <a:latin typeface="Calibri"/>
                <a:ea typeface="Calibri"/>
                <a:cs typeface="Calibri"/>
                <a:sym typeface="Calibri"/>
              </a:rPr>
              <a:t>) </a:t>
            </a:r>
            <a:r>
              <a:rPr lang="fr" sz="1400" b="0" i="0" u="none" strike="noStrike" cap="none">
                <a:solidFill>
                  <a:srgbClr val="000000"/>
                </a:solidFill>
                <a:latin typeface="Calibri"/>
                <a:ea typeface="Calibri"/>
                <a:cs typeface="Calibri"/>
                <a:sym typeface="Calibri"/>
              </a:rPr>
              <a:t>: </a:t>
            </a:r>
            <a:endParaRPr sz="1400" b="0" i="0" u="none" strike="noStrike" cap="none">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endParaRPr sz="1400" b="1" i="0" u="none" strike="noStrike" cap="none">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r>
              <a:rPr lang="fr" sz="1400" b="1" i="0" u="none" strike="noStrike" cap="none">
                <a:solidFill>
                  <a:srgbClr val="000000"/>
                </a:solidFill>
                <a:latin typeface="Calibri"/>
                <a:ea typeface="Calibri"/>
                <a:cs typeface="Calibri"/>
                <a:sym typeface="Calibri"/>
              </a:rPr>
              <a:t>A la discrétion du préfet </a:t>
            </a:r>
            <a:endParaRPr sz="1400" b="0" i="0" u="none" strike="noStrike" cap="none">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1400"/>
              <a:buFont typeface="Arial"/>
              <a:buNone/>
            </a:pPr>
            <a:r>
              <a:rPr lang="fr" sz="1400" b="0" i="0" u="none" strike="noStrike" cap="none">
                <a:solidFill>
                  <a:srgbClr val="000000"/>
                </a:solidFill>
                <a:latin typeface="Calibri"/>
                <a:ea typeface="Calibri"/>
                <a:cs typeface="Calibri"/>
                <a:sym typeface="Calibri"/>
              </a:rPr>
              <a:t>A partir de ses 16 ans, le jeune remplissant les conditions suivantes </a:t>
            </a:r>
            <a:r>
              <a:rPr lang="fr" sz="1400" b="1" i="0" u="none" strike="noStrike" cap="none">
                <a:solidFill>
                  <a:schemeClr val="dk1"/>
                </a:solidFill>
                <a:latin typeface="Calibri"/>
                <a:ea typeface="Calibri"/>
                <a:cs typeface="Calibri"/>
                <a:sym typeface="Calibri"/>
              </a:rPr>
              <a:t>peut</a:t>
            </a:r>
            <a:r>
              <a:rPr lang="fr" sz="1400" b="0" i="0" u="none" strike="noStrike" cap="none">
                <a:solidFill>
                  <a:srgbClr val="000000"/>
                </a:solidFill>
                <a:latin typeface="Calibri"/>
                <a:ea typeface="Calibri"/>
                <a:cs typeface="Calibri"/>
                <a:sym typeface="Calibri"/>
              </a:rPr>
              <a:t> recevoir une carte « salarié » ou « travailleur temporaire » : </a:t>
            </a:r>
            <a:endParaRPr sz="1400" b="0" i="0" u="none" strike="noStrike" cap="none">
              <a:solidFill>
                <a:srgbClr val="000000"/>
              </a:solidFill>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a:p>
            <a:pPr marL="457200" marR="0" lvl="0" indent="-317500" algn="just" rtl="0">
              <a:lnSpc>
                <a:spcPct val="100000"/>
              </a:lnSpc>
              <a:spcBef>
                <a:spcPts val="0"/>
              </a:spcBef>
              <a:spcAft>
                <a:spcPts val="0"/>
              </a:spcAft>
              <a:buClr>
                <a:srgbClr val="000000"/>
              </a:buClr>
              <a:buSzPts val="1400"/>
              <a:buFont typeface="Calibri"/>
              <a:buChar char="-"/>
            </a:pPr>
            <a:r>
              <a:rPr lang="fr" sz="1400" b="0" i="0" u="none" strike="noStrike" cap="none">
                <a:solidFill>
                  <a:srgbClr val="000000"/>
                </a:solidFill>
                <a:latin typeface="Calibri"/>
                <a:ea typeface="Calibri"/>
                <a:cs typeface="Calibri"/>
                <a:sym typeface="Calibri"/>
              </a:rPr>
              <a:t>Formation suivie depuis au moins 6 mois menant à une </a:t>
            </a:r>
            <a:r>
              <a:rPr lang="fr" sz="1400" b="0" i="0" u="none" strike="noStrike" cap="none">
                <a:solidFill>
                  <a:srgbClr val="36A9D2"/>
                </a:solidFill>
                <a:latin typeface="Calibri"/>
                <a:ea typeface="Calibri"/>
                <a:cs typeface="Calibri"/>
                <a:sym typeface="Calibri"/>
              </a:rPr>
              <a:t>qualification professionnelle</a:t>
            </a:r>
            <a:r>
              <a:rPr lang="fr" sz="1400" b="1" i="0" u="none" strike="noStrike" cap="none">
                <a:solidFill>
                  <a:srgbClr val="36A9D2"/>
                </a:solidFill>
                <a:latin typeface="Calibri"/>
                <a:ea typeface="Calibri"/>
                <a:cs typeface="Calibri"/>
                <a:sym typeface="Calibri"/>
              </a:rPr>
              <a:t> </a:t>
            </a:r>
            <a:r>
              <a:rPr lang="fr" sz="1400" b="0" i="0" u="none" strike="noStrike" cap="none">
                <a:solidFill>
                  <a:srgbClr val="36A9D2"/>
                </a:solidFill>
                <a:latin typeface="Calibri"/>
                <a:ea typeface="Calibri"/>
                <a:cs typeface="Calibri"/>
                <a:sym typeface="Calibri"/>
              </a:rPr>
              <a:t>(caractère </a:t>
            </a:r>
            <a:r>
              <a:rPr lang="fr" sz="1400" b="1" i="0" u="none" strike="noStrike" cap="none">
                <a:solidFill>
                  <a:srgbClr val="36A9D2"/>
                </a:solidFill>
                <a:latin typeface="Calibri"/>
                <a:ea typeface="Calibri"/>
                <a:cs typeface="Calibri"/>
                <a:sym typeface="Calibri"/>
              </a:rPr>
              <a:t>réel</a:t>
            </a:r>
            <a:r>
              <a:rPr lang="fr" sz="1400" b="0" i="0" u="none" strike="noStrike" cap="none">
                <a:solidFill>
                  <a:srgbClr val="36A9D2"/>
                </a:solidFill>
                <a:latin typeface="Calibri"/>
                <a:ea typeface="Calibri"/>
                <a:cs typeface="Calibri"/>
                <a:sym typeface="Calibri"/>
              </a:rPr>
              <a:t> et </a:t>
            </a:r>
            <a:r>
              <a:rPr lang="fr" sz="1400" b="1" i="0" u="none" strike="noStrike" cap="none">
                <a:solidFill>
                  <a:srgbClr val="36A9D2"/>
                </a:solidFill>
                <a:latin typeface="Calibri"/>
                <a:ea typeface="Calibri"/>
                <a:cs typeface="Calibri"/>
                <a:sym typeface="Calibri"/>
              </a:rPr>
              <a:t>sérieux</a:t>
            </a:r>
            <a:r>
              <a:rPr lang="fr" sz="1400" b="0" i="0" u="none" strike="noStrike" cap="none">
                <a:solidFill>
                  <a:srgbClr val="36A9D2"/>
                </a:solidFill>
                <a:latin typeface="Calibri"/>
                <a:ea typeface="Calibri"/>
                <a:cs typeface="Calibri"/>
                <a:sym typeface="Calibri"/>
              </a:rPr>
              <a:t>) ;</a:t>
            </a:r>
            <a:endParaRPr sz="1400" b="0" i="0" u="none" strike="noStrike" cap="none">
              <a:solidFill>
                <a:srgbClr val="36A9D2"/>
              </a:solidFill>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1400"/>
              <a:buFont typeface="Arial"/>
              <a:buNone/>
            </a:pPr>
            <a:endParaRPr sz="1400" b="0" i="0" u="none" strike="noStrike" cap="none">
              <a:solidFill>
                <a:srgbClr val="36A9D2"/>
              </a:solidFill>
              <a:latin typeface="Calibri"/>
              <a:ea typeface="Calibri"/>
              <a:cs typeface="Calibri"/>
              <a:sym typeface="Calibri"/>
            </a:endParaRPr>
          </a:p>
          <a:p>
            <a:pPr marL="457200" marR="0" lvl="0" indent="-317500" algn="just" rtl="0">
              <a:lnSpc>
                <a:spcPct val="100000"/>
              </a:lnSpc>
              <a:spcBef>
                <a:spcPts val="0"/>
              </a:spcBef>
              <a:spcAft>
                <a:spcPts val="0"/>
              </a:spcAft>
              <a:buClr>
                <a:srgbClr val="000000"/>
              </a:buClr>
              <a:buSzPts val="1400"/>
              <a:buFont typeface="Calibri"/>
              <a:buChar char="-"/>
            </a:pPr>
            <a:r>
              <a:rPr lang="fr" sz="1400" b="0" i="0" u="none" strike="noStrike" cap="none">
                <a:solidFill>
                  <a:srgbClr val="000000"/>
                </a:solidFill>
                <a:latin typeface="Calibri"/>
                <a:ea typeface="Calibri"/>
                <a:cs typeface="Calibri"/>
                <a:sym typeface="Calibri"/>
              </a:rPr>
              <a:t>La </a:t>
            </a:r>
            <a:r>
              <a:rPr lang="fr" sz="1400" b="1" i="0" u="none" strike="noStrike" cap="none">
                <a:solidFill>
                  <a:srgbClr val="000000"/>
                </a:solidFill>
                <a:latin typeface="Calibri"/>
                <a:ea typeface="Calibri"/>
                <a:cs typeface="Calibri"/>
                <a:sym typeface="Calibri"/>
              </a:rPr>
              <a:t>nature </a:t>
            </a:r>
            <a:r>
              <a:rPr lang="fr" sz="1400" b="1" i="0" u="none" strike="noStrike" cap="none">
                <a:solidFill>
                  <a:srgbClr val="36A9D2"/>
                </a:solidFill>
                <a:latin typeface="Calibri"/>
                <a:ea typeface="Calibri"/>
                <a:cs typeface="Calibri"/>
                <a:sym typeface="Calibri"/>
              </a:rPr>
              <a:t>des liens </a:t>
            </a:r>
            <a:r>
              <a:rPr lang="fr" sz="1400" b="0" i="0" u="none" strike="noStrike" cap="none">
                <a:solidFill>
                  <a:srgbClr val="36A9D2"/>
                </a:solidFill>
                <a:latin typeface="Calibri"/>
                <a:ea typeface="Calibri"/>
                <a:cs typeface="Calibri"/>
                <a:sym typeface="Calibri"/>
              </a:rPr>
              <a:t>avec la famille</a:t>
            </a:r>
            <a:r>
              <a:rPr lang="fr" sz="1400" b="0" i="0" u="none" strike="noStrike" cap="none">
                <a:solidFill>
                  <a:srgbClr val="000000"/>
                </a:solidFill>
                <a:latin typeface="Calibri"/>
                <a:ea typeface="Calibri"/>
                <a:cs typeface="Calibri"/>
                <a:sym typeface="Calibri"/>
              </a:rPr>
              <a:t> restée dans le pays d'origine est étudiée, et doit être minime comparée avec les liens développés en France ;</a:t>
            </a:r>
            <a:endParaRPr sz="1400" b="0" i="0" u="none" strike="noStrike" cap="none">
              <a:solidFill>
                <a:srgbClr val="000000"/>
              </a:solidFill>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a:p>
            <a:pPr marL="457200" marR="0" lvl="0" indent="-317500" algn="just" rtl="0">
              <a:lnSpc>
                <a:spcPct val="100000"/>
              </a:lnSpc>
              <a:spcBef>
                <a:spcPts val="0"/>
              </a:spcBef>
              <a:spcAft>
                <a:spcPts val="0"/>
              </a:spcAft>
              <a:buClr>
                <a:srgbClr val="000000"/>
              </a:buClr>
              <a:buSzPts val="1400"/>
              <a:buFont typeface="Calibri"/>
              <a:buChar char="-"/>
            </a:pPr>
            <a:r>
              <a:rPr lang="fr" sz="1400" b="1" i="0" u="none" strike="noStrike" cap="none">
                <a:solidFill>
                  <a:srgbClr val="36A9D2"/>
                </a:solidFill>
                <a:latin typeface="Calibri"/>
                <a:ea typeface="Calibri"/>
                <a:cs typeface="Calibri"/>
                <a:sym typeface="Calibri"/>
              </a:rPr>
              <a:t>Avis</a:t>
            </a:r>
            <a:r>
              <a:rPr lang="fr" sz="1400" b="0" i="0" u="none" strike="noStrike" cap="none">
                <a:solidFill>
                  <a:srgbClr val="36A9D2"/>
                </a:solidFill>
                <a:latin typeface="Calibri"/>
                <a:ea typeface="Calibri"/>
                <a:cs typeface="Calibri"/>
                <a:sym typeface="Calibri"/>
              </a:rPr>
              <a:t> de la structure d'accueil</a:t>
            </a:r>
            <a:r>
              <a:rPr lang="fr" sz="1400" b="1" i="0" u="none" strike="noStrike" cap="none">
                <a:solidFill>
                  <a:srgbClr val="000000"/>
                </a:solidFill>
                <a:latin typeface="Calibri"/>
                <a:ea typeface="Calibri"/>
                <a:cs typeface="Calibri"/>
                <a:sym typeface="Calibri"/>
              </a:rPr>
              <a:t> </a:t>
            </a:r>
            <a:r>
              <a:rPr lang="fr" sz="1400" b="0" i="0" u="none" strike="noStrike" cap="none">
                <a:solidFill>
                  <a:srgbClr val="000000"/>
                </a:solidFill>
                <a:latin typeface="Calibri"/>
                <a:ea typeface="Calibri"/>
                <a:cs typeface="Calibri"/>
                <a:sym typeface="Calibri"/>
              </a:rPr>
              <a:t>sur son insertion en France.</a:t>
            </a:r>
            <a:endParaRPr sz="1400" b="0" i="0" u="none" strike="noStrike" cap="none">
              <a:solidFill>
                <a:srgbClr val="000000"/>
              </a:solidFill>
              <a:latin typeface="Calibri"/>
              <a:ea typeface="Calibri"/>
              <a:cs typeface="Calibri"/>
              <a:sym typeface="Calibri"/>
            </a:endParaRPr>
          </a:p>
          <a:p>
            <a:pPr marL="0" marR="0" lvl="0" indent="0" algn="just" rtl="0">
              <a:lnSpc>
                <a:spcPct val="100000"/>
              </a:lnSpc>
              <a:spcBef>
                <a:spcPts val="0"/>
              </a:spcBef>
              <a:spcAft>
                <a:spcPts val="0"/>
              </a:spcAft>
              <a:buNone/>
            </a:pPr>
            <a:endParaRPr>
              <a:latin typeface="Calibri"/>
              <a:ea typeface="Calibri"/>
              <a:cs typeface="Calibri"/>
              <a:sym typeface="Calibri"/>
            </a:endParaRPr>
          </a:p>
          <a:p>
            <a:pPr marL="0" marR="0" lvl="0" indent="0" algn="just" rtl="0">
              <a:lnSpc>
                <a:spcPct val="100000"/>
              </a:lnSpc>
              <a:spcBef>
                <a:spcPts val="0"/>
              </a:spcBef>
              <a:spcAft>
                <a:spcPts val="0"/>
              </a:spcAft>
              <a:buNone/>
            </a:pPr>
            <a:r>
              <a:rPr lang="fr">
                <a:latin typeface="Calibri"/>
                <a:ea typeface="Calibri"/>
                <a:cs typeface="Calibri"/>
                <a:sym typeface="Calibri"/>
              </a:rPr>
              <a:t>A demander</a:t>
            </a:r>
            <a:r>
              <a:rPr lang="fr" b="1">
                <a:latin typeface="Calibri"/>
                <a:ea typeface="Calibri"/>
                <a:cs typeface="Calibri"/>
                <a:sym typeface="Calibri"/>
              </a:rPr>
              <a:t> </a:t>
            </a:r>
            <a:r>
              <a:rPr lang="fr" b="1" u="sng">
                <a:latin typeface="Calibri"/>
                <a:ea typeface="Calibri"/>
                <a:cs typeface="Calibri"/>
                <a:sym typeface="Calibri"/>
              </a:rPr>
              <a:t>au plus tard</a:t>
            </a:r>
            <a:r>
              <a:rPr lang="fr" b="1">
                <a:latin typeface="Calibri"/>
                <a:ea typeface="Calibri"/>
                <a:cs typeface="Calibri"/>
                <a:sym typeface="Calibri"/>
              </a:rPr>
              <a:t> dans les 2 mois suivant les 18 ans du jeune.</a:t>
            </a:r>
            <a:endParaRPr b="1">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endParaRPr sz="1400" b="1" i="0" u="none" strike="noStrike" cap="none">
              <a:solidFill>
                <a:srgbClr val="000000"/>
              </a:solidFill>
              <a:latin typeface="Calibri"/>
              <a:ea typeface="Calibri"/>
              <a:cs typeface="Calibri"/>
              <a:sym typeface="Calibri"/>
            </a:endParaRPr>
          </a:p>
        </p:txBody>
      </p:sp>
      <p:sp>
        <p:nvSpPr>
          <p:cNvPr id="560" name="Google Shape;560;g32c67571e93_0_32"/>
          <p:cNvSpPr txBox="1"/>
          <p:nvPr/>
        </p:nvSpPr>
        <p:spPr>
          <a:xfrm>
            <a:off x="531299" y="387375"/>
            <a:ext cx="6911400" cy="8097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400"/>
              <a:buFont typeface="Arial"/>
              <a:buNone/>
            </a:pPr>
            <a:r>
              <a:rPr lang="fr" sz="2400" b="1" i="0" u="none" strike="noStrike" cap="none">
                <a:solidFill>
                  <a:srgbClr val="002060"/>
                </a:solidFill>
                <a:latin typeface="Calibri"/>
                <a:ea typeface="Calibri"/>
                <a:cs typeface="Calibri"/>
                <a:sym typeface="Calibri"/>
              </a:rPr>
              <a:t>Cadre légal et régularisation : </a:t>
            </a:r>
            <a:r>
              <a:rPr lang="fr" sz="2400" b="1" i="0" u="none" strike="noStrike" cap="none">
                <a:solidFill>
                  <a:srgbClr val="0070C0"/>
                </a:solidFill>
                <a:latin typeface="Calibri"/>
                <a:ea typeface="Calibri"/>
                <a:cs typeface="Calibri"/>
                <a:sym typeface="Calibri"/>
              </a:rPr>
              <a:t>Le mineur confié à l’ASE après ses 16 ans </a:t>
            </a:r>
            <a:endParaRPr sz="2400" b="1" i="0" u="none" strike="noStrike" cap="none">
              <a:solidFill>
                <a:srgbClr val="0070C0"/>
              </a:solidFill>
              <a:latin typeface="Calibri"/>
              <a:ea typeface="Calibri"/>
              <a:cs typeface="Calibri"/>
              <a:sym typeface="Calibri"/>
            </a:endParaRPr>
          </a:p>
        </p:txBody>
      </p:sp>
      <p:pic>
        <p:nvPicPr>
          <p:cNvPr id="561" name="Google Shape;561;g32c67571e93_0_32" descr="Une image contenant dessin&#10;&#10;Description générée automatiquement"/>
          <p:cNvPicPr preferRelativeResize="0"/>
          <p:nvPr/>
        </p:nvPicPr>
        <p:blipFill rotWithShape="1">
          <a:blip r:embed="rId3">
            <a:alphaModFix/>
          </a:blip>
          <a:srcRect/>
          <a:stretch/>
        </p:blipFill>
        <p:spPr>
          <a:xfrm>
            <a:off x="7797096" y="45626"/>
            <a:ext cx="1300868" cy="48392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65"/>
        <p:cNvGrpSpPr/>
        <p:nvPr/>
      </p:nvGrpSpPr>
      <p:grpSpPr>
        <a:xfrm>
          <a:off x="0" y="0"/>
          <a:ext cx="0" cy="0"/>
          <a:chOff x="0" y="0"/>
          <a:chExt cx="0" cy="0"/>
        </a:xfrm>
      </p:grpSpPr>
      <p:sp>
        <p:nvSpPr>
          <p:cNvPr id="566" name="Google Shape;566;g32c67571e93_0_39"/>
          <p:cNvSpPr txBox="1">
            <a:spLocks noGrp="1"/>
          </p:cNvSpPr>
          <p:nvPr>
            <p:ph type="title"/>
          </p:nvPr>
        </p:nvSpPr>
        <p:spPr>
          <a:xfrm>
            <a:off x="628650" y="134850"/>
            <a:ext cx="8439300" cy="994200"/>
          </a:xfrm>
          <a:prstGeom prst="rect">
            <a:avLst/>
          </a:prstGeom>
          <a:noFill/>
          <a:ln>
            <a:noFill/>
          </a:ln>
        </p:spPr>
        <p:txBody>
          <a:bodyPr spcFirstLastPara="1" wrap="square" lIns="68575" tIns="34275" rIns="68575" bIns="34275" anchor="ctr" anchorCtr="0">
            <a:noAutofit/>
          </a:bodyPr>
          <a:lstStyle/>
          <a:p>
            <a:pPr marL="0" lvl="0" indent="0" algn="just" rtl="0">
              <a:lnSpc>
                <a:spcPct val="90000"/>
              </a:lnSpc>
              <a:spcBef>
                <a:spcPts val="0"/>
              </a:spcBef>
              <a:spcAft>
                <a:spcPts val="0"/>
              </a:spcAft>
              <a:buSzPts val="1400"/>
              <a:buNone/>
            </a:pPr>
            <a:r>
              <a:rPr lang="fr" sz="2400" b="1">
                <a:solidFill>
                  <a:srgbClr val="002060"/>
                </a:solidFill>
                <a:latin typeface="Calibri"/>
                <a:ea typeface="Calibri"/>
                <a:cs typeface="Calibri"/>
                <a:sym typeface="Calibri"/>
              </a:rPr>
              <a:t>Les titres de séjour non spécifiques aux MNA : </a:t>
            </a:r>
            <a:r>
              <a:rPr lang="fr" sz="2400" b="1">
                <a:solidFill>
                  <a:srgbClr val="0070C0"/>
                </a:solidFill>
                <a:latin typeface="Calibri"/>
                <a:ea typeface="Calibri"/>
                <a:cs typeface="Calibri"/>
                <a:sym typeface="Calibri"/>
              </a:rPr>
              <a:t>Le titre “salarié” ou “travailleur temporaire” (Art. L421-1 et suivants du CESEDA)</a:t>
            </a:r>
            <a:endParaRPr sz="2400" b="1">
              <a:solidFill>
                <a:srgbClr val="0070C0"/>
              </a:solidFill>
              <a:latin typeface="Calibri"/>
              <a:ea typeface="Calibri"/>
              <a:cs typeface="Calibri"/>
              <a:sym typeface="Calibri"/>
            </a:endParaRPr>
          </a:p>
        </p:txBody>
      </p:sp>
      <p:sp>
        <p:nvSpPr>
          <p:cNvPr id="567" name="Google Shape;567;g32c67571e93_0_39"/>
          <p:cNvSpPr txBox="1">
            <a:spLocks noGrp="1"/>
          </p:cNvSpPr>
          <p:nvPr>
            <p:ph type="body" idx="1"/>
          </p:nvPr>
        </p:nvSpPr>
        <p:spPr>
          <a:xfrm>
            <a:off x="628650" y="1101246"/>
            <a:ext cx="7886700" cy="3678000"/>
          </a:xfrm>
          <a:prstGeom prst="rect">
            <a:avLst/>
          </a:prstGeom>
          <a:noFill/>
          <a:ln>
            <a:noFill/>
          </a:ln>
        </p:spPr>
        <p:txBody>
          <a:bodyPr spcFirstLastPara="1" wrap="square" lIns="68575" tIns="34275" rIns="68575" bIns="34275" anchor="t" anchorCtr="0">
            <a:noAutofit/>
          </a:bodyPr>
          <a:lstStyle/>
          <a:p>
            <a:pPr marL="0" lvl="0" indent="0" algn="just" rtl="0">
              <a:lnSpc>
                <a:spcPct val="90000"/>
              </a:lnSpc>
              <a:spcBef>
                <a:spcPts val="800"/>
              </a:spcBef>
              <a:spcAft>
                <a:spcPts val="0"/>
              </a:spcAft>
              <a:buSzPts val="1400"/>
              <a:buNone/>
            </a:pPr>
            <a:r>
              <a:rPr lang="fr" sz="1500" u="sng">
                <a:solidFill>
                  <a:schemeClr val="dk1"/>
                </a:solidFill>
                <a:latin typeface="Calibri"/>
                <a:ea typeface="Calibri"/>
                <a:cs typeface="Calibri"/>
                <a:sym typeface="Calibri"/>
              </a:rPr>
              <a:t>L’étranger en CDI → carte de séjour salarié. Si CDD → CST travailleur temporaire</a:t>
            </a:r>
            <a:endParaRPr sz="1400" b="1">
              <a:solidFill>
                <a:schemeClr val="dk1"/>
              </a:solidFill>
              <a:latin typeface="Calibri"/>
              <a:ea typeface="Calibri"/>
              <a:cs typeface="Calibri"/>
              <a:sym typeface="Calibri"/>
            </a:endParaRPr>
          </a:p>
          <a:p>
            <a:pPr marL="0" lvl="0" indent="0" algn="just" rtl="0">
              <a:lnSpc>
                <a:spcPct val="90000"/>
              </a:lnSpc>
              <a:spcBef>
                <a:spcPts val="800"/>
              </a:spcBef>
              <a:spcAft>
                <a:spcPts val="0"/>
              </a:spcAft>
              <a:buSzPts val="1400"/>
              <a:buNone/>
            </a:pPr>
            <a:r>
              <a:rPr lang="fr" sz="1400" b="1">
                <a:solidFill>
                  <a:schemeClr val="dk1"/>
                </a:solidFill>
                <a:latin typeface="Calibri"/>
                <a:ea typeface="Calibri"/>
                <a:cs typeface="Calibri"/>
                <a:sym typeface="Calibri"/>
              </a:rPr>
              <a:t>L’autorisation de travail</a:t>
            </a:r>
            <a:r>
              <a:rPr lang="fr" sz="1400">
                <a:solidFill>
                  <a:schemeClr val="dk1"/>
                </a:solidFill>
                <a:latin typeface="Calibri"/>
                <a:ea typeface="Calibri"/>
                <a:cs typeface="Calibri"/>
                <a:sym typeface="Calibri"/>
              </a:rPr>
              <a:t> : </a:t>
            </a:r>
            <a:endParaRPr sz="1400">
              <a:solidFill>
                <a:schemeClr val="dk1"/>
              </a:solidFill>
              <a:latin typeface="Calibri"/>
              <a:ea typeface="Calibri"/>
              <a:cs typeface="Calibri"/>
              <a:sym typeface="Calibri"/>
            </a:endParaRPr>
          </a:p>
          <a:p>
            <a:pPr marL="457200" lvl="0" indent="-317500" algn="just" rtl="0">
              <a:lnSpc>
                <a:spcPct val="90000"/>
              </a:lnSpc>
              <a:spcBef>
                <a:spcPts val="800"/>
              </a:spcBef>
              <a:spcAft>
                <a:spcPts val="0"/>
              </a:spcAft>
              <a:buClr>
                <a:schemeClr val="dk1"/>
              </a:buClr>
              <a:buSzPts val="1400"/>
              <a:buFont typeface="Calibri"/>
              <a:buChar char="-"/>
            </a:pPr>
            <a:r>
              <a:rPr lang="fr" sz="1400">
                <a:solidFill>
                  <a:schemeClr val="dk1"/>
                </a:solidFill>
                <a:latin typeface="Calibri"/>
                <a:ea typeface="Calibri"/>
                <a:cs typeface="Calibri"/>
                <a:sym typeface="Calibri"/>
              </a:rPr>
              <a:t>La demande d’AT se fait </a:t>
            </a:r>
            <a:r>
              <a:rPr lang="fr" sz="1400">
                <a:solidFill>
                  <a:srgbClr val="36A9D2"/>
                </a:solidFill>
                <a:latin typeface="Calibri"/>
                <a:ea typeface="Calibri"/>
                <a:cs typeface="Calibri"/>
                <a:sym typeface="Calibri"/>
              </a:rPr>
              <a:t>par l’employeur </a:t>
            </a:r>
            <a:r>
              <a:rPr lang="fr" sz="1400">
                <a:solidFill>
                  <a:schemeClr val="dk1"/>
                </a:solidFill>
                <a:latin typeface="Calibri"/>
                <a:ea typeface="Calibri"/>
                <a:cs typeface="Calibri"/>
                <a:sym typeface="Calibri"/>
              </a:rPr>
              <a:t>et elle doit se faire avant le dépôt de la demande de titre de séjour ;</a:t>
            </a:r>
            <a:endParaRPr sz="1400">
              <a:solidFill>
                <a:schemeClr val="dk1"/>
              </a:solidFill>
              <a:latin typeface="Calibri"/>
              <a:ea typeface="Calibri"/>
              <a:cs typeface="Calibri"/>
              <a:sym typeface="Calibri"/>
            </a:endParaRPr>
          </a:p>
          <a:p>
            <a:pPr marL="457200" lvl="0" indent="-317500" algn="just" rtl="0">
              <a:lnSpc>
                <a:spcPct val="90000"/>
              </a:lnSpc>
              <a:spcBef>
                <a:spcPts val="0"/>
              </a:spcBef>
              <a:spcAft>
                <a:spcPts val="0"/>
              </a:spcAft>
              <a:buClr>
                <a:schemeClr val="dk1"/>
              </a:buClr>
              <a:buSzPts val="1400"/>
              <a:buFont typeface="Calibri"/>
              <a:buChar char="-"/>
            </a:pPr>
            <a:r>
              <a:rPr lang="fr" sz="1400">
                <a:solidFill>
                  <a:schemeClr val="dk1"/>
                </a:solidFill>
                <a:latin typeface="Calibri"/>
                <a:ea typeface="Calibri"/>
                <a:cs typeface="Calibri"/>
                <a:sym typeface="Calibri"/>
              </a:rPr>
              <a:t>Il faut avoir un </a:t>
            </a:r>
            <a:r>
              <a:rPr lang="fr" sz="1400">
                <a:solidFill>
                  <a:srgbClr val="36A9D2"/>
                </a:solidFill>
                <a:latin typeface="Calibri"/>
                <a:ea typeface="Calibri"/>
                <a:cs typeface="Calibri"/>
                <a:sym typeface="Calibri"/>
              </a:rPr>
              <a:t>TS en cours de validité</a:t>
            </a:r>
            <a:r>
              <a:rPr lang="fr" sz="1400">
                <a:solidFill>
                  <a:schemeClr val="dk1"/>
                </a:solidFill>
                <a:latin typeface="Calibri"/>
                <a:ea typeface="Calibri"/>
                <a:cs typeface="Calibri"/>
                <a:sym typeface="Calibri"/>
              </a:rPr>
              <a:t> ;</a:t>
            </a:r>
            <a:endParaRPr sz="1400">
              <a:solidFill>
                <a:schemeClr val="dk1"/>
              </a:solidFill>
              <a:latin typeface="Calibri"/>
              <a:ea typeface="Calibri"/>
              <a:cs typeface="Calibri"/>
              <a:sym typeface="Calibri"/>
            </a:endParaRPr>
          </a:p>
          <a:p>
            <a:pPr marL="457200" lvl="0" indent="-317500" algn="just" rtl="0">
              <a:lnSpc>
                <a:spcPct val="115000"/>
              </a:lnSpc>
              <a:spcBef>
                <a:spcPts val="0"/>
              </a:spcBef>
              <a:spcAft>
                <a:spcPts val="0"/>
              </a:spcAft>
              <a:buClr>
                <a:schemeClr val="dk1"/>
              </a:buClr>
              <a:buSzPts val="1400"/>
              <a:buFont typeface="Calibri"/>
              <a:buChar char="-"/>
            </a:pPr>
            <a:r>
              <a:rPr lang="fr" sz="1400">
                <a:solidFill>
                  <a:schemeClr val="dk1"/>
                </a:solidFill>
                <a:latin typeface="Calibri"/>
                <a:ea typeface="Calibri"/>
                <a:cs typeface="Calibri"/>
                <a:sym typeface="Calibri"/>
              </a:rPr>
              <a:t>Vérifier si la situation de l’emploi est opposable. </a:t>
            </a:r>
            <a:endParaRPr sz="1400">
              <a:solidFill>
                <a:schemeClr val="dk1"/>
              </a:solidFill>
              <a:latin typeface="Calibri"/>
              <a:ea typeface="Calibri"/>
              <a:cs typeface="Calibri"/>
              <a:sym typeface="Calibri"/>
            </a:endParaRPr>
          </a:p>
          <a:p>
            <a:pPr marL="0" lvl="0" indent="0" algn="just" rtl="0">
              <a:lnSpc>
                <a:spcPct val="115000"/>
              </a:lnSpc>
              <a:spcBef>
                <a:spcPts val="0"/>
              </a:spcBef>
              <a:spcAft>
                <a:spcPts val="0"/>
              </a:spcAft>
              <a:buSzPts val="1400"/>
              <a:buNone/>
            </a:pPr>
            <a:endParaRPr sz="1400">
              <a:solidFill>
                <a:schemeClr val="dk1"/>
              </a:solidFill>
              <a:latin typeface="Calibri"/>
              <a:ea typeface="Calibri"/>
              <a:cs typeface="Calibri"/>
              <a:sym typeface="Calibri"/>
            </a:endParaRPr>
          </a:p>
          <a:p>
            <a:pPr marL="0" lvl="0" indent="0" algn="just" rtl="0">
              <a:lnSpc>
                <a:spcPct val="115000"/>
              </a:lnSpc>
              <a:spcBef>
                <a:spcPts val="0"/>
              </a:spcBef>
              <a:spcAft>
                <a:spcPts val="0"/>
              </a:spcAft>
              <a:buSzPts val="1400"/>
              <a:buNone/>
            </a:pPr>
            <a:r>
              <a:rPr lang="fr" sz="1400">
                <a:solidFill>
                  <a:schemeClr val="dk1"/>
                </a:solidFill>
                <a:latin typeface="Calibri"/>
                <a:ea typeface="Calibri"/>
                <a:cs typeface="Calibri"/>
                <a:sym typeface="Calibri"/>
              </a:rPr>
              <a:t>Si demande d’AT </a:t>
            </a:r>
            <a:r>
              <a:rPr lang="fr" sz="1400" b="1">
                <a:solidFill>
                  <a:schemeClr val="dk1"/>
                </a:solidFill>
                <a:latin typeface="Calibri"/>
                <a:ea typeface="Calibri"/>
                <a:cs typeface="Calibri"/>
                <a:sym typeface="Calibri"/>
              </a:rPr>
              <a:t>négative</a:t>
            </a:r>
            <a:r>
              <a:rPr lang="fr" sz="1400">
                <a:solidFill>
                  <a:schemeClr val="dk1"/>
                </a:solidFill>
                <a:latin typeface="Calibri"/>
                <a:ea typeface="Calibri"/>
                <a:cs typeface="Calibri"/>
                <a:sym typeface="Calibri"/>
              </a:rPr>
              <a:t> → 2 recours hiérarchiques, ou 1 recours en annulation </a:t>
            </a:r>
            <a:endParaRPr sz="1400">
              <a:solidFill>
                <a:schemeClr val="dk1"/>
              </a:solidFill>
              <a:latin typeface="Calibri"/>
              <a:ea typeface="Calibri"/>
              <a:cs typeface="Calibri"/>
              <a:sym typeface="Calibri"/>
            </a:endParaRPr>
          </a:p>
          <a:p>
            <a:pPr marL="0" lvl="0" indent="0" algn="just" rtl="0">
              <a:lnSpc>
                <a:spcPct val="115000"/>
              </a:lnSpc>
              <a:spcBef>
                <a:spcPts val="0"/>
              </a:spcBef>
              <a:spcAft>
                <a:spcPts val="0"/>
              </a:spcAft>
              <a:buSzPts val="1400"/>
              <a:buNone/>
            </a:pPr>
            <a:r>
              <a:rPr lang="fr" sz="1400">
                <a:solidFill>
                  <a:schemeClr val="dk1"/>
                </a:solidFill>
                <a:latin typeface="Calibri"/>
                <a:ea typeface="Calibri"/>
                <a:cs typeface="Calibri"/>
                <a:sym typeface="Calibri"/>
              </a:rPr>
              <a:t>Si demande d’AT </a:t>
            </a:r>
            <a:r>
              <a:rPr lang="fr" sz="1400" b="1">
                <a:solidFill>
                  <a:schemeClr val="dk1"/>
                </a:solidFill>
                <a:latin typeface="Calibri"/>
                <a:ea typeface="Calibri"/>
                <a:cs typeface="Calibri"/>
                <a:sym typeface="Calibri"/>
              </a:rPr>
              <a:t>positive</a:t>
            </a:r>
            <a:r>
              <a:rPr lang="fr" sz="1400">
                <a:solidFill>
                  <a:schemeClr val="dk1"/>
                </a:solidFill>
                <a:latin typeface="Calibri"/>
                <a:ea typeface="Calibri"/>
                <a:cs typeface="Calibri"/>
                <a:sym typeface="Calibri"/>
              </a:rPr>
              <a:t> → </a:t>
            </a:r>
            <a:r>
              <a:rPr lang="fr" sz="1400">
                <a:solidFill>
                  <a:srgbClr val="36A9D2"/>
                </a:solidFill>
                <a:latin typeface="Calibri"/>
                <a:ea typeface="Calibri"/>
                <a:cs typeface="Calibri"/>
                <a:sym typeface="Calibri"/>
              </a:rPr>
              <a:t>peut déposer demande de TS</a:t>
            </a:r>
            <a:r>
              <a:rPr lang="fr" sz="1400">
                <a:solidFill>
                  <a:schemeClr val="dk1"/>
                </a:solidFill>
                <a:latin typeface="Calibri"/>
                <a:ea typeface="Calibri"/>
                <a:cs typeface="Calibri"/>
                <a:sym typeface="Calibri"/>
              </a:rPr>
              <a:t>. NB. Pas de délivrance automatique du TS. </a:t>
            </a:r>
            <a:endParaRPr sz="1400">
              <a:solidFill>
                <a:schemeClr val="dk1"/>
              </a:solidFill>
              <a:latin typeface="Calibri"/>
              <a:ea typeface="Calibri"/>
              <a:cs typeface="Calibri"/>
              <a:sym typeface="Calibri"/>
            </a:endParaRPr>
          </a:p>
          <a:p>
            <a:pPr marL="0" lvl="0" indent="0" algn="just" rtl="0">
              <a:lnSpc>
                <a:spcPct val="115000"/>
              </a:lnSpc>
              <a:spcBef>
                <a:spcPts val="0"/>
              </a:spcBef>
              <a:spcAft>
                <a:spcPts val="0"/>
              </a:spcAft>
              <a:buSzPts val="1400"/>
              <a:buNone/>
            </a:pPr>
            <a:endParaRPr sz="1400">
              <a:solidFill>
                <a:schemeClr val="dk1"/>
              </a:solidFill>
              <a:latin typeface="Calibri"/>
              <a:ea typeface="Calibri"/>
              <a:cs typeface="Calibri"/>
              <a:sym typeface="Calibri"/>
            </a:endParaRPr>
          </a:p>
          <a:p>
            <a:pPr marL="0" lvl="0" indent="0" algn="just" rtl="0">
              <a:lnSpc>
                <a:spcPct val="115000"/>
              </a:lnSpc>
              <a:spcBef>
                <a:spcPts val="0"/>
              </a:spcBef>
              <a:spcAft>
                <a:spcPts val="0"/>
              </a:spcAft>
              <a:buSzPts val="1400"/>
              <a:buNone/>
            </a:pPr>
            <a:r>
              <a:rPr lang="fr" sz="1400" b="1">
                <a:solidFill>
                  <a:schemeClr val="dk1"/>
                </a:solidFill>
                <a:latin typeface="Calibri"/>
                <a:ea typeface="Calibri"/>
                <a:cs typeface="Calibri"/>
                <a:sym typeface="Calibri"/>
              </a:rPr>
              <a:t>La demande de renouvellement</a:t>
            </a:r>
            <a:r>
              <a:rPr lang="fr" sz="1400">
                <a:solidFill>
                  <a:schemeClr val="dk1"/>
                </a:solidFill>
                <a:latin typeface="Calibri"/>
                <a:ea typeface="Calibri"/>
                <a:cs typeface="Calibri"/>
                <a:sym typeface="Calibri"/>
              </a:rPr>
              <a:t> → 2 mois avant fin validité du TS </a:t>
            </a:r>
            <a:endParaRPr sz="1400">
              <a:solidFill>
                <a:schemeClr val="dk1"/>
              </a:solidFill>
              <a:latin typeface="Calibri"/>
              <a:ea typeface="Calibri"/>
              <a:cs typeface="Calibri"/>
              <a:sym typeface="Calibri"/>
            </a:endParaRPr>
          </a:p>
          <a:p>
            <a:pPr marL="0" lvl="0" indent="0" algn="just" rtl="0">
              <a:lnSpc>
                <a:spcPct val="115000"/>
              </a:lnSpc>
              <a:spcBef>
                <a:spcPts val="0"/>
              </a:spcBef>
              <a:spcAft>
                <a:spcPts val="0"/>
              </a:spcAft>
              <a:buSzPts val="1400"/>
              <a:buNone/>
            </a:pPr>
            <a:r>
              <a:rPr lang="fr" sz="1400">
                <a:solidFill>
                  <a:schemeClr val="dk1"/>
                </a:solidFill>
                <a:latin typeface="Calibri"/>
                <a:ea typeface="Calibri"/>
                <a:cs typeface="Calibri"/>
                <a:sym typeface="Calibri"/>
              </a:rPr>
              <a:t>                                                           → mêmes pièces à fournir + conditions doivent toujours être remplies</a:t>
            </a:r>
            <a:endParaRPr sz="1400">
              <a:solidFill>
                <a:schemeClr val="dk1"/>
              </a:solidFill>
              <a:latin typeface="Calibri"/>
              <a:ea typeface="Calibri"/>
              <a:cs typeface="Calibri"/>
              <a:sym typeface="Calibri"/>
            </a:endParaRPr>
          </a:p>
          <a:p>
            <a:pPr marL="0" lvl="0" indent="0" algn="just" rtl="0">
              <a:lnSpc>
                <a:spcPct val="115000"/>
              </a:lnSpc>
              <a:spcBef>
                <a:spcPts val="0"/>
              </a:spcBef>
              <a:spcAft>
                <a:spcPts val="0"/>
              </a:spcAft>
              <a:buSzPts val="1400"/>
              <a:buNone/>
            </a:pPr>
            <a:r>
              <a:rPr lang="fr" sz="1400">
                <a:solidFill>
                  <a:srgbClr val="36A9D2"/>
                </a:solidFill>
                <a:latin typeface="Calibri"/>
                <a:ea typeface="Calibri"/>
                <a:cs typeface="Calibri"/>
                <a:sym typeface="Calibri"/>
              </a:rPr>
              <a:t>Renouvellement accepté</a:t>
            </a:r>
            <a:r>
              <a:rPr lang="fr" sz="1400">
                <a:solidFill>
                  <a:schemeClr val="dk1"/>
                </a:solidFill>
                <a:latin typeface="Calibri"/>
                <a:ea typeface="Calibri"/>
                <a:cs typeface="Calibri"/>
                <a:sym typeface="Calibri"/>
              </a:rPr>
              <a:t> = CSP de 4 ans </a:t>
            </a:r>
            <a:endParaRPr sz="1400">
              <a:solidFill>
                <a:schemeClr val="dk1"/>
              </a:solidFill>
              <a:latin typeface="Calibri"/>
              <a:ea typeface="Calibri"/>
              <a:cs typeface="Calibri"/>
              <a:sym typeface="Calibri"/>
            </a:endParaRPr>
          </a:p>
          <a:p>
            <a:pPr marL="0" lvl="0" indent="0" algn="just" rtl="0">
              <a:lnSpc>
                <a:spcPct val="115000"/>
              </a:lnSpc>
              <a:spcBef>
                <a:spcPts val="0"/>
              </a:spcBef>
              <a:spcAft>
                <a:spcPts val="0"/>
              </a:spcAft>
              <a:buClr>
                <a:schemeClr val="dk1"/>
              </a:buClr>
              <a:buSzPts val="1100"/>
              <a:buFont typeface="Arial"/>
              <a:buNone/>
            </a:pPr>
            <a:r>
              <a:rPr lang="fr" sz="1400">
                <a:solidFill>
                  <a:schemeClr val="dk1"/>
                </a:solidFill>
                <a:latin typeface="Calibri"/>
                <a:ea typeface="Calibri"/>
                <a:cs typeface="Calibri"/>
                <a:sym typeface="Calibri"/>
              </a:rPr>
              <a:t>Si l’étranger est </a:t>
            </a:r>
            <a:r>
              <a:rPr lang="fr" sz="1400">
                <a:solidFill>
                  <a:srgbClr val="36A9D2"/>
                </a:solidFill>
                <a:latin typeface="Calibri"/>
                <a:ea typeface="Calibri"/>
                <a:cs typeface="Calibri"/>
                <a:sym typeface="Calibri"/>
              </a:rPr>
              <a:t>privé </a:t>
            </a:r>
            <a:r>
              <a:rPr lang="fr" sz="1400" b="1">
                <a:solidFill>
                  <a:srgbClr val="36A9D2"/>
                </a:solidFill>
                <a:latin typeface="Calibri"/>
                <a:ea typeface="Calibri"/>
                <a:cs typeface="Calibri"/>
                <a:sym typeface="Calibri"/>
              </a:rPr>
              <a:t>involontairement</a:t>
            </a:r>
            <a:r>
              <a:rPr lang="fr" sz="1400">
                <a:solidFill>
                  <a:srgbClr val="36A9D2"/>
                </a:solidFill>
                <a:latin typeface="Calibri"/>
                <a:ea typeface="Calibri"/>
                <a:cs typeface="Calibri"/>
                <a:sym typeface="Calibri"/>
              </a:rPr>
              <a:t> de son emploi</a:t>
            </a:r>
            <a:r>
              <a:rPr lang="fr" sz="1400">
                <a:solidFill>
                  <a:schemeClr val="dk1"/>
                </a:solidFill>
                <a:latin typeface="Calibri"/>
                <a:ea typeface="Calibri"/>
                <a:cs typeface="Calibri"/>
                <a:sym typeface="Calibri"/>
              </a:rPr>
              <a:t>, la carte de séjour sera renouvelée pour une durée d’1 an</a:t>
            </a:r>
            <a:endParaRPr sz="1400">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71"/>
        <p:cNvGrpSpPr/>
        <p:nvPr/>
      </p:nvGrpSpPr>
      <p:grpSpPr>
        <a:xfrm>
          <a:off x="0" y="0"/>
          <a:ext cx="0" cy="0"/>
          <a:chOff x="0" y="0"/>
          <a:chExt cx="0" cy="0"/>
        </a:xfrm>
      </p:grpSpPr>
      <p:sp>
        <p:nvSpPr>
          <p:cNvPr id="572" name="Google Shape;572;g32c67571e93_0_44"/>
          <p:cNvSpPr txBox="1">
            <a:spLocks noGrp="1"/>
          </p:cNvSpPr>
          <p:nvPr>
            <p:ph type="title"/>
          </p:nvPr>
        </p:nvSpPr>
        <p:spPr>
          <a:xfrm>
            <a:off x="628650" y="134850"/>
            <a:ext cx="8439300" cy="994200"/>
          </a:xfrm>
          <a:prstGeom prst="rect">
            <a:avLst/>
          </a:prstGeom>
          <a:noFill/>
          <a:ln>
            <a:noFill/>
          </a:ln>
        </p:spPr>
        <p:txBody>
          <a:bodyPr spcFirstLastPara="1" wrap="square" lIns="68575" tIns="34275" rIns="68575" bIns="34275" anchor="ctr" anchorCtr="0">
            <a:noAutofit/>
          </a:bodyPr>
          <a:lstStyle/>
          <a:p>
            <a:pPr marL="0" lvl="0" indent="0" algn="just" rtl="0">
              <a:lnSpc>
                <a:spcPct val="90000"/>
              </a:lnSpc>
              <a:spcBef>
                <a:spcPts val="0"/>
              </a:spcBef>
              <a:spcAft>
                <a:spcPts val="0"/>
              </a:spcAft>
              <a:buSzPts val="1400"/>
              <a:buNone/>
            </a:pPr>
            <a:r>
              <a:rPr lang="fr" sz="2400" b="1">
                <a:solidFill>
                  <a:srgbClr val="002060"/>
                </a:solidFill>
                <a:latin typeface="Calibri"/>
                <a:ea typeface="Calibri"/>
                <a:cs typeface="Calibri"/>
                <a:sym typeface="Calibri"/>
              </a:rPr>
              <a:t>Les titres de séjour non spécifiques aux MNA : </a:t>
            </a:r>
            <a:r>
              <a:rPr lang="fr" sz="2400" b="1">
                <a:solidFill>
                  <a:srgbClr val="0079C2"/>
                </a:solidFill>
                <a:latin typeface="Calibri"/>
                <a:ea typeface="Calibri"/>
                <a:cs typeface="Calibri"/>
                <a:sym typeface="Calibri"/>
              </a:rPr>
              <a:t>Le titre de séjour “métiers en tension” (Art. L435-4 et suivants du CESEDA)</a:t>
            </a:r>
            <a:endParaRPr sz="2400" b="1">
              <a:solidFill>
                <a:srgbClr val="0079C2"/>
              </a:solidFill>
              <a:latin typeface="Calibri"/>
              <a:ea typeface="Calibri"/>
              <a:cs typeface="Calibri"/>
              <a:sym typeface="Calibri"/>
            </a:endParaRPr>
          </a:p>
        </p:txBody>
      </p:sp>
      <p:sp>
        <p:nvSpPr>
          <p:cNvPr id="573" name="Google Shape;573;g32c67571e93_0_44"/>
          <p:cNvSpPr txBox="1">
            <a:spLocks noGrp="1"/>
          </p:cNvSpPr>
          <p:nvPr>
            <p:ph type="body" idx="1"/>
          </p:nvPr>
        </p:nvSpPr>
        <p:spPr>
          <a:xfrm>
            <a:off x="628650" y="1101246"/>
            <a:ext cx="7886700" cy="3678000"/>
          </a:xfrm>
          <a:prstGeom prst="rect">
            <a:avLst/>
          </a:prstGeom>
          <a:noFill/>
          <a:ln>
            <a:noFill/>
          </a:ln>
        </p:spPr>
        <p:txBody>
          <a:bodyPr spcFirstLastPara="1" wrap="square" lIns="68575" tIns="34275" rIns="68575" bIns="34275" anchor="t" anchorCtr="0">
            <a:noAutofit/>
          </a:bodyPr>
          <a:lstStyle/>
          <a:p>
            <a:pPr marL="457200" lvl="0" indent="-311150" algn="l" rtl="0">
              <a:lnSpc>
                <a:spcPct val="115000"/>
              </a:lnSpc>
              <a:spcBef>
                <a:spcPts val="0"/>
              </a:spcBef>
              <a:spcAft>
                <a:spcPts val="0"/>
              </a:spcAft>
              <a:buClr>
                <a:schemeClr val="dk1"/>
              </a:buClr>
              <a:buSzPts val="1300"/>
              <a:buFont typeface="Calibri"/>
              <a:buChar char="●"/>
            </a:pPr>
            <a:r>
              <a:rPr lang="fr" sz="1300" b="1">
                <a:solidFill>
                  <a:schemeClr val="dk1"/>
                </a:solidFill>
                <a:latin typeface="Calibri"/>
                <a:ea typeface="Calibri"/>
                <a:cs typeface="Calibri"/>
                <a:sym typeface="Calibri"/>
              </a:rPr>
              <a:t>Un dispositif non-définitif et expérimental</a:t>
            </a:r>
            <a:endParaRPr sz="1300" b="1">
              <a:solidFill>
                <a:schemeClr val="dk1"/>
              </a:solidFill>
              <a:latin typeface="Calibri"/>
              <a:ea typeface="Calibri"/>
              <a:cs typeface="Calibri"/>
              <a:sym typeface="Calibri"/>
            </a:endParaRPr>
          </a:p>
          <a:p>
            <a:pPr marL="914400" lvl="1" indent="-311150" algn="l" rtl="0">
              <a:lnSpc>
                <a:spcPct val="115000"/>
              </a:lnSpc>
              <a:spcBef>
                <a:spcPts val="0"/>
              </a:spcBef>
              <a:spcAft>
                <a:spcPts val="0"/>
              </a:spcAft>
              <a:buClr>
                <a:schemeClr val="dk1"/>
              </a:buClr>
              <a:buSzPts val="1300"/>
              <a:buFont typeface="Calibri"/>
              <a:buChar char="○"/>
            </a:pPr>
            <a:r>
              <a:rPr lang="fr" sz="1300">
                <a:solidFill>
                  <a:schemeClr val="dk1"/>
                </a:solidFill>
                <a:latin typeface="Calibri"/>
                <a:ea typeface="Calibri"/>
                <a:cs typeface="Calibri"/>
                <a:sym typeface="Calibri"/>
              </a:rPr>
              <a:t>Critères d’éligibilité (non-applicables à la plupart des MNA) : </a:t>
            </a:r>
            <a:endParaRPr sz="1300">
              <a:solidFill>
                <a:schemeClr val="dk1"/>
              </a:solidFill>
              <a:latin typeface="Calibri"/>
              <a:ea typeface="Calibri"/>
              <a:cs typeface="Calibri"/>
              <a:sym typeface="Calibri"/>
            </a:endParaRPr>
          </a:p>
          <a:p>
            <a:pPr marL="1371600" lvl="2" indent="-311150" algn="l" rtl="0">
              <a:lnSpc>
                <a:spcPct val="115000"/>
              </a:lnSpc>
              <a:spcBef>
                <a:spcPts val="0"/>
              </a:spcBef>
              <a:spcAft>
                <a:spcPts val="0"/>
              </a:spcAft>
              <a:buClr>
                <a:schemeClr val="dk1"/>
              </a:buClr>
              <a:buSzPts val="1300"/>
              <a:buFont typeface="Calibri"/>
              <a:buChar char="■"/>
            </a:pPr>
            <a:r>
              <a:rPr lang="fr" sz="1300">
                <a:solidFill>
                  <a:schemeClr val="dk1"/>
                </a:solidFill>
                <a:latin typeface="Calibri"/>
                <a:ea typeface="Calibri"/>
                <a:cs typeface="Calibri"/>
                <a:sym typeface="Calibri"/>
              </a:rPr>
              <a:t>Avoir exercé un travail figurant sur la liste des métiers en tension (fixée par arrêté et actualisée tous les ans) pendant au moins 12 mois sur les deux dernières années</a:t>
            </a:r>
            <a:endParaRPr sz="1300">
              <a:solidFill>
                <a:schemeClr val="dk1"/>
              </a:solidFill>
              <a:latin typeface="Calibri"/>
              <a:ea typeface="Calibri"/>
              <a:cs typeface="Calibri"/>
              <a:sym typeface="Calibri"/>
            </a:endParaRPr>
          </a:p>
          <a:p>
            <a:pPr marL="1371600" lvl="2" indent="-311150" algn="l" rtl="0">
              <a:lnSpc>
                <a:spcPct val="115000"/>
              </a:lnSpc>
              <a:spcBef>
                <a:spcPts val="0"/>
              </a:spcBef>
              <a:spcAft>
                <a:spcPts val="0"/>
              </a:spcAft>
              <a:buClr>
                <a:schemeClr val="dk1"/>
              </a:buClr>
              <a:buSzPts val="1300"/>
              <a:buFont typeface="Calibri"/>
              <a:buChar char="■"/>
            </a:pPr>
            <a:r>
              <a:rPr lang="fr" sz="1300">
                <a:solidFill>
                  <a:schemeClr val="dk1"/>
                </a:solidFill>
                <a:latin typeface="Calibri"/>
                <a:ea typeface="Calibri"/>
                <a:cs typeface="Calibri"/>
                <a:sym typeface="Calibri"/>
              </a:rPr>
              <a:t>Etre sur le territoire français pendant au moins 3 ans </a:t>
            </a:r>
            <a:endParaRPr sz="1300">
              <a:solidFill>
                <a:schemeClr val="dk1"/>
              </a:solidFill>
              <a:latin typeface="Calibri"/>
              <a:ea typeface="Calibri"/>
              <a:cs typeface="Calibri"/>
              <a:sym typeface="Calibri"/>
            </a:endParaRPr>
          </a:p>
          <a:p>
            <a:pPr marL="1371600" lvl="2" indent="-311150" algn="l" rtl="0">
              <a:lnSpc>
                <a:spcPct val="115000"/>
              </a:lnSpc>
              <a:spcBef>
                <a:spcPts val="0"/>
              </a:spcBef>
              <a:spcAft>
                <a:spcPts val="0"/>
              </a:spcAft>
              <a:buClr>
                <a:schemeClr val="dk1"/>
              </a:buClr>
              <a:buSzPts val="1300"/>
              <a:buFont typeface="Calibri"/>
              <a:buChar char="■"/>
            </a:pPr>
            <a:r>
              <a:rPr lang="fr" sz="1300">
                <a:solidFill>
                  <a:schemeClr val="dk1"/>
                </a:solidFill>
                <a:latin typeface="Calibri"/>
                <a:ea typeface="Calibri"/>
                <a:cs typeface="Calibri"/>
                <a:sym typeface="Calibri"/>
              </a:rPr>
              <a:t>Avoir un bulletin n°2 du casier judiciaire vierge (</a:t>
            </a:r>
            <a:r>
              <a:rPr lang="fr" sz="1300">
                <a:solidFill>
                  <a:srgbClr val="040C28"/>
                </a:solidFill>
                <a:latin typeface="Calibri"/>
                <a:ea typeface="Calibri"/>
                <a:cs typeface="Calibri"/>
                <a:sym typeface="Calibri"/>
              </a:rPr>
              <a:t>condamnations judiciaires et des sanctions administratives - pas de mention de décisions rendues pendant la minorité)</a:t>
            </a:r>
            <a:endParaRPr sz="1300">
              <a:solidFill>
                <a:schemeClr val="dk1"/>
              </a:solidFill>
              <a:latin typeface="Calibri"/>
              <a:ea typeface="Calibri"/>
              <a:cs typeface="Calibri"/>
              <a:sym typeface="Calibri"/>
            </a:endParaRPr>
          </a:p>
          <a:p>
            <a:pPr marL="914400" lvl="1" indent="-311150" algn="l" rtl="0">
              <a:lnSpc>
                <a:spcPct val="115000"/>
              </a:lnSpc>
              <a:spcBef>
                <a:spcPts val="0"/>
              </a:spcBef>
              <a:spcAft>
                <a:spcPts val="0"/>
              </a:spcAft>
              <a:buClr>
                <a:schemeClr val="dk1"/>
              </a:buClr>
              <a:buSzPts val="1300"/>
              <a:buFont typeface="Calibri"/>
              <a:buChar char="○"/>
            </a:pPr>
            <a:r>
              <a:rPr lang="fr" sz="1300">
                <a:solidFill>
                  <a:schemeClr val="dk1"/>
                </a:solidFill>
                <a:latin typeface="Calibri"/>
                <a:ea typeface="Calibri"/>
                <a:cs typeface="Calibri"/>
                <a:sym typeface="Calibri"/>
              </a:rPr>
              <a:t>Pas de démarche effectuée par l’employeur ; cependant, les données collectées dans le cadre de la demande déposée pourront être communiquée aux corps de contrôle </a:t>
            </a:r>
            <a:endParaRPr sz="1300">
              <a:solidFill>
                <a:schemeClr val="dk1"/>
              </a:solidFill>
              <a:latin typeface="Calibri"/>
              <a:ea typeface="Calibri"/>
              <a:cs typeface="Calibri"/>
              <a:sym typeface="Calibri"/>
            </a:endParaRPr>
          </a:p>
          <a:p>
            <a:pPr marL="914400" lvl="1" indent="-311150" algn="l" rtl="0">
              <a:lnSpc>
                <a:spcPct val="115000"/>
              </a:lnSpc>
              <a:spcBef>
                <a:spcPts val="0"/>
              </a:spcBef>
              <a:spcAft>
                <a:spcPts val="0"/>
              </a:spcAft>
              <a:buClr>
                <a:schemeClr val="dk1"/>
              </a:buClr>
              <a:buSzPts val="1300"/>
              <a:buFont typeface="Calibri"/>
              <a:buChar char="○"/>
            </a:pPr>
            <a:r>
              <a:rPr lang="fr" sz="1300">
                <a:solidFill>
                  <a:schemeClr val="dk1"/>
                </a:solidFill>
                <a:latin typeface="Calibri"/>
                <a:ea typeface="Calibri"/>
                <a:cs typeface="Calibri"/>
                <a:sym typeface="Calibri"/>
              </a:rPr>
              <a:t>Dispositif expérimental et temporaire -</a:t>
            </a:r>
            <a:r>
              <a:rPr lang="fr" sz="1300" b="1">
                <a:solidFill>
                  <a:schemeClr val="dk1"/>
                </a:solidFill>
                <a:latin typeface="Calibri"/>
                <a:ea typeface="Calibri"/>
                <a:cs typeface="Calibri"/>
                <a:sym typeface="Calibri"/>
              </a:rPr>
              <a:t> jusqu’en décembre 2026 </a:t>
            </a:r>
            <a:endParaRPr sz="1300" b="1">
              <a:solidFill>
                <a:schemeClr val="dk1"/>
              </a:solidFill>
              <a:latin typeface="Calibri"/>
              <a:ea typeface="Calibri"/>
              <a:cs typeface="Calibri"/>
              <a:sym typeface="Calibri"/>
            </a:endParaRPr>
          </a:p>
          <a:p>
            <a:pPr marL="457200" lvl="0" indent="0" algn="just" rtl="0">
              <a:lnSpc>
                <a:spcPct val="115000"/>
              </a:lnSpc>
              <a:spcBef>
                <a:spcPts val="0"/>
              </a:spcBef>
              <a:spcAft>
                <a:spcPts val="0"/>
              </a:spcAft>
              <a:buClr>
                <a:schemeClr val="dk1"/>
              </a:buClr>
              <a:buSzPts val="1100"/>
              <a:buFont typeface="Arial"/>
              <a:buNone/>
            </a:pPr>
            <a:endParaRPr sz="1300">
              <a:solidFill>
                <a:schemeClr val="dk1"/>
              </a:solidFill>
              <a:latin typeface="Calibri"/>
              <a:ea typeface="Calibri"/>
              <a:cs typeface="Calibri"/>
              <a:sym typeface="Calibri"/>
            </a:endParaRPr>
          </a:p>
          <a:p>
            <a:pPr marL="0" lvl="0" indent="0" algn="just" rtl="0">
              <a:lnSpc>
                <a:spcPct val="115000"/>
              </a:lnSpc>
              <a:spcBef>
                <a:spcPts val="0"/>
              </a:spcBef>
              <a:spcAft>
                <a:spcPts val="0"/>
              </a:spcAft>
              <a:buClr>
                <a:schemeClr val="dk1"/>
              </a:buClr>
              <a:buSzPts val="1100"/>
              <a:buFont typeface="Arial"/>
              <a:buNone/>
            </a:pPr>
            <a:r>
              <a:rPr lang="fr" sz="1300" b="1">
                <a:solidFill>
                  <a:schemeClr val="dk1"/>
                </a:solidFill>
                <a:latin typeface="Calibri"/>
                <a:ea typeface="Calibri"/>
                <a:cs typeface="Calibri"/>
                <a:sym typeface="Calibri"/>
              </a:rPr>
              <a:t>Attention</a:t>
            </a:r>
            <a:r>
              <a:rPr lang="fr" sz="1300">
                <a:solidFill>
                  <a:schemeClr val="dk1"/>
                </a:solidFill>
                <a:latin typeface="Calibri"/>
                <a:ea typeface="Calibri"/>
                <a:cs typeface="Calibri"/>
                <a:sym typeface="Calibri"/>
              </a:rPr>
              <a:t> : Si l’étranger ne remplit les conditions, son dossier sera reéxaminé en exigeant un formulaire CERFA rempli par l’employeur </a:t>
            </a:r>
            <a:endParaRPr sz="1300">
              <a:solidFill>
                <a:schemeClr val="dk1"/>
              </a:solidFill>
              <a:latin typeface="Calibri"/>
              <a:ea typeface="Calibri"/>
              <a:cs typeface="Calibri"/>
              <a:sym typeface="Calibri"/>
            </a:endParaRPr>
          </a:p>
          <a:p>
            <a:pPr marL="0" lvl="0" indent="0" algn="just" rtl="0">
              <a:lnSpc>
                <a:spcPct val="115000"/>
              </a:lnSpc>
              <a:spcBef>
                <a:spcPts val="0"/>
              </a:spcBef>
              <a:spcAft>
                <a:spcPts val="0"/>
              </a:spcAft>
              <a:buClr>
                <a:schemeClr val="dk1"/>
              </a:buClr>
              <a:buSzPts val="1100"/>
              <a:buFont typeface="Arial"/>
              <a:buNone/>
            </a:pPr>
            <a:endParaRPr sz="1500" u="sng">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77"/>
        <p:cNvGrpSpPr/>
        <p:nvPr/>
      </p:nvGrpSpPr>
      <p:grpSpPr>
        <a:xfrm>
          <a:off x="0" y="0"/>
          <a:ext cx="0" cy="0"/>
          <a:chOff x="0" y="0"/>
          <a:chExt cx="0" cy="0"/>
        </a:xfrm>
      </p:grpSpPr>
      <p:sp>
        <p:nvSpPr>
          <p:cNvPr id="578" name="Google Shape;578;g32c67571e93_0_49"/>
          <p:cNvSpPr txBox="1">
            <a:spLocks noGrp="1"/>
          </p:cNvSpPr>
          <p:nvPr>
            <p:ph type="body" idx="1"/>
          </p:nvPr>
        </p:nvSpPr>
        <p:spPr>
          <a:xfrm>
            <a:off x="628650" y="654844"/>
            <a:ext cx="7886700" cy="1003200"/>
          </a:xfrm>
          <a:prstGeom prst="rect">
            <a:avLst/>
          </a:prstGeom>
          <a:noFill/>
          <a:ln>
            <a:noFill/>
          </a:ln>
        </p:spPr>
        <p:txBody>
          <a:bodyPr spcFirstLastPara="1" wrap="square" lIns="68550" tIns="34275" rIns="68550" bIns="34275" anchor="t" anchorCtr="0">
            <a:noAutofit/>
          </a:bodyPr>
          <a:lstStyle/>
          <a:p>
            <a:pPr marL="0" lvl="0" indent="0" algn="l" rtl="0">
              <a:lnSpc>
                <a:spcPct val="100000"/>
              </a:lnSpc>
              <a:spcBef>
                <a:spcPts val="1200"/>
              </a:spcBef>
              <a:spcAft>
                <a:spcPts val="0"/>
              </a:spcAft>
              <a:buClr>
                <a:schemeClr val="dk1"/>
              </a:buClr>
              <a:buSzPts val="1400"/>
              <a:buNone/>
            </a:pPr>
            <a:r>
              <a:rPr lang="fr" sz="1100">
                <a:solidFill>
                  <a:schemeClr val="dk1"/>
                </a:solidFill>
              </a:rPr>
              <a:t>	</a:t>
            </a:r>
            <a:br>
              <a:rPr lang="fr" sz="1100">
                <a:solidFill>
                  <a:schemeClr val="dk1"/>
                </a:solidFill>
              </a:rPr>
            </a:br>
            <a:br>
              <a:rPr lang="fr" sz="1300">
                <a:solidFill>
                  <a:schemeClr val="dk1"/>
                </a:solidFill>
              </a:rPr>
            </a:br>
            <a:endParaRPr sz="1300">
              <a:solidFill>
                <a:schemeClr val="dk1"/>
              </a:solidFill>
            </a:endParaRPr>
          </a:p>
          <a:p>
            <a:pPr marL="0" lvl="0" indent="0" algn="l" rtl="0">
              <a:lnSpc>
                <a:spcPct val="90000"/>
              </a:lnSpc>
              <a:spcBef>
                <a:spcPts val="1200"/>
              </a:spcBef>
              <a:spcAft>
                <a:spcPts val="0"/>
              </a:spcAft>
              <a:buClr>
                <a:schemeClr val="dk1"/>
              </a:buClr>
              <a:buSzPts val="1400"/>
              <a:buNone/>
            </a:pPr>
            <a:endParaRPr/>
          </a:p>
          <a:p>
            <a:pPr marL="0" lvl="0" indent="0" algn="just" rtl="0">
              <a:lnSpc>
                <a:spcPct val="90000"/>
              </a:lnSpc>
              <a:spcBef>
                <a:spcPts val="1200"/>
              </a:spcBef>
              <a:spcAft>
                <a:spcPts val="0"/>
              </a:spcAft>
              <a:buClr>
                <a:schemeClr val="dk1"/>
              </a:buClr>
              <a:buSzPts val="1400"/>
              <a:buNone/>
            </a:pPr>
            <a:r>
              <a:rPr lang="fr">
                <a:latin typeface="Calibri"/>
                <a:ea typeface="Calibri"/>
                <a:cs typeface="Calibri"/>
                <a:sym typeface="Calibri"/>
              </a:rPr>
              <a:t>L’annexe 10 du CESEDA montre toutes les pièces à fournir, pour chaque titre de séjour. </a:t>
            </a:r>
            <a:endParaRPr/>
          </a:p>
          <a:p>
            <a:pPr marL="0" lvl="0" indent="0" algn="just" rtl="0">
              <a:lnSpc>
                <a:spcPct val="90000"/>
              </a:lnSpc>
              <a:spcBef>
                <a:spcPts val="1200"/>
              </a:spcBef>
              <a:spcAft>
                <a:spcPts val="0"/>
              </a:spcAft>
              <a:buClr>
                <a:schemeClr val="dk1"/>
              </a:buClr>
              <a:buSzPts val="1400"/>
              <a:buNone/>
            </a:pPr>
            <a:endParaRPr>
              <a:latin typeface="Calibri"/>
              <a:ea typeface="Calibri"/>
              <a:cs typeface="Calibri"/>
              <a:sym typeface="Calibri"/>
            </a:endParaRPr>
          </a:p>
          <a:p>
            <a:pPr marL="0" lvl="0" indent="0" algn="just" rtl="0">
              <a:lnSpc>
                <a:spcPct val="90000"/>
              </a:lnSpc>
              <a:spcBef>
                <a:spcPts val="1200"/>
              </a:spcBef>
              <a:spcAft>
                <a:spcPts val="0"/>
              </a:spcAft>
              <a:buClr>
                <a:schemeClr val="dk1"/>
              </a:buClr>
              <a:buSzPts val="1400"/>
              <a:buNone/>
            </a:pPr>
            <a:r>
              <a:rPr lang="fr" u="sng">
                <a:solidFill>
                  <a:schemeClr val="hlink"/>
                </a:solidFill>
                <a:latin typeface="Calibri"/>
                <a:ea typeface="Calibri"/>
                <a:cs typeface="Calibri"/>
                <a:sym typeface="Calibri"/>
                <a:hlinkClick r:id="rId3"/>
              </a:rPr>
              <a:t>https://www.legifrance.gouv.fr/codes/section_lc/LEGITEXT000006070158/LEGISCTA000042906403/?anchor=LEGIARTI000045950957#LEGIARTI000045950957</a:t>
            </a:r>
            <a:endParaRPr>
              <a:latin typeface="Calibri"/>
              <a:ea typeface="Calibri"/>
              <a:cs typeface="Calibri"/>
              <a:sym typeface="Calibri"/>
            </a:endParaRPr>
          </a:p>
          <a:p>
            <a:pPr marL="0" lvl="0" indent="0" algn="just" rtl="0">
              <a:lnSpc>
                <a:spcPct val="90000"/>
              </a:lnSpc>
              <a:spcBef>
                <a:spcPts val="1200"/>
              </a:spcBef>
              <a:spcAft>
                <a:spcPts val="0"/>
              </a:spcAft>
              <a:buClr>
                <a:schemeClr val="dk1"/>
              </a:buClr>
              <a:buSzPts val="1400"/>
              <a:buNone/>
            </a:pPr>
            <a:endParaRPr>
              <a:latin typeface="Calibri"/>
              <a:ea typeface="Calibri"/>
              <a:cs typeface="Calibri"/>
              <a:sym typeface="Calibri"/>
            </a:endParaRPr>
          </a:p>
          <a:p>
            <a:pPr marL="0" lvl="0" indent="0" algn="l" rtl="0">
              <a:lnSpc>
                <a:spcPct val="90000"/>
              </a:lnSpc>
              <a:spcBef>
                <a:spcPts val="2800"/>
              </a:spcBef>
              <a:spcAft>
                <a:spcPts val="1600"/>
              </a:spcAft>
              <a:buClr>
                <a:schemeClr val="dk1"/>
              </a:buClr>
              <a:buSzPts val="1400"/>
              <a:buNone/>
            </a:pPr>
            <a:endParaRPr/>
          </a:p>
        </p:txBody>
      </p:sp>
      <p:sp>
        <p:nvSpPr>
          <p:cNvPr id="579" name="Google Shape;579;g32c67571e93_0_49"/>
          <p:cNvSpPr txBox="1"/>
          <p:nvPr/>
        </p:nvSpPr>
        <p:spPr>
          <a:xfrm>
            <a:off x="560830" y="906424"/>
            <a:ext cx="7886700" cy="438600"/>
          </a:xfrm>
          <a:prstGeom prst="rect">
            <a:avLst/>
          </a:prstGeom>
          <a:noFill/>
          <a:ln>
            <a:noFill/>
          </a:ln>
        </p:spPr>
        <p:txBody>
          <a:bodyPr spcFirstLastPara="1" wrap="square" lIns="68550" tIns="34275" rIns="68550" bIns="34275" anchor="t" anchorCtr="0">
            <a:spAutoFit/>
          </a:bodyPr>
          <a:lstStyle/>
          <a:p>
            <a:pPr marL="0" marR="0" lvl="0" indent="0" algn="l" rtl="0">
              <a:lnSpc>
                <a:spcPct val="100000"/>
              </a:lnSpc>
              <a:spcBef>
                <a:spcPts val="0"/>
              </a:spcBef>
              <a:spcAft>
                <a:spcPts val="0"/>
              </a:spcAft>
              <a:buClr>
                <a:srgbClr val="000000"/>
              </a:buClr>
              <a:buSzPts val="2400"/>
              <a:buFont typeface="Arial"/>
              <a:buNone/>
            </a:pPr>
            <a:r>
              <a:rPr lang="fr" sz="2400" b="1" i="0" u="none" strike="noStrike" cap="none">
                <a:solidFill>
                  <a:srgbClr val="002060"/>
                </a:solidFill>
                <a:latin typeface="Calibri"/>
                <a:ea typeface="Calibri"/>
                <a:cs typeface="Calibri"/>
                <a:sym typeface="Calibri"/>
              </a:rPr>
              <a:t>Les pièces à fournir – Annexe 10 du CESEDA</a:t>
            </a:r>
            <a:endParaRPr sz="1000" b="1" i="0" u="none" strike="noStrike" cap="none">
              <a:solidFill>
                <a:srgbClr val="002060"/>
              </a:solidFill>
              <a:latin typeface="Calibri"/>
              <a:ea typeface="Calibri"/>
              <a:cs typeface="Calibri"/>
              <a:sym typeface="Calibri"/>
            </a:endParaRPr>
          </a:p>
        </p:txBody>
      </p:sp>
      <p:pic>
        <p:nvPicPr>
          <p:cNvPr id="580" name="Google Shape;580;g32c67571e93_0_49" descr="Une image contenant dessin&#10;&#10;Description générée automatiquement"/>
          <p:cNvPicPr preferRelativeResize="0"/>
          <p:nvPr/>
        </p:nvPicPr>
        <p:blipFill rotWithShape="1">
          <a:blip r:embed="rId4">
            <a:alphaModFix/>
          </a:blip>
          <a:srcRect/>
          <a:stretch/>
        </p:blipFill>
        <p:spPr>
          <a:xfrm>
            <a:off x="7797096" y="45626"/>
            <a:ext cx="1300868" cy="48392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4372C3"/>
        </a:solidFill>
        <a:effectLst/>
      </p:bgPr>
    </p:bg>
    <p:spTree>
      <p:nvGrpSpPr>
        <p:cNvPr id="1" name="Shape 585"/>
        <p:cNvGrpSpPr/>
        <p:nvPr/>
      </p:nvGrpSpPr>
      <p:grpSpPr>
        <a:xfrm>
          <a:off x="0" y="0"/>
          <a:ext cx="0" cy="0"/>
          <a:chOff x="0" y="0"/>
          <a:chExt cx="0" cy="0"/>
        </a:xfrm>
      </p:grpSpPr>
      <p:sp>
        <p:nvSpPr>
          <p:cNvPr id="586" name="Google Shape;586;g34941e7d7f0_0_353"/>
          <p:cNvSpPr txBox="1">
            <a:spLocks noGrp="1"/>
          </p:cNvSpPr>
          <p:nvPr>
            <p:ph type="body" idx="1"/>
          </p:nvPr>
        </p:nvSpPr>
        <p:spPr>
          <a:xfrm>
            <a:off x="2234067" y="755383"/>
            <a:ext cx="4789500" cy="3503700"/>
          </a:xfrm>
          <a:prstGeom prst="rect">
            <a:avLst/>
          </a:prstGeom>
          <a:noFill/>
          <a:ln>
            <a:noFill/>
          </a:ln>
        </p:spPr>
        <p:txBody>
          <a:bodyPr spcFirstLastPara="1" wrap="square" lIns="68575" tIns="34275" rIns="68575" bIns="34275" anchor="t" anchorCtr="0">
            <a:noAutofit/>
          </a:bodyPr>
          <a:lstStyle/>
          <a:p>
            <a:pPr marL="6350" lvl="0" indent="0" algn="ctr" rtl="0">
              <a:lnSpc>
                <a:spcPct val="70000"/>
              </a:lnSpc>
              <a:spcBef>
                <a:spcPts val="800"/>
              </a:spcBef>
              <a:spcAft>
                <a:spcPts val="0"/>
              </a:spcAft>
              <a:buClr>
                <a:srgbClr val="FFFFFF"/>
              </a:buClr>
              <a:buSzPts val="1900"/>
              <a:buNone/>
            </a:pPr>
            <a:endParaRPr sz="2400" b="1">
              <a:solidFill>
                <a:srgbClr val="FFFFFF"/>
              </a:solidFill>
              <a:latin typeface="Calibri"/>
              <a:ea typeface="Calibri"/>
              <a:cs typeface="Calibri"/>
              <a:sym typeface="Calibri"/>
            </a:endParaRPr>
          </a:p>
          <a:p>
            <a:pPr marL="6350" lvl="0" indent="0" algn="ctr" rtl="0">
              <a:lnSpc>
                <a:spcPct val="70000"/>
              </a:lnSpc>
              <a:spcBef>
                <a:spcPts val="800"/>
              </a:spcBef>
              <a:spcAft>
                <a:spcPts val="0"/>
              </a:spcAft>
              <a:buClr>
                <a:srgbClr val="FFFFFF"/>
              </a:buClr>
              <a:buSzPts val="1900"/>
              <a:buNone/>
            </a:pPr>
            <a:endParaRPr sz="4400">
              <a:solidFill>
                <a:srgbClr val="FFFFFF"/>
              </a:solidFill>
              <a:latin typeface="Calibri"/>
              <a:ea typeface="Calibri"/>
              <a:cs typeface="Calibri"/>
              <a:sym typeface="Calibri"/>
            </a:endParaRPr>
          </a:p>
          <a:p>
            <a:pPr marL="6350" lvl="0" indent="0" algn="ctr" rtl="0">
              <a:lnSpc>
                <a:spcPct val="70000"/>
              </a:lnSpc>
              <a:spcBef>
                <a:spcPts val="800"/>
              </a:spcBef>
              <a:spcAft>
                <a:spcPts val="0"/>
              </a:spcAft>
              <a:buClr>
                <a:srgbClr val="FFFFFF"/>
              </a:buClr>
              <a:buSzPts val="1900"/>
              <a:buNone/>
            </a:pPr>
            <a:r>
              <a:rPr lang="fr" sz="4400">
                <a:solidFill>
                  <a:srgbClr val="FFFFFF"/>
                </a:solidFill>
                <a:latin typeface="Calibri"/>
                <a:ea typeface="Calibri"/>
                <a:cs typeface="Calibri"/>
                <a:sym typeface="Calibri"/>
              </a:rPr>
              <a:t>Reconstituer l’état civil d’un jeune </a:t>
            </a:r>
            <a:endParaRPr sz="2000" b="1">
              <a:solidFill>
                <a:srgbClr val="FFFFFF"/>
              </a:solidFill>
              <a:latin typeface="Calibri"/>
              <a:ea typeface="Calibri"/>
              <a:cs typeface="Calibri"/>
              <a:sym typeface="Calibri"/>
            </a:endParaRPr>
          </a:p>
          <a:p>
            <a:pPr marL="6350" lvl="0" indent="0" algn="ctr" rtl="0">
              <a:lnSpc>
                <a:spcPct val="70000"/>
              </a:lnSpc>
              <a:spcBef>
                <a:spcPts val="800"/>
              </a:spcBef>
              <a:spcAft>
                <a:spcPts val="0"/>
              </a:spcAft>
              <a:buClr>
                <a:srgbClr val="FFFFFF"/>
              </a:buClr>
              <a:buSzPts val="1900"/>
              <a:buNone/>
            </a:pPr>
            <a:endParaRPr sz="2400" b="1">
              <a:solidFill>
                <a:srgbClr val="FFFFFF"/>
              </a:solidFill>
              <a:latin typeface="Calibri"/>
              <a:ea typeface="Calibri"/>
              <a:cs typeface="Calibri"/>
              <a:sym typeface="Calibri"/>
            </a:endParaRPr>
          </a:p>
          <a:p>
            <a:pPr marL="177800" lvl="0" indent="-50800" algn="ctr" rtl="0">
              <a:lnSpc>
                <a:spcPct val="70000"/>
              </a:lnSpc>
              <a:spcBef>
                <a:spcPts val="800"/>
              </a:spcBef>
              <a:spcAft>
                <a:spcPts val="0"/>
              </a:spcAft>
              <a:buClr>
                <a:schemeClr val="lt1"/>
              </a:buClr>
              <a:buSzPts val="1900"/>
              <a:buNone/>
            </a:pPr>
            <a:endParaRPr sz="2400" b="1">
              <a:latin typeface="Calibri"/>
              <a:ea typeface="Calibri"/>
              <a:cs typeface="Calibri"/>
              <a:sym typeface="Calibri"/>
            </a:endParaRPr>
          </a:p>
          <a:p>
            <a:pPr marL="0" lvl="0" indent="0" algn="ctr" rtl="0">
              <a:lnSpc>
                <a:spcPct val="70000"/>
              </a:lnSpc>
              <a:spcBef>
                <a:spcPts val="800"/>
              </a:spcBef>
              <a:spcAft>
                <a:spcPts val="1600"/>
              </a:spcAft>
              <a:buSzPts val="1400"/>
              <a:buNone/>
            </a:pPr>
            <a:endParaRPr sz="2400">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590"/>
        <p:cNvGrpSpPr/>
        <p:nvPr/>
      </p:nvGrpSpPr>
      <p:grpSpPr>
        <a:xfrm>
          <a:off x="0" y="0"/>
          <a:ext cx="0" cy="0"/>
          <a:chOff x="0" y="0"/>
          <a:chExt cx="0" cy="0"/>
        </a:xfrm>
      </p:grpSpPr>
      <p:sp>
        <p:nvSpPr>
          <p:cNvPr id="591" name="Google Shape;591;g34941e7d7f0_0_236"/>
          <p:cNvSpPr txBox="1"/>
          <p:nvPr/>
        </p:nvSpPr>
        <p:spPr>
          <a:xfrm>
            <a:off x="531292" y="651700"/>
            <a:ext cx="6664800" cy="438600"/>
          </a:xfrm>
          <a:prstGeom prst="rect">
            <a:avLst/>
          </a:prstGeom>
          <a:noFill/>
          <a:ln>
            <a:noFill/>
          </a:ln>
        </p:spPr>
        <p:txBody>
          <a:bodyPr spcFirstLastPara="1" wrap="square" lIns="68550" tIns="34275" rIns="68550" bIns="34275" anchor="t" anchorCtr="0">
            <a:spAutoFit/>
          </a:bodyPr>
          <a:lstStyle/>
          <a:p>
            <a:pPr marL="0" lvl="0" indent="0" algn="l" rtl="0">
              <a:lnSpc>
                <a:spcPct val="115000"/>
              </a:lnSpc>
              <a:spcBef>
                <a:spcPts val="0"/>
              </a:spcBef>
              <a:spcAft>
                <a:spcPts val="0"/>
              </a:spcAft>
              <a:buClr>
                <a:schemeClr val="dk1"/>
              </a:buClr>
              <a:buSzPts val="1100"/>
              <a:buFont typeface="Arial"/>
              <a:buNone/>
            </a:pPr>
            <a:r>
              <a:rPr lang="fr" sz="2400" b="1">
                <a:solidFill>
                  <a:srgbClr val="0070C0"/>
                </a:solidFill>
                <a:latin typeface="Calibri"/>
                <a:ea typeface="Calibri"/>
                <a:cs typeface="Calibri"/>
                <a:sym typeface="Calibri"/>
              </a:rPr>
              <a:t>Pourquoi faut-il reconstituer l’état civil ? </a:t>
            </a:r>
            <a:endParaRPr sz="2400" b="1" strike="noStrike" cap="none">
              <a:solidFill>
                <a:srgbClr val="0070C0"/>
              </a:solidFill>
              <a:latin typeface="Calibri"/>
              <a:ea typeface="Calibri"/>
              <a:cs typeface="Calibri"/>
              <a:sym typeface="Calibri"/>
            </a:endParaRPr>
          </a:p>
        </p:txBody>
      </p:sp>
      <p:sp>
        <p:nvSpPr>
          <p:cNvPr id="592" name="Google Shape;592;g34941e7d7f0_0_236"/>
          <p:cNvSpPr txBox="1"/>
          <p:nvPr/>
        </p:nvSpPr>
        <p:spPr>
          <a:xfrm>
            <a:off x="627950" y="2256550"/>
            <a:ext cx="7862700" cy="936300"/>
          </a:xfrm>
          <a:prstGeom prst="rect">
            <a:avLst/>
          </a:prstGeom>
          <a:noFill/>
          <a:ln>
            <a:noFill/>
          </a:ln>
        </p:spPr>
        <p:txBody>
          <a:bodyPr spcFirstLastPara="1" wrap="square" lIns="91425" tIns="45700" rIns="91425" bIns="45700" anchor="t" anchorCtr="0">
            <a:spAutoFit/>
          </a:bodyPr>
          <a:lstStyle/>
          <a:p>
            <a:pPr marL="0" lvl="0" indent="0" algn="just" rtl="0">
              <a:lnSpc>
                <a:spcPct val="97916"/>
              </a:lnSpc>
              <a:spcBef>
                <a:spcPts val="0"/>
              </a:spcBef>
              <a:spcAft>
                <a:spcPts val="0"/>
              </a:spcAft>
              <a:buNone/>
            </a:pPr>
            <a:r>
              <a:rPr lang="fr">
                <a:solidFill>
                  <a:schemeClr val="dk1"/>
                </a:solidFill>
                <a:latin typeface="Calibri"/>
                <a:ea typeface="Calibri"/>
                <a:cs typeface="Calibri"/>
                <a:sym typeface="Calibri"/>
              </a:rPr>
              <a:t>Selon l’</a:t>
            </a:r>
            <a:r>
              <a:rPr lang="fr" i="1">
                <a:solidFill>
                  <a:schemeClr val="dk1"/>
                </a:solidFill>
                <a:latin typeface="Calibri"/>
                <a:ea typeface="Calibri"/>
                <a:cs typeface="Calibri"/>
                <a:sym typeface="Calibri"/>
              </a:rPr>
              <a:t>​</a:t>
            </a:r>
            <a:r>
              <a:rPr lang="fr" b="1" i="1">
                <a:solidFill>
                  <a:srgbClr val="36A9D2"/>
                </a:solidFill>
                <a:latin typeface="Calibri"/>
                <a:ea typeface="Calibri"/>
                <a:cs typeface="Calibri"/>
                <a:sym typeface="Calibri"/>
              </a:rPr>
              <a:t>article</a:t>
            </a:r>
            <a:r>
              <a:rPr lang="fr">
                <a:solidFill>
                  <a:srgbClr val="36A9D2"/>
                </a:solidFill>
                <a:latin typeface="Calibri"/>
                <a:ea typeface="Calibri"/>
                <a:cs typeface="Calibri"/>
                <a:sym typeface="Calibri"/>
              </a:rPr>
              <a:t>​ </a:t>
            </a:r>
            <a:r>
              <a:rPr lang="fr" b="1" i="1">
                <a:solidFill>
                  <a:srgbClr val="36A9D2"/>
                </a:solidFill>
                <a:latin typeface="Calibri"/>
                <a:ea typeface="Calibri"/>
                <a:cs typeface="Calibri"/>
                <a:sym typeface="Calibri"/>
              </a:rPr>
              <a:t>47 du Code civil</a:t>
            </a:r>
            <a:r>
              <a:rPr lang="fr" b="1" i="1">
                <a:solidFill>
                  <a:schemeClr val="dk1"/>
                </a:solidFill>
                <a:latin typeface="Calibri"/>
                <a:ea typeface="Calibri"/>
                <a:cs typeface="Calibri"/>
                <a:sym typeface="Calibri"/>
              </a:rPr>
              <a:t>,</a:t>
            </a:r>
            <a:r>
              <a:rPr lang="fr" i="1">
                <a:solidFill>
                  <a:schemeClr val="dk1"/>
                </a:solidFill>
                <a:latin typeface="Calibri"/>
                <a:ea typeface="Calibri"/>
                <a:cs typeface="Calibri"/>
                <a:sym typeface="Calibri"/>
              </a:rPr>
              <a:t> </a:t>
            </a:r>
            <a:r>
              <a:rPr lang="fr">
                <a:solidFill>
                  <a:schemeClr val="dk1"/>
                </a:solidFill>
                <a:latin typeface="Calibri"/>
                <a:ea typeface="Calibri"/>
                <a:cs typeface="Calibri"/>
                <a:sym typeface="Calibri"/>
              </a:rPr>
              <a:t>les</a:t>
            </a:r>
            <a:r>
              <a:rPr lang="fr" i="1">
                <a:solidFill>
                  <a:schemeClr val="dk1"/>
                </a:solidFill>
                <a:latin typeface="Calibri"/>
                <a:ea typeface="Calibri"/>
                <a:cs typeface="Calibri"/>
                <a:sym typeface="Calibri"/>
              </a:rPr>
              <a:t>​</a:t>
            </a:r>
            <a:r>
              <a:rPr lang="fr">
                <a:solidFill>
                  <a:schemeClr val="dk1"/>
                </a:solidFill>
                <a:latin typeface="Calibri"/>
                <a:ea typeface="Calibri"/>
                <a:cs typeface="Calibri"/>
                <a:sym typeface="Calibri"/>
              </a:rPr>
              <a:t> documents d’état civil établis par une autorité étrangère bénéficient d’une présomption de validité : </a:t>
            </a:r>
            <a:endParaRPr>
              <a:solidFill>
                <a:schemeClr val="dk1"/>
              </a:solidFill>
              <a:latin typeface="Calibri"/>
              <a:ea typeface="Calibri"/>
              <a:cs typeface="Calibri"/>
              <a:sym typeface="Calibri"/>
            </a:endParaRPr>
          </a:p>
          <a:p>
            <a:pPr marL="0" lvl="0" indent="0" algn="just" rtl="0">
              <a:lnSpc>
                <a:spcPct val="97916"/>
              </a:lnSpc>
              <a:spcBef>
                <a:spcPts val="0"/>
              </a:spcBef>
              <a:spcAft>
                <a:spcPts val="0"/>
              </a:spcAft>
              <a:buNone/>
            </a:pPr>
            <a:endParaRPr>
              <a:solidFill>
                <a:schemeClr val="dk1"/>
              </a:solidFill>
              <a:latin typeface="Calibri"/>
              <a:ea typeface="Calibri"/>
              <a:cs typeface="Calibri"/>
              <a:sym typeface="Calibri"/>
            </a:endParaRPr>
          </a:p>
          <a:p>
            <a:pPr marL="457200" lvl="0" indent="0" algn="just" rtl="0">
              <a:lnSpc>
                <a:spcPct val="97916"/>
              </a:lnSpc>
              <a:spcBef>
                <a:spcPts val="0"/>
              </a:spcBef>
              <a:spcAft>
                <a:spcPts val="0"/>
              </a:spcAft>
              <a:buNone/>
            </a:pPr>
            <a:endParaRPr>
              <a:solidFill>
                <a:schemeClr val="dk1"/>
              </a:solidFill>
              <a:latin typeface="Calibri"/>
              <a:ea typeface="Calibri"/>
              <a:cs typeface="Calibri"/>
              <a:sym typeface="Calibri"/>
            </a:endParaRPr>
          </a:p>
        </p:txBody>
      </p:sp>
      <p:pic>
        <p:nvPicPr>
          <p:cNvPr id="593" name="Google Shape;593;g34941e7d7f0_0_236" descr="Une image contenant dessin&#10;&#10;Description générée automatiquement"/>
          <p:cNvPicPr preferRelativeResize="0"/>
          <p:nvPr/>
        </p:nvPicPr>
        <p:blipFill rotWithShape="1">
          <a:blip r:embed="rId3">
            <a:alphaModFix/>
          </a:blip>
          <a:srcRect/>
          <a:stretch/>
        </p:blipFill>
        <p:spPr>
          <a:xfrm>
            <a:off x="7797096" y="45626"/>
            <a:ext cx="1300868" cy="483920"/>
          </a:xfrm>
          <a:prstGeom prst="rect">
            <a:avLst/>
          </a:prstGeom>
          <a:noFill/>
          <a:ln>
            <a:noFill/>
          </a:ln>
        </p:spPr>
      </p:pic>
      <p:sp>
        <p:nvSpPr>
          <p:cNvPr id="594" name="Google Shape;594;g34941e7d7f0_0_236"/>
          <p:cNvSpPr txBox="1"/>
          <p:nvPr/>
        </p:nvSpPr>
        <p:spPr>
          <a:xfrm>
            <a:off x="627950" y="1443000"/>
            <a:ext cx="7959300" cy="663300"/>
          </a:xfrm>
          <a:prstGeom prst="rect">
            <a:avLst/>
          </a:prstGeom>
          <a:noFill/>
          <a:ln>
            <a:noFill/>
          </a:ln>
        </p:spPr>
        <p:txBody>
          <a:bodyPr spcFirstLastPara="1" wrap="square" lIns="91425" tIns="91425" rIns="91425" bIns="91425" anchor="t" anchorCtr="0">
            <a:spAutoFit/>
          </a:bodyPr>
          <a:lstStyle/>
          <a:p>
            <a:pPr marL="457200" lvl="0" indent="-317500" algn="l" rtl="0">
              <a:lnSpc>
                <a:spcPct val="115000"/>
              </a:lnSpc>
              <a:spcBef>
                <a:spcPts val="0"/>
              </a:spcBef>
              <a:spcAft>
                <a:spcPts val="0"/>
              </a:spcAft>
              <a:buSzPts val="1400"/>
              <a:buFont typeface="Calibri"/>
              <a:buChar char="➔"/>
            </a:pPr>
            <a:r>
              <a:rPr lang="fr">
                <a:solidFill>
                  <a:schemeClr val="dk1"/>
                </a:solidFill>
                <a:latin typeface="Calibri"/>
                <a:ea typeface="Calibri"/>
                <a:cs typeface="Calibri"/>
                <a:sym typeface="Calibri"/>
              </a:rPr>
              <a:t>La possession de documents d’état civil est </a:t>
            </a:r>
            <a:r>
              <a:rPr lang="fr" b="1">
                <a:solidFill>
                  <a:srgbClr val="2859B6"/>
                </a:solidFill>
                <a:latin typeface="Calibri"/>
                <a:ea typeface="Calibri"/>
                <a:cs typeface="Calibri"/>
                <a:sym typeface="Calibri"/>
              </a:rPr>
              <a:t>nécessaire pour effectuer de nombreuses démarches administratives et civiles</a:t>
            </a:r>
            <a:r>
              <a:rPr lang="fr" sz="1500" i="1">
                <a:solidFill>
                  <a:schemeClr val="dk1"/>
                </a:solidFill>
                <a:latin typeface="Calibri"/>
                <a:ea typeface="Calibri"/>
                <a:cs typeface="Calibri"/>
                <a:sym typeface="Calibri"/>
              </a:rPr>
              <a:t> </a:t>
            </a:r>
            <a:endParaRPr sz="1500" i="1">
              <a:solidFill>
                <a:schemeClr val="dk1"/>
              </a:solidFill>
              <a:latin typeface="Calibri"/>
              <a:ea typeface="Calibri"/>
              <a:cs typeface="Calibri"/>
              <a:sym typeface="Calibri"/>
            </a:endParaRPr>
          </a:p>
        </p:txBody>
      </p:sp>
      <p:pic>
        <p:nvPicPr>
          <p:cNvPr id="595" name="Google Shape;595;g34941e7d7f0_0_236"/>
          <p:cNvPicPr preferRelativeResize="0"/>
          <p:nvPr/>
        </p:nvPicPr>
        <p:blipFill>
          <a:blip r:embed="rId4">
            <a:alphaModFix amt="60000"/>
          </a:blip>
          <a:stretch>
            <a:fillRect/>
          </a:stretch>
        </p:blipFill>
        <p:spPr>
          <a:xfrm>
            <a:off x="6452575" y="2891425"/>
            <a:ext cx="2304225" cy="2008175"/>
          </a:xfrm>
          <a:prstGeom prst="rect">
            <a:avLst/>
          </a:prstGeom>
          <a:noFill/>
          <a:ln>
            <a:noFill/>
          </a:ln>
        </p:spPr>
      </p:pic>
      <p:sp>
        <p:nvSpPr>
          <p:cNvPr id="596" name="Google Shape;596;g34941e7d7f0_0_236"/>
          <p:cNvSpPr txBox="1"/>
          <p:nvPr/>
        </p:nvSpPr>
        <p:spPr>
          <a:xfrm>
            <a:off x="627950" y="2941275"/>
            <a:ext cx="5433300" cy="1450800"/>
          </a:xfrm>
          <a:prstGeom prst="rect">
            <a:avLst/>
          </a:prstGeom>
          <a:noFill/>
          <a:ln>
            <a:noFill/>
          </a:ln>
        </p:spPr>
        <p:txBody>
          <a:bodyPr spcFirstLastPara="1" wrap="square" lIns="91425" tIns="91425" rIns="91425" bIns="91425" anchor="t" anchorCtr="0">
            <a:spAutoFit/>
          </a:bodyPr>
          <a:lstStyle/>
          <a:p>
            <a:pPr marL="0" lvl="0" indent="0" algn="just" rtl="0">
              <a:lnSpc>
                <a:spcPct val="97916"/>
              </a:lnSpc>
              <a:spcBef>
                <a:spcPts val="0"/>
              </a:spcBef>
              <a:spcAft>
                <a:spcPts val="0"/>
              </a:spcAft>
              <a:buNone/>
            </a:pPr>
            <a:r>
              <a:rPr lang="fr">
                <a:solidFill>
                  <a:schemeClr val="dk1"/>
                </a:solidFill>
                <a:latin typeface="Calibri"/>
                <a:ea typeface="Calibri"/>
                <a:cs typeface="Calibri"/>
                <a:sym typeface="Calibri"/>
              </a:rPr>
              <a:t>« </a:t>
            </a:r>
            <a:r>
              <a:rPr lang="fr" i="1">
                <a:solidFill>
                  <a:srgbClr val="0070C0"/>
                </a:solidFill>
                <a:latin typeface="Calibri"/>
                <a:ea typeface="Calibri"/>
                <a:cs typeface="Calibri"/>
                <a:sym typeface="Calibri"/>
              </a:rPr>
              <a:t>tout​ acte de l’état civil des Français et des étrangers fait en pays étranger et rédigé dans les formes usitées de ce pays fait foi ; sauf si d’autres actes ou pièces détenues, des données extérieures ou des éléments tirés de l’acte lui-même établissent que cet acte est irrégulier, falsifié ou que les faits qui y sont déclarés ne correspondent pas à la réalité</a:t>
            </a:r>
            <a:r>
              <a:rPr lang="fr" i="1">
                <a:solidFill>
                  <a:schemeClr val="dk1"/>
                </a:solidFill>
                <a:latin typeface="Calibri"/>
                <a:ea typeface="Calibri"/>
                <a:cs typeface="Calibri"/>
                <a:sym typeface="Calibri"/>
              </a:rPr>
              <a:t> </a:t>
            </a:r>
            <a:r>
              <a:rPr lang="fr">
                <a:solidFill>
                  <a:schemeClr val="dk1"/>
                </a:solidFill>
                <a:latin typeface="Calibri"/>
                <a:ea typeface="Calibri"/>
                <a:cs typeface="Calibri"/>
                <a:sym typeface="Calibri"/>
              </a:rPr>
              <a:t>»</a:t>
            </a:r>
            <a:r>
              <a:rPr lang="fr" i="1">
                <a:solidFill>
                  <a:schemeClr val="dk1"/>
                </a:solidFill>
                <a:latin typeface="Calibri"/>
                <a:ea typeface="Calibri"/>
                <a:cs typeface="Calibri"/>
                <a:sym typeface="Calibri"/>
              </a:rPr>
              <a:t>​</a:t>
            </a:r>
            <a:r>
              <a:rPr lang="fr">
                <a:solidFill>
                  <a:schemeClr val="dk1"/>
                </a:solidFill>
                <a:latin typeface="Calibri"/>
                <a:ea typeface="Calibri"/>
                <a:cs typeface="Calibri"/>
                <a:sym typeface="Calibri"/>
              </a:rPr>
              <a:t>. </a:t>
            </a:r>
            <a:endParaRPr>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2934</Words>
  <Application>Microsoft Macintosh PowerPoint</Application>
  <PresentationFormat>Affichage à l'écran (16:9)</PresentationFormat>
  <Paragraphs>147</Paragraphs>
  <Slides>12</Slides>
  <Notes>12</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12</vt:i4>
      </vt:variant>
    </vt:vector>
  </HeadingPairs>
  <TitlesOfParts>
    <vt:vector size="16" baseType="lpstr">
      <vt:lpstr>Arial</vt:lpstr>
      <vt:lpstr>Calibri</vt:lpstr>
      <vt:lpstr>Cambria</vt:lpstr>
      <vt:lpstr>Simple Light</vt:lpstr>
      <vt:lpstr>L’accompagnement juridique des mineurs non-accompagnés (MNA) </vt:lpstr>
      <vt:lpstr>Présentation PowerPoint</vt:lpstr>
      <vt:lpstr>Présentation PowerPoint</vt:lpstr>
      <vt:lpstr>Présentation PowerPoint</vt:lpstr>
      <vt:lpstr>Les titres de séjour non spécifiques aux MNA : Le titre “salarié” ou “travailleur temporaire” (Art. L421-1 et suivants du CESEDA)</vt:lpstr>
      <vt:lpstr>Les titres de séjour non spécifiques aux MNA : Le titre de séjour “métiers en tension” (Art. L435-4 et suivants du CESEDA)</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Alliance des Avocats pour les Droits de l'Homme - AADH</cp:lastModifiedBy>
  <cp:revision>2</cp:revision>
  <dcterms:modified xsi:type="dcterms:W3CDTF">2026-03-30T14:37:40Z</dcterms:modified>
</cp:coreProperties>
</file>